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50"/>
  </p:notesMasterIdLst>
  <p:handoutMasterIdLst>
    <p:handoutMasterId r:id="rId51"/>
  </p:handoutMasterIdLst>
  <p:sldIdLst>
    <p:sldId id="352" r:id="rId2"/>
    <p:sldId id="538" r:id="rId3"/>
    <p:sldId id="592" r:id="rId4"/>
    <p:sldId id="593" r:id="rId5"/>
    <p:sldId id="543" r:id="rId6"/>
    <p:sldId id="594" r:id="rId7"/>
    <p:sldId id="644" r:id="rId8"/>
    <p:sldId id="607" r:id="rId9"/>
    <p:sldId id="605" r:id="rId10"/>
    <p:sldId id="608" r:id="rId11"/>
    <p:sldId id="609" r:id="rId12"/>
    <p:sldId id="610" r:id="rId13"/>
    <p:sldId id="611" r:id="rId14"/>
    <p:sldId id="612" r:id="rId15"/>
    <p:sldId id="614" r:id="rId16"/>
    <p:sldId id="613" r:id="rId17"/>
    <p:sldId id="615" r:id="rId18"/>
    <p:sldId id="616" r:id="rId19"/>
    <p:sldId id="617" r:id="rId20"/>
    <p:sldId id="618" r:id="rId21"/>
    <p:sldId id="619" r:id="rId22"/>
    <p:sldId id="622" r:id="rId23"/>
    <p:sldId id="620" r:id="rId24"/>
    <p:sldId id="621" r:id="rId25"/>
    <p:sldId id="623" r:id="rId26"/>
    <p:sldId id="625" r:id="rId27"/>
    <p:sldId id="624" r:id="rId28"/>
    <p:sldId id="626" r:id="rId29"/>
    <p:sldId id="627" r:id="rId30"/>
    <p:sldId id="628" r:id="rId31"/>
    <p:sldId id="629" r:id="rId32"/>
    <p:sldId id="606" r:id="rId33"/>
    <p:sldId id="632" r:id="rId34"/>
    <p:sldId id="630" r:id="rId35"/>
    <p:sldId id="633" r:id="rId36"/>
    <p:sldId id="634" r:id="rId37"/>
    <p:sldId id="635" r:id="rId38"/>
    <p:sldId id="636" r:id="rId39"/>
    <p:sldId id="637" r:id="rId40"/>
    <p:sldId id="639" r:id="rId41"/>
    <p:sldId id="638" r:id="rId42"/>
    <p:sldId id="631" r:id="rId43"/>
    <p:sldId id="640" r:id="rId44"/>
    <p:sldId id="641" r:id="rId45"/>
    <p:sldId id="642" r:id="rId46"/>
    <p:sldId id="643" r:id="rId47"/>
    <p:sldId id="536" r:id="rId48"/>
    <p:sldId id="341" r:id="rId49"/>
  </p:sldIdLst>
  <p:sldSz cx="12192000" cy="6858000"/>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7800"/>
    <a:srgbClr val="FF9409"/>
    <a:srgbClr val="58C9E8"/>
    <a:srgbClr val="529C6B"/>
    <a:srgbClr val="C1E9C1"/>
    <a:srgbClr val="F7F5B4"/>
    <a:srgbClr val="EDB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18" autoAdjust="0"/>
    <p:restoredTop sz="87253" autoAdjust="0"/>
  </p:normalViewPr>
  <p:slideViewPr>
    <p:cSldViewPr snapToGrid="0">
      <p:cViewPr varScale="1">
        <p:scale>
          <a:sx n="76" d="100"/>
          <a:sy n="76" d="100"/>
        </p:scale>
        <p:origin x="51" y="357"/>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notesViewPr>
    <p:cSldViewPr snapToGrid="0">
      <p:cViewPr varScale="1">
        <p:scale>
          <a:sx n="78" d="100"/>
          <a:sy n="78" d="100"/>
        </p:scale>
        <p:origin x="270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4DAC75-396F-4FDB-8BE0-CA33BB1C3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6C4871D-DDEA-447A-97E8-429A495A20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B6733-D6EA-4356-9C86-D365C2A991E3}" type="datetimeFigureOut">
              <a:rPr lang="zh-CN" altLang="en-US" smtClean="0"/>
              <a:t>2023/5/30</a:t>
            </a:fld>
            <a:endParaRPr lang="zh-CN" altLang="en-US"/>
          </a:p>
        </p:txBody>
      </p:sp>
      <p:sp>
        <p:nvSpPr>
          <p:cNvPr id="4" name="页脚占位符 3">
            <a:extLst>
              <a:ext uri="{FF2B5EF4-FFF2-40B4-BE49-F238E27FC236}">
                <a16:creationId xmlns:a16="http://schemas.microsoft.com/office/drawing/2014/main" id="{6575BB1E-D22E-4A14-A420-F73EF3734B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5FB482-C401-4FF0-86AA-695D859653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850980-7627-48BF-80EE-3F52ECE570F6}" type="slidenum">
              <a:rPr lang="zh-CN" altLang="en-US" smtClean="0"/>
              <a:t>‹#›</a:t>
            </a:fld>
            <a:endParaRPr lang="zh-CN" altLang="en-US"/>
          </a:p>
        </p:txBody>
      </p:sp>
    </p:spTree>
    <p:extLst>
      <p:ext uri="{BB962C8B-B14F-4D97-AF65-F5344CB8AC3E}">
        <p14:creationId xmlns:p14="http://schemas.microsoft.com/office/powerpoint/2010/main" val="237119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519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9273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4228299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83342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3422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3925040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475038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907994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865106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661349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55883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1177866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124009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002433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983140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3767033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422625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644878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3405672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13350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每一个位置选一个对应的数，然后跟其中的一位数不一样，比如</a:t>
            </a:r>
            <a:r>
              <a:rPr lang="en-US" altLang="zh-CN" dirty="0" err="1"/>
              <a:t>ajj</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741774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23148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881339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2746866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小数的二进制表示</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1540404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1381880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3625109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1499233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1112422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1322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228012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2019000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273339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graphicFrame>
        <p:nvGraphicFramePr>
          <p:cNvPr id="5" name="对象 4">
            <a:extLst>
              <a:ext uri="{FF2B5EF4-FFF2-40B4-BE49-F238E27FC236}">
                <a16:creationId xmlns:a16="http://schemas.microsoft.com/office/drawing/2014/main" id="{ECA027B6-D8CD-438A-833C-1E837DE96328}"/>
              </a:ext>
            </a:extLst>
          </p:cNvPr>
          <p:cNvGraphicFramePr>
            <a:graphicFrameLocks noChangeAspect="1"/>
          </p:cNvGraphicFramePr>
          <p:nvPr>
            <p:extLst>
              <p:ext uri="{D42A27DB-BD31-4B8C-83A1-F6EECF244321}">
                <p14:modId xmlns:p14="http://schemas.microsoft.com/office/powerpoint/2010/main" val="1858468663"/>
              </p:ext>
            </p:extLst>
          </p:nvPr>
        </p:nvGraphicFramePr>
        <p:xfrm>
          <a:off x="1143000" y="4437063"/>
          <a:ext cx="4572000" cy="269875"/>
        </p:xfrm>
        <a:graphic>
          <a:graphicData uri="http://schemas.openxmlformats.org/presentationml/2006/ole">
            <mc:AlternateContent xmlns:mc="http://schemas.openxmlformats.org/markup-compatibility/2006">
              <mc:Choice xmlns:v="urn:schemas-microsoft-com:vml" Requires="v">
                <p:oleObj spid="_x0000_s19484" name="Equation" r:id="rId4" imgW="8458395" imgH="500062" progId="Equation.DSMT4">
                  <p:embed/>
                </p:oleObj>
              </mc:Choice>
              <mc:Fallback>
                <p:oleObj name="Equation" r:id="rId4" imgW="8458395" imgH="500062" progId="Equation.DSMT4">
                  <p:embed/>
                  <p:pic>
                    <p:nvPicPr>
                      <p:cNvPr id="0" name=""/>
                      <p:cNvPicPr/>
                      <p:nvPr/>
                    </p:nvPicPr>
                    <p:blipFill>
                      <a:blip r:embed="rId5"/>
                      <a:stretch>
                        <a:fillRect/>
                      </a:stretch>
                    </p:blipFill>
                    <p:spPr>
                      <a:xfrm>
                        <a:off x="1143000" y="4437063"/>
                        <a:ext cx="4572000" cy="269875"/>
                      </a:xfrm>
                      <a:prstGeom prst="rect">
                        <a:avLst/>
                      </a:prstGeom>
                    </p:spPr>
                  </p:pic>
                </p:oleObj>
              </mc:Fallback>
            </mc:AlternateContent>
          </a:graphicData>
        </a:graphic>
      </p:graphicFrame>
    </p:spTree>
    <p:extLst>
      <p:ext uri="{BB962C8B-B14F-4D97-AF65-F5344CB8AC3E}">
        <p14:creationId xmlns:p14="http://schemas.microsoft.com/office/powerpoint/2010/main" val="1632887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426009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762792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3130374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169500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1378142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2368328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2309765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47</a:t>
            </a:fld>
            <a:endParaRPr lang="zh-CN" altLang="en-US"/>
          </a:p>
        </p:txBody>
      </p:sp>
    </p:spTree>
    <p:extLst>
      <p:ext uri="{BB962C8B-B14F-4D97-AF65-F5344CB8AC3E}">
        <p14:creationId xmlns:p14="http://schemas.microsoft.com/office/powerpoint/2010/main" val="404153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98477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909424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360065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16735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351942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8876C5-8D70-44DA-8771-E5D1B3743097}"/>
              </a:ext>
            </a:extLst>
          </p:cNvPr>
          <p:cNvSpPr/>
          <p:nvPr userDrawn="1"/>
        </p:nvSpPr>
        <p:spPr>
          <a:xfrm>
            <a:off x="-1" y="0"/>
            <a:ext cx="1745109" cy="983077"/>
          </a:xfrm>
          <a:prstGeom prst="rect">
            <a:avLst/>
          </a:prstGeom>
          <a:solidFill>
            <a:srgbClr val="C1E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EB0E43-26D8-4AE9-8451-2D5A79D1668B}"/>
              </a:ext>
            </a:extLst>
          </p:cNvPr>
          <p:cNvSpPr/>
          <p:nvPr userDrawn="1"/>
        </p:nvSpPr>
        <p:spPr>
          <a:xfrm>
            <a:off x="1745109" y="983077"/>
            <a:ext cx="10491329" cy="5874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0203E8C-7E1D-4367-9EA2-2A59F9729AFD}"/>
              </a:ext>
            </a:extLst>
          </p:cNvPr>
          <p:cNvCxnSpPr>
            <a:cxnSpLocks/>
          </p:cNvCxnSpPr>
          <p:nvPr userDrawn="1"/>
        </p:nvCxnSpPr>
        <p:spPr>
          <a:xfrm>
            <a:off x="1745109"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EB5EB5-BB5D-4C73-92AB-80FC04BA49B8}"/>
              </a:ext>
            </a:extLst>
          </p:cNvPr>
          <p:cNvCxnSpPr>
            <a:cxnSpLocks/>
          </p:cNvCxnSpPr>
          <p:nvPr userDrawn="1"/>
        </p:nvCxnSpPr>
        <p:spPr>
          <a:xfrm flipH="1">
            <a:off x="0" y="983077"/>
            <a:ext cx="122364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80FA2359-093B-4830-83DE-F6797D3E943D}"/>
              </a:ext>
            </a:extLst>
          </p:cNvPr>
          <p:cNvSpPr>
            <a:spLocks noGrp="1"/>
          </p:cNvSpPr>
          <p:nvPr>
            <p:ph type="sldNum" sz="quarter" idx="4"/>
          </p:nvPr>
        </p:nvSpPr>
        <p:spPr>
          <a:xfrm>
            <a:off x="11738416" y="6492875"/>
            <a:ext cx="498022" cy="365125"/>
          </a:xfrm>
          <a:prstGeom prst="rect">
            <a:avLst/>
          </a:prstGeom>
          <a:solidFill>
            <a:srgbClr val="C1E9C1"/>
          </a:solidFill>
        </p:spPr>
        <p:txBody>
          <a:bodyPr/>
          <a:lstStyle>
            <a:lvl1pPr algn="ctr">
              <a:defRPr sz="1400" b="1">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297B5860-9389-40BC-8CED-DD2AAB23A1E9}" type="slidenum">
              <a:rPr lang="zh-CN" altLang="en-US" smtClean="0"/>
              <a:pPr/>
              <a:t>‹#›</a:t>
            </a:fld>
            <a:endParaRPr lang="zh-CN" altLang="en-US" dirty="0"/>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406400" y="3810000"/>
            <a:ext cx="11379200" cy="609600"/>
          </a:xfrm>
        </p:spPr>
        <p:txBody>
          <a:bodyPr/>
          <a:lstStyle>
            <a:lvl1pPr>
              <a:defRPr sz="6000">
                <a:solidFill>
                  <a:schemeClr val="bg1"/>
                </a:solidFill>
              </a:defRPr>
            </a:lvl1pPr>
          </a:lstStyle>
          <a:p>
            <a:r>
              <a:rPr lang="en-US" altLang="zh-CN"/>
              <a:t>Click to edit Master title style</a:t>
            </a:r>
          </a:p>
        </p:txBody>
      </p:sp>
      <p:sp>
        <p:nvSpPr>
          <p:cNvPr id="7171" name="Rectangle 3"/>
          <p:cNvSpPr>
            <a:spLocks noGrp="1" noChangeArrowheads="1"/>
          </p:cNvSpPr>
          <p:nvPr>
            <p:ph type="subTitle" idx="1"/>
          </p:nvPr>
        </p:nvSpPr>
        <p:spPr>
          <a:xfrm>
            <a:off x="406400" y="4343400"/>
            <a:ext cx="11379200" cy="1752600"/>
          </a:xfrm>
        </p:spPr>
        <p:txBody>
          <a:bodyPr/>
          <a:lstStyle>
            <a:lvl1pPr marL="0" indent="0" algn="ctr">
              <a:buFontTx/>
              <a:buNone/>
              <a:defRPr>
                <a:solidFill>
                  <a:srgbClr val="003366"/>
                </a:solidFill>
              </a:defRPr>
            </a:lvl1pPr>
          </a:lstStyle>
          <a:p>
            <a:r>
              <a:rPr lang="en-US" altLang="zh-CN"/>
              <a:t>Click to edit Master subtitle style</a:t>
            </a:r>
          </a:p>
        </p:txBody>
      </p:sp>
      <p:sp>
        <p:nvSpPr>
          <p:cNvPr id="4" name="Rectangle 4">
            <a:extLst>
              <a:ext uri="{FF2B5EF4-FFF2-40B4-BE49-F238E27FC236}">
                <a16:creationId xmlns:a16="http://schemas.microsoft.com/office/drawing/2014/main" id="{87ABFB34-5A41-467D-AB9A-D56B73556E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19B1E4-DFBB-44CB-87E9-AAE25DAC9C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4A9CE0-6BE8-4E15-8AC6-BE7D497DBF20}"/>
              </a:ext>
            </a:extLst>
          </p:cNvPr>
          <p:cNvSpPr>
            <a:spLocks noGrp="1" noChangeArrowheads="1"/>
          </p:cNvSpPr>
          <p:nvPr>
            <p:ph type="sldNum" sz="quarter" idx="12"/>
          </p:nvPr>
        </p:nvSpPr>
        <p:spPr>
          <a:ln/>
        </p:spPr>
        <p:txBody>
          <a:bodyPr/>
          <a:lstStyle>
            <a:lvl1pPr>
              <a:defRPr/>
            </a:lvl1pPr>
          </a:lstStyle>
          <a:p>
            <a:pPr>
              <a:defRPr/>
            </a:pPr>
            <a:fld id="{05BDC027-A609-4E85-80C3-026232E7E4CA}" type="slidenum">
              <a:rPr lang="zh-CN" altLang="en-US"/>
              <a:pPr>
                <a:defRPr/>
              </a:pPr>
              <a:t>‹#›</a:t>
            </a:fld>
            <a:r>
              <a:rPr lang="en-US" altLang="zh-CN"/>
              <a:t>/50</a:t>
            </a:r>
          </a:p>
        </p:txBody>
      </p:sp>
    </p:spTree>
    <p:extLst>
      <p:ext uri="{BB962C8B-B14F-4D97-AF65-F5344CB8AC3E}">
        <p14:creationId xmlns:p14="http://schemas.microsoft.com/office/powerpoint/2010/main" val="3793951072"/>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4">
            <a:extLst>
              <a:ext uri="{FF2B5EF4-FFF2-40B4-BE49-F238E27FC236}">
                <a16:creationId xmlns:a16="http://schemas.microsoft.com/office/drawing/2014/main" id="{8C64E1D4-1C6B-48AE-B18C-20ADF17CCD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2EB39C2-ACCB-4F24-8760-8918DD77AC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BBB42A-3DDD-479B-91F1-BB7BBE2ABA79}"/>
              </a:ext>
            </a:extLst>
          </p:cNvPr>
          <p:cNvSpPr>
            <a:spLocks noGrp="1" noChangeArrowheads="1"/>
          </p:cNvSpPr>
          <p:nvPr>
            <p:ph type="sldNum" sz="quarter" idx="12"/>
          </p:nvPr>
        </p:nvSpPr>
        <p:spPr>
          <a:ln/>
        </p:spPr>
        <p:txBody>
          <a:bodyPr/>
          <a:lstStyle>
            <a:lvl1pPr>
              <a:defRPr/>
            </a:lvl1pPr>
          </a:lstStyle>
          <a:p>
            <a:pPr>
              <a:defRPr/>
            </a:pPr>
            <a:fld id="{C64555AA-B5BA-45AA-885C-686EBB98F563}" type="slidenum">
              <a:rPr lang="zh-CN" altLang="en-US"/>
              <a:pPr>
                <a:defRPr/>
              </a:pPr>
              <a:t>‹#›</a:t>
            </a:fld>
            <a:r>
              <a:rPr lang="en-US" altLang="zh-CN"/>
              <a:t>/50</a:t>
            </a:r>
          </a:p>
        </p:txBody>
      </p:sp>
    </p:spTree>
    <p:extLst>
      <p:ext uri="{BB962C8B-B14F-4D97-AF65-F5344CB8AC3E}">
        <p14:creationId xmlns:p14="http://schemas.microsoft.com/office/powerpoint/2010/main" val="6211864"/>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906D8030-4E7D-496D-9150-C5FE7C00DAD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8C91BDA-B32C-4177-8246-D44F5CB4D0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89D36C4-770B-4646-BC33-6DC4936FA98D}"/>
              </a:ext>
            </a:extLst>
          </p:cNvPr>
          <p:cNvSpPr>
            <a:spLocks noGrp="1" noChangeArrowheads="1"/>
          </p:cNvSpPr>
          <p:nvPr>
            <p:ph type="sldNum" sz="quarter" idx="12"/>
          </p:nvPr>
        </p:nvSpPr>
        <p:spPr/>
        <p:txBody>
          <a:bodyPr/>
          <a:lstStyle>
            <a:lvl1pPr>
              <a:defRPr/>
            </a:lvl1pPr>
          </a:lstStyle>
          <a:p>
            <a:pPr>
              <a:defRPr/>
            </a:pPr>
            <a:fld id="{F6D7466E-D64E-46A3-B65A-BADACD754EC7}" type="slidenum">
              <a:rPr lang="zh-CN" altLang="en-US"/>
              <a:pPr>
                <a:defRPr/>
              </a:pPr>
              <a:t>‹#›</a:t>
            </a:fld>
            <a:endParaRPr lang="en-US" altLang="zh-CN"/>
          </a:p>
        </p:txBody>
      </p:sp>
    </p:spTree>
    <p:extLst>
      <p:ext uri="{BB962C8B-B14F-4D97-AF65-F5344CB8AC3E}">
        <p14:creationId xmlns:p14="http://schemas.microsoft.com/office/powerpoint/2010/main" val="51534826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54748062-3542-4659-BA7F-0AB194E2269D}"/>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262F4E2-2302-4805-9761-AEC7FFC605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7B4440C-A44C-4C2A-8017-140069481243}"/>
              </a:ext>
            </a:extLst>
          </p:cNvPr>
          <p:cNvSpPr>
            <a:spLocks noGrp="1" noChangeArrowheads="1"/>
          </p:cNvSpPr>
          <p:nvPr>
            <p:ph type="sldNum" sz="quarter" idx="12"/>
          </p:nvPr>
        </p:nvSpPr>
        <p:spPr/>
        <p:txBody>
          <a:bodyPr/>
          <a:lstStyle>
            <a:lvl1pPr>
              <a:defRPr/>
            </a:lvl1pPr>
          </a:lstStyle>
          <a:p>
            <a:pPr>
              <a:defRPr/>
            </a:pPr>
            <a:fld id="{12FDEBC4-100A-4F3F-94CB-20187FA687BB}" type="slidenum">
              <a:rPr lang="zh-CN" altLang="en-US"/>
              <a:pPr>
                <a:defRPr/>
              </a:pPr>
              <a:t>‹#›</a:t>
            </a:fld>
            <a:endParaRPr lang="en-US" altLang="zh-CN"/>
          </a:p>
        </p:txBody>
      </p:sp>
    </p:spTree>
    <p:extLst>
      <p:ext uri="{BB962C8B-B14F-4D97-AF65-F5344CB8AC3E}">
        <p14:creationId xmlns:p14="http://schemas.microsoft.com/office/powerpoint/2010/main" val="2834878421"/>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7564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a:extLst>
              <a:ext uri="{FF2B5EF4-FFF2-40B4-BE49-F238E27FC236}">
                <a16:creationId xmlns:a16="http://schemas.microsoft.com/office/drawing/2014/main" id="{8F77CC63-969D-4C3A-8ACA-8830C046FB4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4F2AC-B8BC-42EE-9691-F81BB69CC8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80DBED-4F83-4201-B176-5365690D139B}"/>
              </a:ext>
            </a:extLst>
          </p:cNvPr>
          <p:cNvSpPr>
            <a:spLocks noGrp="1" noChangeArrowheads="1"/>
          </p:cNvSpPr>
          <p:nvPr>
            <p:ph type="sldNum" sz="quarter" idx="12"/>
          </p:nvPr>
        </p:nvSpPr>
        <p:spPr/>
        <p:txBody>
          <a:bodyPr/>
          <a:lstStyle>
            <a:lvl1pPr>
              <a:defRPr/>
            </a:lvl1pPr>
          </a:lstStyle>
          <a:p>
            <a:pPr>
              <a:defRPr/>
            </a:pPr>
            <a:fld id="{73ADB857-10E4-41E0-A4FD-6D373B3C4B63}" type="slidenum">
              <a:rPr lang="zh-CN" altLang="en-US"/>
              <a:pPr>
                <a:defRPr/>
              </a:pPr>
              <a:t>‹#›</a:t>
            </a:fld>
            <a:endParaRPr lang="en-US" altLang="zh-CN"/>
          </a:p>
        </p:txBody>
      </p:sp>
    </p:spTree>
    <p:extLst>
      <p:ext uri="{BB962C8B-B14F-4D97-AF65-F5344CB8AC3E}">
        <p14:creationId xmlns:p14="http://schemas.microsoft.com/office/powerpoint/2010/main" val="210498412"/>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62288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5112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7448928" y="6314594"/>
            <a:ext cx="775136" cy="230832"/>
          </a:xfrm>
          <a:prstGeom prst="rect">
            <a:avLst/>
          </a:prstGeom>
        </p:spPr>
        <p:txBody>
          <a:bodyPr wrap="square">
            <a:spAutoFit/>
          </a:bodyPr>
          <a:lstStyle/>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模板下载：</a:t>
            </a:r>
            <a:r>
              <a:rPr lang="en-US" altLang="zh-CN" sz="100" dirty="0">
                <a:solidFill>
                  <a:srgbClr val="529C6B"/>
                </a:solidFill>
                <a:latin typeface="Calibri"/>
                <a:ea typeface="宋体"/>
              </a:rPr>
              <a:t>www.1ppt.com/moban/          </a:t>
            </a:r>
            <a:r>
              <a:rPr lang="zh-CN" altLang="en-US" sz="100" dirty="0">
                <a:solidFill>
                  <a:srgbClr val="529C6B"/>
                </a:solidFill>
                <a:latin typeface="Calibri"/>
                <a:ea typeface="宋体"/>
              </a:rPr>
              <a:t>行业</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www.1ppt.com/hangye/ </a:t>
            </a:r>
          </a:p>
          <a:p>
            <a:pPr defTabSz="914400"/>
            <a:r>
              <a:rPr lang="zh-CN" altLang="en-US" sz="100" dirty="0">
                <a:solidFill>
                  <a:srgbClr val="529C6B"/>
                </a:solidFill>
                <a:latin typeface="Calibri"/>
                <a:ea typeface="宋体"/>
              </a:rPr>
              <a:t>节日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www.1ppt.com/jieri/          PPT</a:t>
            </a:r>
            <a:r>
              <a:rPr lang="zh-CN" altLang="en-US" sz="100" dirty="0">
                <a:solidFill>
                  <a:srgbClr val="529C6B"/>
                </a:solidFill>
                <a:latin typeface="Calibri"/>
                <a:ea typeface="宋体"/>
              </a:rPr>
              <a:t>素材：</a:t>
            </a:r>
            <a:r>
              <a:rPr lang="en-US" altLang="zh-CN" sz="100" dirty="0">
                <a:solidFill>
                  <a:srgbClr val="529C6B"/>
                </a:solidFill>
                <a:latin typeface="Calibri"/>
                <a:ea typeface="宋体"/>
              </a:rPr>
              <a:t>www.1ppt.com/sucai/</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背景图片：</a:t>
            </a:r>
            <a:r>
              <a:rPr lang="en-US" altLang="zh-CN" sz="100" dirty="0">
                <a:solidFill>
                  <a:srgbClr val="529C6B"/>
                </a:solidFill>
                <a:latin typeface="Calibri"/>
                <a:ea typeface="宋体"/>
              </a:rPr>
              <a:t>www.1ppt.com/beijing/        PPT</a:t>
            </a:r>
            <a:r>
              <a:rPr lang="zh-CN" altLang="en-US" sz="100" dirty="0">
                <a:solidFill>
                  <a:srgbClr val="529C6B"/>
                </a:solidFill>
                <a:latin typeface="Calibri"/>
                <a:ea typeface="宋体"/>
              </a:rPr>
              <a:t>图表：</a:t>
            </a:r>
            <a:r>
              <a:rPr lang="en-US" altLang="zh-CN" sz="100" dirty="0">
                <a:solidFill>
                  <a:srgbClr val="529C6B"/>
                </a:solidFill>
                <a:latin typeface="Calibri"/>
                <a:ea typeface="宋体"/>
              </a:rPr>
              <a:t>www.1ppt.com/tubiao/      </a:t>
            </a:r>
          </a:p>
          <a:p>
            <a:pPr defTabSz="914400"/>
            <a:r>
              <a:rPr lang="zh-CN" altLang="en-US" sz="100" dirty="0">
                <a:solidFill>
                  <a:srgbClr val="529C6B"/>
                </a:solidFill>
                <a:latin typeface="Calibri"/>
                <a:ea typeface="宋体"/>
              </a:rPr>
              <a:t>精美</a:t>
            </a:r>
            <a:r>
              <a:rPr lang="en-US" altLang="zh-CN" sz="100" dirty="0">
                <a:solidFill>
                  <a:srgbClr val="529C6B"/>
                </a:solidFill>
                <a:latin typeface="Calibri"/>
                <a:ea typeface="宋体"/>
              </a:rPr>
              <a:t>PPT</a:t>
            </a:r>
            <a:r>
              <a:rPr lang="zh-CN" altLang="en-US" sz="100" dirty="0">
                <a:solidFill>
                  <a:srgbClr val="529C6B"/>
                </a:solidFill>
                <a:latin typeface="Calibri"/>
                <a:ea typeface="宋体"/>
              </a:rPr>
              <a:t>下载：</a:t>
            </a:r>
            <a:r>
              <a:rPr lang="en-US" altLang="zh-CN" sz="100" dirty="0">
                <a:solidFill>
                  <a:srgbClr val="529C6B"/>
                </a:solidFill>
                <a:latin typeface="Calibri"/>
                <a:ea typeface="宋体"/>
              </a:rPr>
              <a:t>www.1ppt.com/xiazai/         PPT</a:t>
            </a:r>
            <a:r>
              <a:rPr lang="zh-CN" altLang="en-US" sz="100" dirty="0">
                <a:solidFill>
                  <a:srgbClr val="529C6B"/>
                </a:solidFill>
                <a:latin typeface="Calibri"/>
                <a:ea typeface="宋体"/>
              </a:rPr>
              <a:t>教程： </a:t>
            </a:r>
            <a:r>
              <a:rPr lang="en-US" altLang="zh-CN" sz="100" dirty="0">
                <a:solidFill>
                  <a:srgbClr val="529C6B"/>
                </a:solidFill>
                <a:latin typeface="Calibri"/>
                <a:ea typeface="宋体"/>
              </a:rPr>
              <a:t>www.1ppt.com/powerpoint/      </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课件：</a:t>
            </a:r>
            <a:r>
              <a:rPr lang="en-US" altLang="zh-CN" sz="100" dirty="0">
                <a:solidFill>
                  <a:srgbClr val="529C6B"/>
                </a:solidFill>
                <a:latin typeface="Calibri"/>
                <a:ea typeface="宋体"/>
              </a:rPr>
              <a:t>www.1ppt.com/kejian/             </a:t>
            </a:r>
            <a:r>
              <a:rPr lang="zh-CN" altLang="en-US" sz="100" dirty="0">
                <a:solidFill>
                  <a:srgbClr val="529C6B"/>
                </a:solidFill>
                <a:latin typeface="Calibri"/>
                <a:ea typeface="宋体"/>
              </a:rPr>
              <a:t>字体下载：</a:t>
            </a:r>
            <a:r>
              <a:rPr lang="en-US" altLang="zh-CN" sz="100" dirty="0">
                <a:solidFill>
                  <a:srgbClr val="529C6B"/>
                </a:solidFill>
                <a:latin typeface="Calibri"/>
                <a:ea typeface="宋体"/>
              </a:rPr>
              <a:t>www.1ppt.com/ziti/</a:t>
            </a:r>
          </a:p>
          <a:p>
            <a:pPr defTabSz="914400"/>
            <a:r>
              <a:rPr lang="zh-CN" altLang="en-US" sz="100" dirty="0">
                <a:solidFill>
                  <a:srgbClr val="529C6B"/>
                </a:solidFill>
                <a:latin typeface="Calibri"/>
                <a:ea typeface="宋体"/>
              </a:rPr>
              <a:t>工作总结</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www.1ppt.com/xiazai/zongjie/ </a:t>
            </a:r>
            <a:r>
              <a:rPr lang="zh-CN" altLang="en-US" sz="100" dirty="0">
                <a:solidFill>
                  <a:srgbClr val="529C6B"/>
                </a:solidFill>
                <a:latin typeface="Calibri"/>
                <a:ea typeface="宋体"/>
              </a:rPr>
              <a:t>工作计划：</a:t>
            </a:r>
            <a:r>
              <a:rPr lang="en-US" altLang="zh-CN" sz="100" dirty="0">
                <a:solidFill>
                  <a:srgbClr val="529C6B"/>
                </a:solidFill>
                <a:latin typeface="Calibri"/>
                <a:ea typeface="宋体"/>
              </a:rPr>
              <a:t>www.1ppt.com/xiazai/jihua/</a:t>
            </a:r>
          </a:p>
          <a:p>
            <a:pPr defTabSz="914400"/>
            <a:r>
              <a:rPr lang="zh-CN" altLang="en-US" sz="100" dirty="0">
                <a:solidFill>
                  <a:srgbClr val="529C6B"/>
                </a:solidFill>
                <a:latin typeface="Calibri"/>
                <a:ea typeface="宋体"/>
              </a:rPr>
              <a:t>商务</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www.1ppt.com/moban/shangwu/  </a:t>
            </a:r>
            <a:r>
              <a:rPr lang="zh-CN" altLang="en-US" sz="100" dirty="0">
                <a:solidFill>
                  <a:srgbClr val="529C6B"/>
                </a:solidFill>
                <a:latin typeface="Calibri"/>
                <a:ea typeface="宋体"/>
              </a:rPr>
              <a:t>个人简历</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www.1ppt.com/xiazai/jianli/  </a:t>
            </a:r>
          </a:p>
          <a:p>
            <a:pPr defTabSz="914400"/>
            <a:r>
              <a:rPr lang="zh-CN" altLang="en-US" sz="100" dirty="0">
                <a:solidFill>
                  <a:srgbClr val="529C6B"/>
                </a:solidFill>
                <a:latin typeface="Calibri"/>
                <a:ea typeface="宋体"/>
              </a:rPr>
              <a:t>毕业答辩</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www.1ppt.com/xiazai/dabian/  </a:t>
            </a:r>
            <a:r>
              <a:rPr lang="zh-CN" altLang="en-US" sz="100" dirty="0">
                <a:solidFill>
                  <a:srgbClr val="529C6B"/>
                </a:solidFill>
                <a:latin typeface="Calibri"/>
                <a:ea typeface="宋体"/>
              </a:rPr>
              <a:t>工作汇报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www.1ppt.com/xiazai/huibao/    </a:t>
            </a:r>
          </a:p>
          <a:p>
            <a:pPr defTabSz="914400"/>
            <a:r>
              <a:rPr lang="en-US" altLang="zh-CN" sz="100" dirty="0">
                <a:solidFill>
                  <a:srgbClr val="529C6B"/>
                </a:solidFill>
                <a:latin typeface="Calibri"/>
                <a:ea typeface="宋体"/>
              </a:rPr>
              <a:t> </a:t>
            </a:r>
          </a:p>
        </p:txBody>
      </p:sp>
    </p:spTree>
    <p:extLst>
      <p:ext uri="{BB962C8B-B14F-4D97-AF65-F5344CB8AC3E}">
        <p14:creationId xmlns:p14="http://schemas.microsoft.com/office/powerpoint/2010/main" val="1646616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443892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2379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249008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487112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465FC-705D-4684-BD1E-274284C7CAC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t="5000" b="5000"/>
          <a:stretch/>
        </p:blipFill>
        <p:spPr>
          <a:xfrm>
            <a:off x="-2" y="0"/>
            <a:ext cx="12192003" cy="6858000"/>
          </a:xfrm>
          <a:prstGeom prst="rect">
            <a:avLst/>
          </a:prstGeom>
        </p:spPr>
      </p:pic>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mc:AlternateContent xmlns:mc="http://schemas.openxmlformats.org/markup-compatibility/2006" xmlns:p14="http://schemas.microsoft.com/office/powerpoint/2010/main">
    <mc:Choice Requires="p14">
      <p:transition spd="slow" p14:dur="10500"/>
    </mc:Choice>
    <mc:Fallback xmlns="">
      <p:transition spd="slow"/>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3.xml"/><Relationship Id="rId7"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3.bin"/><Relationship Id="rId10" Type="http://schemas.openxmlformats.org/officeDocument/2006/relationships/image" Target="../media/image42.png"/><Relationship Id="rId4" Type="http://schemas.openxmlformats.org/officeDocument/2006/relationships/image" Target="../media/image21.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8.png"/><Relationship Id="rId5" Type="http://schemas.openxmlformats.org/officeDocument/2006/relationships/image" Target="../media/image23.w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4.wmf"/><Relationship Id="rId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5.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5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7.xml"/><Relationship Id="rId7" Type="http://schemas.openxmlformats.org/officeDocument/2006/relationships/image" Target="../media/image26.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2.wmf"/><Relationship Id="rId3" Type="http://schemas.openxmlformats.org/officeDocument/2006/relationships/notesSlide" Target="../notesSlides/notesSlide31.xml"/><Relationship Id="rId7" Type="http://schemas.openxmlformats.org/officeDocument/2006/relationships/image" Target="../media/image29.wmf"/><Relationship Id="rId12"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1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33.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0.wmf"/><Relationship Id="rId14" Type="http://schemas.openxmlformats.org/officeDocument/2006/relationships/oleObject" Target="../embeddings/oleObject16.bin"/></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34.wmf"/><Relationship Id="rId5" Type="http://schemas.openxmlformats.org/officeDocument/2006/relationships/oleObject" Target="../embeddings/oleObject17.bin"/><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1.xml"/><Relationship Id="rId7"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35.wmf"/><Relationship Id="rId4" Type="http://schemas.openxmlformats.org/officeDocument/2006/relationships/oleObject" Target="../embeddings/oleObject18.bin"/><Relationship Id="rId9"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797DE-7568-454D-9880-D53156F8E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22">
            <a:off x="2512756" y="-418718"/>
            <a:ext cx="7357502" cy="6737367"/>
          </a:xfrm>
          <a:prstGeom prst="rect">
            <a:avLst/>
          </a:prstGeom>
        </p:spPr>
      </p:pic>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2542132"/>
            <a:ext cx="12192000" cy="1569660"/>
          </a:xfrm>
          <a:prstGeom prst="rect">
            <a:avLst/>
          </a:prstGeom>
          <a:noFill/>
        </p:spPr>
        <p:txBody>
          <a:bodyPr wrap="square" rtlCol="0">
            <a:spAutoFit/>
          </a:bodyPr>
          <a:lstStyle/>
          <a:p>
            <a:pPr algn="ctr"/>
            <a:r>
              <a:rPr lang="zh-CN" altLang="en-US" sz="9600" dirty="0">
                <a:solidFill>
                  <a:schemeClr val="bg1"/>
                </a:solidFill>
                <a:effectLst>
                  <a:outerShdw blurRad="38100" dist="38100" dir="2700000" algn="tl">
                    <a:srgbClr val="000000">
                      <a:alpha val="43137"/>
                    </a:srgbClr>
                  </a:outerShdw>
                </a:effectLst>
                <a:cs typeface="+mn-ea"/>
                <a:sym typeface="+mn-lt"/>
              </a:rPr>
              <a:t>离散数学</a:t>
            </a:r>
          </a:p>
        </p:txBody>
      </p:sp>
      <p:sp>
        <p:nvSpPr>
          <p:cNvPr id="11" name="文本框 10">
            <a:extLst>
              <a:ext uri="{FF2B5EF4-FFF2-40B4-BE49-F238E27FC236}">
                <a16:creationId xmlns:a16="http://schemas.microsoft.com/office/drawing/2014/main" id="{789D842A-2767-4AC4-87B3-DF41DFEFD3B8}"/>
              </a:ext>
            </a:extLst>
          </p:cNvPr>
          <p:cNvSpPr txBox="1"/>
          <p:nvPr/>
        </p:nvSpPr>
        <p:spPr>
          <a:xfrm>
            <a:off x="3490823" y="4125398"/>
            <a:ext cx="5378291" cy="1326261"/>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effectLst>
                  <a:outerShdw blurRad="38100" dist="38100" dir="2700000" algn="tl">
                    <a:srgbClr val="000000">
                      <a:alpha val="43137"/>
                    </a:srgbClr>
                  </a:outerShdw>
                </a:effectLst>
                <a:cs typeface="+mn-ea"/>
                <a:sym typeface="+mn-lt"/>
              </a:rPr>
              <a:t>Discrete Mathematics </a:t>
            </a:r>
          </a:p>
          <a:p>
            <a:pPr algn="ctr">
              <a:lnSpc>
                <a:spcPct val="114000"/>
              </a:lnSpc>
            </a:pPr>
            <a:r>
              <a:rPr lang="zh-CN" altLang="en-US"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rPr>
              <a:t>钟芳明</a:t>
            </a:r>
            <a:endParaRPr lang="en-US" altLang="zh-CN"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endParaRPr>
          </a:p>
        </p:txBody>
      </p:sp>
      <p:grpSp>
        <p:nvGrpSpPr>
          <p:cNvPr id="12" name="Group 4">
            <a:extLst>
              <a:ext uri="{FF2B5EF4-FFF2-40B4-BE49-F238E27FC236}">
                <a16:creationId xmlns:a16="http://schemas.microsoft.com/office/drawing/2014/main" id="{5DF987BA-4218-4F92-AFC1-84A9768C4319}"/>
              </a:ext>
            </a:extLst>
          </p:cNvPr>
          <p:cNvGrpSpPr>
            <a:grpSpLocks noChangeAspect="1"/>
          </p:cNvGrpSpPr>
          <p:nvPr/>
        </p:nvGrpSpPr>
        <p:grpSpPr bwMode="auto">
          <a:xfrm rot="2136143">
            <a:off x="9694576" y="3873168"/>
            <a:ext cx="1906587" cy="2565400"/>
            <a:chOff x="1260" y="774"/>
            <a:chExt cx="1201" cy="1616"/>
          </a:xfrm>
          <a:solidFill>
            <a:schemeClr val="bg1"/>
          </a:solidFill>
        </p:grpSpPr>
        <p:sp>
          <p:nvSpPr>
            <p:cNvPr id="13" name="Freeform 5">
              <a:extLst>
                <a:ext uri="{FF2B5EF4-FFF2-40B4-BE49-F238E27FC236}">
                  <a16:creationId xmlns:a16="http://schemas.microsoft.com/office/drawing/2014/main" id="{9CC12FE4-63B0-4BE2-80AC-C110C1F849E2}"/>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
              <a:extLst>
                <a:ext uri="{FF2B5EF4-FFF2-40B4-BE49-F238E27FC236}">
                  <a16:creationId xmlns:a16="http://schemas.microsoft.com/office/drawing/2014/main" id="{FCA5C412-0004-479A-BA1F-5747F8D99365}"/>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7">
              <a:extLst>
                <a:ext uri="{FF2B5EF4-FFF2-40B4-BE49-F238E27FC236}">
                  <a16:creationId xmlns:a16="http://schemas.microsoft.com/office/drawing/2014/main" id="{02166D29-A352-4C41-A64B-73E44810C2D4}"/>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8">
              <a:extLst>
                <a:ext uri="{FF2B5EF4-FFF2-40B4-BE49-F238E27FC236}">
                  <a16:creationId xmlns:a16="http://schemas.microsoft.com/office/drawing/2014/main" id="{B82CDD40-9110-49DD-B2C0-D80FFFF1BE33}"/>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9">
              <a:extLst>
                <a:ext uri="{FF2B5EF4-FFF2-40B4-BE49-F238E27FC236}">
                  <a16:creationId xmlns:a16="http://schemas.microsoft.com/office/drawing/2014/main" id="{722C6FE7-4FAB-47EF-9CA8-0251C185BA89}"/>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0">
              <a:extLst>
                <a:ext uri="{FF2B5EF4-FFF2-40B4-BE49-F238E27FC236}">
                  <a16:creationId xmlns:a16="http://schemas.microsoft.com/office/drawing/2014/main" id="{D5FD6A20-B80A-4E6F-836D-E1872B42BF03}"/>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1">
              <a:extLst>
                <a:ext uri="{FF2B5EF4-FFF2-40B4-BE49-F238E27FC236}">
                  <a16:creationId xmlns:a16="http://schemas.microsoft.com/office/drawing/2014/main" id="{2E81AAC7-AEBC-4D51-AB79-EB7C086318FA}"/>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a:extLst>
              <a:ext uri="{FF2B5EF4-FFF2-40B4-BE49-F238E27FC236}">
                <a16:creationId xmlns:a16="http://schemas.microsoft.com/office/drawing/2014/main" id="{57F53E05-82B8-498E-BC4B-ED4F1B626F4F}"/>
              </a:ext>
            </a:extLst>
          </p:cNvPr>
          <p:cNvSpPr/>
          <p:nvPr/>
        </p:nvSpPr>
        <p:spPr>
          <a:xfrm rot="2136143">
            <a:off x="10196229" y="4364792"/>
            <a:ext cx="1343027" cy="1065741"/>
          </a:xfrm>
          <a:prstGeom prst="rect">
            <a:avLst/>
          </a:prstGeom>
        </p:spPr>
        <p:txBody>
          <a:bodyPr wrap="square">
            <a:spAutoFit/>
            <a:scene3d>
              <a:camera prst="orthographicFront"/>
              <a:lightRig rig="threePt" dir="t"/>
            </a:scene3d>
            <a:sp3d/>
          </a:bodyPr>
          <a:lstStyle/>
          <a:p>
            <a:pPr algn="ctr">
              <a:lnSpc>
                <a:spcPct val="120000"/>
              </a:lnSpc>
            </a:pPr>
            <a:r>
              <a:rPr lang="zh-CN" altLang="en-US" sz="2000" b="1" dirty="0">
                <a:solidFill>
                  <a:schemeClr val="bg1"/>
                </a:solidFill>
                <a:cs typeface="+mn-ea"/>
                <a:sym typeface="+mn-lt"/>
              </a:rPr>
              <a:t>离散数学</a:t>
            </a:r>
            <a:endParaRPr lang="en-US" altLang="zh-CN" sz="2000" b="1" dirty="0">
              <a:solidFill>
                <a:schemeClr val="bg1"/>
              </a:solidFill>
              <a:cs typeface="+mn-ea"/>
              <a:sym typeface="+mn-lt"/>
            </a:endParaRPr>
          </a:p>
          <a:p>
            <a:pPr algn="ctr">
              <a:lnSpc>
                <a:spcPct val="120000"/>
              </a:lnSpc>
            </a:pPr>
            <a:r>
              <a:rPr lang="en-US" altLang="zh-CN" sz="2000" b="1" dirty="0">
                <a:solidFill>
                  <a:schemeClr val="bg1"/>
                </a:solidFill>
                <a:cs typeface="+mn-ea"/>
                <a:sym typeface="+mn-lt"/>
              </a:rPr>
              <a:t>Discrete </a:t>
            </a:r>
            <a:r>
              <a:rPr lang="en-US" altLang="zh-CN" sz="1400" b="1" dirty="0">
                <a:solidFill>
                  <a:schemeClr val="bg1"/>
                </a:solidFill>
                <a:cs typeface="+mn-ea"/>
                <a:sym typeface="+mn-lt"/>
              </a:rPr>
              <a:t>Mathematics </a:t>
            </a:r>
            <a:endParaRPr lang="en-US" altLang="zh-CN" sz="2000" b="1" dirty="0">
              <a:solidFill>
                <a:schemeClr val="bg1"/>
              </a:solidFill>
              <a:cs typeface="+mn-ea"/>
              <a:sym typeface="+mn-lt"/>
            </a:endParaRPr>
          </a:p>
        </p:txBody>
      </p:sp>
    </p:spTree>
    <p:extLst>
      <p:ext uri="{BB962C8B-B14F-4D97-AF65-F5344CB8AC3E}">
        <p14:creationId xmlns:p14="http://schemas.microsoft.com/office/powerpoint/2010/main" val="2692421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3">
                <a:extLst>
                  <a:ext uri="{FF2B5EF4-FFF2-40B4-BE49-F238E27FC236}">
                    <a16:creationId xmlns:a16="http://schemas.microsoft.com/office/drawing/2014/main" id="{BC830690-4226-F6B5-E30F-4EEF16EBA951}"/>
                  </a:ext>
                </a:extLst>
              </p:cNvPr>
              <p:cNvSpPr txBox="1">
                <a:spLocks noChangeArrowheads="1"/>
              </p:cNvSpPr>
              <p:nvPr/>
            </p:nvSpPr>
            <p:spPr bwMode="auto">
              <a:xfrm>
                <a:off x="1964869" y="951615"/>
                <a:ext cx="9966473" cy="15919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b="1" i="1" dirty="0">
                    <a:solidFill>
                      <a:schemeClr val="accent1"/>
                    </a:solidFill>
                    <a:latin typeface="+mn-lt"/>
                  </a:rPr>
                  <a:t>Theorem</a:t>
                </a:r>
                <a:r>
                  <a:rPr lang="en-US" altLang="zh-CN" b="1" dirty="0">
                    <a:solidFill>
                      <a:schemeClr val="accent1"/>
                    </a:solidFill>
                    <a:latin typeface="+mn-lt"/>
                  </a:rPr>
                  <a:t>: </a:t>
                </a:r>
                <a:r>
                  <a:rPr lang="en-US" altLang="zh-CN" b="1" dirty="0">
                    <a:latin typeface="Times New Roman" panose="02020603050405020304" pitchFamily="18" charset="0"/>
                  </a:rPr>
                  <a:t>if function </a:t>
                </a:r>
                <a:r>
                  <a:rPr lang="en-US" altLang="zh-CN" b="1" i="1" dirty="0">
                    <a:solidFill>
                      <a:srgbClr val="0070C0"/>
                    </a:solidFill>
                    <a:latin typeface="Times New Roman" panose="02020603050405020304" pitchFamily="18" charset="0"/>
                  </a:rPr>
                  <a:t>f</a:t>
                </a:r>
                <a:r>
                  <a:rPr lang="en-US" altLang="zh-CN" b="1" dirty="0">
                    <a:solidFill>
                      <a:srgbClr val="0070C0"/>
                    </a:solidFill>
                    <a:latin typeface="Times New Roman" panose="02020603050405020304" pitchFamily="18" charset="0"/>
                  </a:rPr>
                  <a:t>: </a:t>
                </a:r>
                <a:r>
                  <a:rPr lang="en-US" altLang="zh-CN" b="1" i="1" dirty="0">
                    <a:solidFill>
                      <a:srgbClr val="0070C0"/>
                    </a:solidFill>
                    <a:latin typeface="Times New Roman" panose="02020603050405020304" pitchFamily="18" charset="0"/>
                  </a:rPr>
                  <a:t>X</a:t>
                </a:r>
                <a:r>
                  <a:rPr lang="en-US" altLang="zh-CN" b="1" dirty="0">
                    <a:solidFill>
                      <a:srgbClr val="0070C0"/>
                    </a:solidFill>
                    <a:latin typeface="Times New Roman" panose="02020603050405020304" pitchFamily="18" charset="0"/>
                    <a:cs typeface="Times New Roman" panose="02020603050405020304" pitchFamily="18" charset="0"/>
                  </a:rPr>
                  <a:t>→</a:t>
                </a:r>
                <a:r>
                  <a:rPr lang="en-US" altLang="zh-CN" b="1" i="1" dirty="0">
                    <a:solidFill>
                      <a:srgbClr val="0070C0"/>
                    </a:solidFill>
                    <a:latin typeface="Times New Roman" panose="02020603050405020304" pitchFamily="18" charset="0"/>
                  </a:rPr>
                  <a:t>Y</a:t>
                </a:r>
                <a:r>
                  <a:rPr lang="zh-CN" altLang="en-US" b="1" dirty="0">
                    <a:solidFill>
                      <a:srgbClr val="0070C0"/>
                    </a:solidFill>
                    <a:latin typeface="Times New Roman" panose="02020603050405020304" pitchFamily="18" charset="0"/>
                  </a:rPr>
                  <a:t> </a:t>
                </a:r>
                <a:r>
                  <a:rPr lang="en-US" altLang="zh-CN" b="1" dirty="0">
                    <a:latin typeface="Times New Roman" panose="02020603050405020304" pitchFamily="18" charset="0"/>
                  </a:rPr>
                  <a:t>is </a:t>
                </a:r>
                <a:r>
                  <a:rPr lang="en-US" altLang="zh-CN" b="1" dirty="0">
                    <a:solidFill>
                      <a:srgbClr val="0070C0"/>
                    </a:solidFill>
                    <a:latin typeface="Times New Roman" panose="02020603050405020304" pitchFamily="18" charset="0"/>
                  </a:rPr>
                  <a:t>invertible</a:t>
                </a:r>
                <a:r>
                  <a:rPr lang="en-US" altLang="zh-CN" b="1" dirty="0">
                    <a:latin typeface="Times New Roman" panose="02020603050405020304" pitchFamily="18" charset="0"/>
                  </a:rPr>
                  <a:t>, then</a:t>
                </a:r>
              </a:p>
              <a:p>
                <a:pPr algn="ctr" eaLnBrk="1" hangingPunct="1">
                  <a:spcBef>
                    <a:spcPts val="600"/>
                  </a:spcBef>
                  <a:buNone/>
                </a:pPr>
                <a14:m>
                  <m:oMathPara xmlns:m="http://schemas.openxmlformats.org/officeDocument/2006/math">
                    <m:oMathParaPr>
                      <m:jc m:val="centerGroup"/>
                    </m:oMathParaPr>
                    <m:oMath xmlns:m="http://schemas.openxmlformats.org/officeDocument/2006/math">
                      <m:sSup>
                        <m:sSupPr>
                          <m:ctrlPr>
                            <a:rPr lang="zh-CN" altLang="en-US" b="1" i="1" smtClean="0">
                              <a:solidFill>
                                <a:srgbClr val="C00000"/>
                              </a:solidFill>
                              <a:latin typeface="Cambria Math" panose="02040503050406030204" pitchFamily="18" charset="0"/>
                            </a:rPr>
                          </m:ctrlPr>
                        </m:sSupPr>
                        <m:e>
                          <m:r>
                            <a:rPr lang="zh-CN" altLang="en-US" b="1" i="1">
                              <a:solidFill>
                                <a:srgbClr val="C00000"/>
                              </a:solidFill>
                              <a:latin typeface="Cambria Math" panose="02040503050406030204" pitchFamily="18" charset="0"/>
                            </a:rPr>
                            <m:t>𝒇</m:t>
                          </m:r>
                        </m:e>
                        <m:sup>
                          <m:r>
                            <a:rPr lang="zh-CN" altLang="en-US" b="1">
                              <a:solidFill>
                                <a:srgbClr val="C00000"/>
                              </a:solidFill>
                              <a:latin typeface="Cambria Math" panose="02040503050406030204" pitchFamily="18" charset="0"/>
                            </a:rPr>
                            <m:t>−</m:t>
                          </m:r>
                          <m:r>
                            <a:rPr lang="zh-CN" altLang="en-US" b="1" i="1">
                              <a:solidFill>
                                <a:srgbClr val="C00000"/>
                              </a:solidFill>
                              <a:latin typeface="Cambria Math" panose="02040503050406030204" pitchFamily="18" charset="0"/>
                            </a:rPr>
                            <m:t>𝟏</m:t>
                          </m:r>
                        </m:sup>
                      </m:sSup>
                      <m:r>
                        <a:rPr lang="zh-CN" altLang="en-US" b="1">
                          <a:solidFill>
                            <a:srgbClr val="C00000"/>
                          </a:solidFill>
                          <a:latin typeface="Cambria Math" panose="02040503050406030204" pitchFamily="18" charset="0"/>
                        </a:rPr>
                        <m:t>∘</m:t>
                      </m:r>
                      <m:r>
                        <a:rPr lang="zh-CN" altLang="en-US" b="1" i="1">
                          <a:solidFill>
                            <a:srgbClr val="C00000"/>
                          </a:solidFill>
                          <a:latin typeface="Cambria Math" panose="02040503050406030204" pitchFamily="18" charset="0"/>
                        </a:rPr>
                        <m:t>𝒇</m:t>
                      </m:r>
                      <m:r>
                        <a:rPr lang="zh-CN" altLang="en-US" b="1">
                          <a:solidFill>
                            <a:srgbClr val="C00000"/>
                          </a:solidFill>
                          <a:latin typeface="Cambria Math" panose="02040503050406030204" pitchFamily="18" charset="0"/>
                        </a:rPr>
                        <m:t>=</m:t>
                      </m:r>
                      <m:sSub>
                        <m:sSubPr>
                          <m:ctrlPr>
                            <a:rPr lang="zh-CN" altLang="en-US" b="1"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𝑰</m:t>
                          </m:r>
                        </m:e>
                        <m:sub>
                          <m:r>
                            <a:rPr lang="zh-CN" altLang="en-US" b="1" i="1">
                              <a:solidFill>
                                <a:srgbClr val="C00000"/>
                              </a:solidFill>
                              <a:latin typeface="Cambria Math" panose="02040503050406030204" pitchFamily="18" charset="0"/>
                            </a:rPr>
                            <m:t>𝑿</m:t>
                          </m:r>
                        </m:sub>
                      </m:sSub>
                    </m:oMath>
                  </m:oMathPara>
                </a14:m>
                <a:endParaRPr lang="en-US" altLang="zh-CN" b="1" dirty="0">
                  <a:solidFill>
                    <a:srgbClr val="C00000"/>
                  </a:solidFill>
                </a:endParaRPr>
              </a:p>
              <a:p>
                <a:pPr eaLnBrk="1" hangingPunct="1">
                  <a:spcBef>
                    <a:spcPts val="600"/>
                  </a:spcBef>
                  <a:buNone/>
                </a:pPr>
                <a14:m>
                  <m:oMathPara xmlns:m="http://schemas.openxmlformats.org/officeDocument/2006/math">
                    <m:oMathParaPr>
                      <m:jc m:val="centerGroup"/>
                    </m:oMathParaPr>
                    <m:oMath xmlns:m="http://schemas.openxmlformats.org/officeDocument/2006/math">
                      <m:r>
                        <a:rPr lang="zh-CN" altLang="en-US" b="1" i="1">
                          <a:solidFill>
                            <a:srgbClr val="C00000"/>
                          </a:solidFill>
                          <a:latin typeface="Cambria Math" panose="02040503050406030204" pitchFamily="18" charset="0"/>
                        </a:rPr>
                        <m:t>𝒇</m:t>
                      </m:r>
                      <m:r>
                        <a:rPr lang="zh-CN" altLang="en-US" b="1">
                          <a:solidFill>
                            <a:srgbClr val="C00000"/>
                          </a:solidFill>
                          <a:latin typeface="Cambria Math" panose="02040503050406030204" pitchFamily="18" charset="0"/>
                        </a:rPr>
                        <m:t>∘</m:t>
                      </m:r>
                      <m:sSup>
                        <m:sSupPr>
                          <m:ctrlPr>
                            <a:rPr lang="zh-CN" altLang="en-US" b="1" i="1">
                              <a:solidFill>
                                <a:srgbClr val="C00000"/>
                              </a:solidFill>
                              <a:latin typeface="Cambria Math" panose="02040503050406030204" pitchFamily="18" charset="0"/>
                            </a:rPr>
                          </m:ctrlPr>
                        </m:sSupPr>
                        <m:e>
                          <m:r>
                            <a:rPr lang="zh-CN" altLang="en-US" b="1" i="1">
                              <a:solidFill>
                                <a:srgbClr val="C00000"/>
                              </a:solidFill>
                              <a:latin typeface="Cambria Math" panose="02040503050406030204" pitchFamily="18" charset="0"/>
                            </a:rPr>
                            <m:t>𝒇</m:t>
                          </m:r>
                        </m:e>
                        <m:sup>
                          <m:r>
                            <a:rPr lang="zh-CN" altLang="en-US" b="1">
                              <a:solidFill>
                                <a:srgbClr val="C00000"/>
                              </a:solidFill>
                              <a:latin typeface="Cambria Math" panose="02040503050406030204" pitchFamily="18" charset="0"/>
                            </a:rPr>
                            <m:t>−</m:t>
                          </m:r>
                          <m:r>
                            <a:rPr lang="zh-CN" altLang="en-US" b="1" i="1">
                              <a:solidFill>
                                <a:srgbClr val="C00000"/>
                              </a:solidFill>
                              <a:latin typeface="Cambria Math" panose="02040503050406030204" pitchFamily="18" charset="0"/>
                            </a:rPr>
                            <m:t>𝟏</m:t>
                          </m:r>
                        </m:sup>
                      </m:sSup>
                      <m:r>
                        <a:rPr lang="zh-CN" altLang="en-US" b="1">
                          <a:solidFill>
                            <a:srgbClr val="C00000"/>
                          </a:solidFill>
                          <a:latin typeface="Cambria Math" panose="02040503050406030204" pitchFamily="18" charset="0"/>
                        </a:rPr>
                        <m:t>=</m:t>
                      </m:r>
                      <m:sSub>
                        <m:sSubPr>
                          <m:ctrlPr>
                            <a:rPr lang="zh-CN" altLang="en-US" b="1"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𝑰</m:t>
                          </m:r>
                        </m:e>
                        <m:sub>
                          <m:r>
                            <a:rPr lang="zh-CN" altLang="en-US" b="1" i="1">
                              <a:solidFill>
                                <a:srgbClr val="C00000"/>
                              </a:solidFill>
                              <a:latin typeface="Cambria Math" panose="02040503050406030204" pitchFamily="18" charset="0"/>
                            </a:rPr>
                            <m:t>𝒀</m:t>
                          </m:r>
                        </m:sub>
                      </m:sSub>
                    </m:oMath>
                  </m:oMathPara>
                </a14:m>
                <a:endParaRPr lang="zh-CN" altLang="en-US" b="1" dirty="0">
                  <a:solidFill>
                    <a:srgbClr val="C00000"/>
                  </a:solidFill>
                </a:endParaRPr>
              </a:p>
            </p:txBody>
          </p:sp>
        </mc:Choice>
        <mc:Fallback xmlns="">
          <p:sp>
            <p:nvSpPr>
              <p:cNvPr id="12" name="Text Box 3">
                <a:extLst>
                  <a:ext uri="{FF2B5EF4-FFF2-40B4-BE49-F238E27FC236}">
                    <a16:creationId xmlns:a16="http://schemas.microsoft.com/office/drawing/2014/main" id="{BC830690-4226-F6B5-E30F-4EEF16EBA951}"/>
                  </a:ext>
                </a:extLst>
              </p:cNvPr>
              <p:cNvSpPr txBox="1">
                <a:spLocks noRot="1" noChangeAspect="1" noMove="1" noResize="1" noEditPoints="1" noAdjustHandles="1" noChangeArrowheads="1" noChangeShapeType="1" noTextEdit="1"/>
              </p:cNvSpPr>
              <p:nvPr/>
            </p:nvSpPr>
            <p:spPr bwMode="auto">
              <a:xfrm>
                <a:off x="1964869" y="951615"/>
                <a:ext cx="9966473" cy="1591974"/>
              </a:xfrm>
              <a:prstGeom prst="rect">
                <a:avLst/>
              </a:prstGeom>
              <a:blipFill>
                <a:blip r:embed="rId3"/>
                <a:stretch>
                  <a:fillRect l="-1529" t="-5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8">
                <a:extLst>
                  <a:ext uri="{FF2B5EF4-FFF2-40B4-BE49-F238E27FC236}">
                    <a16:creationId xmlns:a16="http://schemas.microsoft.com/office/drawing/2014/main" id="{AF283715-7631-1EFF-B0C6-6FE4FD7F9021}"/>
                  </a:ext>
                </a:extLst>
              </p:cNvPr>
              <p:cNvSpPr txBox="1">
                <a:spLocks noChangeArrowheads="1"/>
              </p:cNvSpPr>
              <p:nvPr/>
            </p:nvSpPr>
            <p:spPr bwMode="auto">
              <a:xfrm>
                <a:off x="1872264" y="2472047"/>
                <a:ext cx="10185204" cy="28175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Tx/>
                  <a:buNone/>
                </a:pPr>
                <a:r>
                  <a:rPr lang="en-US" altLang="zh-CN" sz="2800" b="1" i="1" dirty="0">
                    <a:solidFill>
                      <a:schemeClr val="accent1"/>
                    </a:solidFill>
                    <a:latin typeface="Times New Roman" panose="02020603050405020304" pitchFamily="18" charset="0"/>
                  </a:rPr>
                  <a:t>Proof</a:t>
                </a:r>
                <a:r>
                  <a:rPr lang="en-US" altLang="zh-CN" sz="2800" b="1" dirty="0">
                    <a:solidFill>
                      <a:schemeClr val="accent1"/>
                    </a:solidFill>
                    <a:latin typeface="Times New Roman" panose="02020603050405020304" pitchFamily="18" charset="0"/>
                  </a:rPr>
                  <a:t>:</a:t>
                </a:r>
                <a:r>
                  <a:rPr lang="zh-CN" altLang="en-US" sz="2800" b="1" dirty="0">
                    <a:solidFill>
                      <a:schemeClr val="accent1"/>
                    </a:solidFill>
                    <a:latin typeface="Times New Roman" panose="02020603050405020304" pitchFamily="18" charset="0"/>
                  </a:rPr>
                  <a:t>  </a:t>
                </a:r>
                <a:r>
                  <a:rPr lang="en-US" altLang="zh-CN" sz="2800" i="1" dirty="0" err="1">
                    <a:latin typeface="Times New Roman" panose="02020603050405020304" pitchFamily="18" charset="0"/>
                  </a:rPr>
                  <a:t>x</a:t>
                </a:r>
                <a:r>
                  <a:rPr kumimoji="1" lang="en-US" altLang="zh-CN" sz="2400" dirty="0" err="1">
                    <a:latin typeface="Times New Roman" panose="02020603050405020304" pitchFamily="18" charset="0"/>
                  </a:rPr>
                  <a:t>∈</a:t>
                </a:r>
                <a:r>
                  <a:rPr lang="en-US" altLang="zh-CN" sz="2800" i="1" dirty="0" err="1">
                    <a:latin typeface="Times New Roman" panose="02020603050405020304" pitchFamily="18" charset="0"/>
                  </a:rPr>
                  <a:t>X</a:t>
                </a:r>
                <a:r>
                  <a:rPr lang="en-US" altLang="zh-CN" sz="2800" i="1" dirty="0">
                    <a:latin typeface="Times New Roman" panose="02020603050405020304" pitchFamily="18" charset="0"/>
                  </a:rPr>
                  <a:t> </a:t>
                </a:r>
                <a:r>
                  <a:rPr lang="en-US" altLang="zh-CN" sz="2800" dirty="0">
                    <a:latin typeface="Times New Roman" panose="02020603050405020304" pitchFamily="18" charset="0"/>
                  </a:rPr>
                  <a:t>and </a:t>
                </a:r>
                <a:r>
                  <a:rPr lang="en-US" altLang="zh-CN" sz="2800" i="1" dirty="0" err="1">
                    <a:latin typeface="Times New Roman" panose="02020603050405020304" pitchFamily="18" charset="0"/>
                  </a:rPr>
                  <a:t>y</a:t>
                </a:r>
                <a:r>
                  <a:rPr kumimoji="1" lang="en-US" altLang="zh-CN" sz="2400" dirty="0" err="1">
                    <a:latin typeface="Times New Roman" panose="02020603050405020304" pitchFamily="18" charset="0"/>
                  </a:rPr>
                  <a:t>∈</a:t>
                </a:r>
                <a:r>
                  <a:rPr lang="en-US" altLang="zh-CN" sz="2800" i="1" dirty="0" err="1">
                    <a:latin typeface="Times New Roman" panose="02020603050405020304" pitchFamily="18" charset="0"/>
                  </a:rPr>
                  <a:t>Y</a:t>
                </a:r>
                <a:r>
                  <a:rPr lang="en-US" altLang="zh-CN" sz="2800" dirty="0">
                    <a:latin typeface="Times New Roman" panose="02020603050405020304" pitchFamily="18" charset="0"/>
                  </a:rPr>
                  <a:t>, if </a:t>
                </a:r>
                <a:r>
                  <a:rPr lang="en-US" altLang="zh-CN" sz="2800" i="1" dirty="0">
                    <a:latin typeface="Times New Roman" panose="02020603050405020304" pitchFamily="18" charset="0"/>
                  </a:rPr>
                  <a:t>f</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dirty="0">
                    <a:latin typeface="Times New Roman" panose="02020603050405020304" pitchFamily="18" charset="0"/>
                  </a:rPr>
                  <a:t>)=</a:t>
                </a:r>
                <a:r>
                  <a:rPr lang="en-US" altLang="zh-CN" sz="2800" i="1" dirty="0">
                    <a:latin typeface="Times New Roman" panose="02020603050405020304" pitchFamily="18" charset="0"/>
                  </a:rPr>
                  <a:t>y</a:t>
                </a:r>
                <a:r>
                  <a:rPr lang="en-US" altLang="zh-CN" sz="2800" dirty="0">
                    <a:latin typeface="Times New Roman" panose="02020603050405020304" pitchFamily="18" charset="0"/>
                  </a:rPr>
                  <a:t>, then </a:t>
                </a:r>
                <a:r>
                  <a:rPr lang="en-US" altLang="zh-CN" sz="2800" i="1" dirty="0">
                    <a:latin typeface="Times New Roman" panose="02020603050405020304" pitchFamily="18" charset="0"/>
                  </a:rPr>
                  <a:t>f </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en-US" altLang="zh-CN" sz="2800" i="1" dirty="0">
                    <a:latin typeface="Times New Roman" panose="02020603050405020304" pitchFamily="18" charset="0"/>
                  </a:rPr>
                  <a:t>y</a:t>
                </a:r>
                <a:r>
                  <a:rPr lang="en-US" altLang="zh-CN"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dirty="0">
                    <a:latin typeface="Times New Roman" panose="02020603050405020304" pitchFamily="18" charset="0"/>
                  </a:rPr>
                  <a:t>, then</a:t>
                </a:r>
              </a:p>
              <a:p>
                <a:pPr eaLnBrk="1" hangingPunct="1">
                  <a:spcBef>
                    <a:spcPct val="0"/>
                  </a:spcBef>
                  <a:buFontTx/>
                  <a:buNone/>
                </a:pPr>
                <a14:m>
                  <m:oMathPara xmlns:m="http://schemas.openxmlformats.org/officeDocument/2006/math">
                    <m:oMathParaPr>
                      <m:jc m:val="centerGroup"/>
                    </m:oMathParaPr>
                    <m:oMath xmlns:m="http://schemas.openxmlformats.org/officeDocument/2006/math">
                      <m:d>
                        <m:dPr>
                          <m:endChr m:val=""/>
                          <m:ctrlPr>
                            <a:rPr kumimoji="0" lang="zh-CN" altLang="en-US" sz="2400" b="1"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dPr>
                        <m:e>
                          <m:sSup>
                            <m:sSupPr>
                              <m:ctrlP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𝒇</m:t>
                              </m:r>
                            </m:e>
                            <m:sup>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𝟏</m:t>
                              </m:r>
                            </m:sup>
                          </m:s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𝒇</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𝒙</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sSup>
                            <m:sSupPr>
                              <m:ctrlP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smtClean="0">
                                  <a:ln>
                                    <a:noFill/>
                                  </a:ln>
                                  <a:solidFill>
                                    <a:srgbClr val="002060"/>
                                  </a:solidFill>
                                  <a:effectLst/>
                                  <a:uLnTx/>
                                  <a:uFillTx/>
                                  <a:latin typeface="Cambria Math" panose="02040503050406030204" pitchFamily="18" charset="0"/>
                                  <a:cs typeface="+mn-cs"/>
                                </a:rPr>
                                <m:t>𝒇</m:t>
                              </m:r>
                            </m:e>
                            <m: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𝟏</m:t>
                              </m:r>
                            </m:sup>
                          </m:s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𝒇</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𝒙</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sSup>
                            <m:sSupPr>
                              <m:ctrlP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𝒇</m:t>
                              </m:r>
                            </m:e>
                            <m:sup>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𝟏</m:t>
                              </m:r>
                            </m:sup>
                          </m:s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𝒚</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𝒙</m:t>
                          </m:r>
                        </m:e>
                      </m:d>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 </m:t>
                      </m:r>
                    </m:oMath>
                  </m:oMathPara>
                </a14:m>
                <a:endParaRPr lang="en-US" altLang="zh-CN" sz="2800" dirty="0">
                  <a:latin typeface="Times New Roman" panose="02020603050405020304" pitchFamily="18" charset="0"/>
                </a:endParaRPr>
              </a:p>
              <a:p>
                <a:pPr eaLnBrk="1" hangingPunct="1">
                  <a:spcBef>
                    <a:spcPct val="0"/>
                  </a:spcBef>
                  <a:buFontTx/>
                  <a:buNone/>
                </a:pPr>
                <a:r>
                  <a:rPr lang="en-US" altLang="zh-CN" sz="2800" dirty="0">
                    <a:latin typeface="Times New Roman" panose="02020603050405020304" pitchFamily="18" charset="0"/>
                  </a:rPr>
                  <a:t>So there is</a:t>
                </a:r>
                <a:r>
                  <a:rPr lang="zh-CN" altLang="en-US" sz="2800" dirty="0">
                    <a:latin typeface="Times New Roman" panose="02020603050405020304" pitchFamily="18" charset="0"/>
                  </a:rPr>
                  <a:t> </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a:latin typeface="Cambria Math" panose="02040503050406030204" pitchFamily="18" charset="0"/>
                          </a:rPr>
                          <m:t>𝒇</m:t>
                        </m:r>
                      </m:e>
                      <m: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sup>
                    </m:sSup>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rPr>
                      <m:t>𝒇</m:t>
                    </m:r>
                    <m:r>
                      <a:rPr lang="en-US" altLang="zh-CN" sz="2800" b="1" i="1" dirty="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𝑰</m:t>
                        </m:r>
                      </m:e>
                      <m:sub>
                        <m:r>
                          <a:rPr lang="en-US" altLang="zh-CN" sz="2800" b="1" i="1" dirty="0" smtClean="0">
                            <a:latin typeface="Cambria Math" panose="02040503050406030204" pitchFamily="18" charset="0"/>
                          </a:rPr>
                          <m:t>𝑿</m:t>
                        </m:r>
                      </m:sub>
                    </m:sSub>
                  </m:oMath>
                </a14:m>
                <a:r>
                  <a:rPr lang="en-US" altLang="zh-CN" sz="2800" dirty="0">
                    <a:latin typeface="Times New Roman" panose="02020603050405020304" pitchFamily="18" charset="0"/>
                  </a:rPr>
                  <a:t>. </a:t>
                </a:r>
              </a:p>
              <a:p>
                <a:pPr eaLnBrk="1" hangingPunct="1">
                  <a:spcBef>
                    <a:spcPct val="0"/>
                  </a:spcBef>
                  <a:buFontTx/>
                  <a:buNone/>
                </a:pPr>
                <a:r>
                  <a:rPr lang="en-US" altLang="zh-CN" sz="2800" dirty="0">
                    <a:latin typeface="Times New Roman" panose="02020603050405020304" pitchFamily="18" charset="0"/>
                  </a:rPr>
                  <a:t>Similarly, it can be obtained</a:t>
                </a:r>
              </a:p>
              <a:p>
                <a:pPr algn="ctr" eaLnBrk="1" hangingPunct="1">
                  <a:spcBef>
                    <a:spcPct val="0"/>
                  </a:spcBef>
                  <a:buFontTx/>
                  <a:buNone/>
                </a:pPr>
                <a:r>
                  <a:rPr lang="zh-CN" altLang="en-US" sz="2800" dirty="0">
                    <a:latin typeface="Times New Roman" panose="02020603050405020304" pitchFamily="18" charset="0"/>
                  </a:rPr>
                  <a:t> </a:t>
                </a:r>
                <a14:m>
                  <m:oMath xmlns:m="http://schemas.openxmlformats.org/officeDocument/2006/math">
                    <m:d>
                      <m:dPr>
                        <m:endChr m:val=""/>
                        <m:ctrlPr>
                          <a:rPr kumimoji="0" lang="zh-CN" altLang="en-US" sz="2400" b="1" i="1" u="none" strike="noStrike" kern="1200" cap="none" spc="0" normalizeH="0" baseline="0" noProof="0" smtClean="0">
                            <a:ln>
                              <a:noFill/>
                            </a:ln>
                            <a:solidFill>
                              <a:srgbClr val="002060"/>
                            </a:solidFill>
                            <a:effectLst/>
                            <a:uLnTx/>
                            <a:uFillTx/>
                            <a:latin typeface="Cambria Math" panose="02040503050406030204" pitchFamily="18" charset="0"/>
                            <a:cs typeface="+mn-cs"/>
                          </a:rPr>
                        </m:ctrlPr>
                      </m:dPr>
                      <m:e>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𝒇</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sSup>
                          <m:sSupPr>
                            <m:ctrlP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𝒇</m:t>
                            </m:r>
                          </m:e>
                          <m:sup>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a:ln>
                                  <a:noFill/>
                                </a:ln>
                                <a:solidFill>
                                  <a:srgbClr val="002060"/>
                                </a:solidFill>
                                <a:effectLst/>
                                <a:uLnTx/>
                                <a:uFillTx/>
                                <a:latin typeface="Cambria Math" panose="02040503050406030204" pitchFamily="18" charset="0"/>
                                <a:cs typeface="+mn-cs"/>
                              </a:rPr>
                              <m:t>𝟏</m:t>
                            </m:r>
                          </m:sup>
                        </m:s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𝒚</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𝒇</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sSup>
                          <m:sSupPr>
                            <m:ctrlP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ctrlPr>
                          </m:sSupPr>
                          <m:e>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𝒇</m:t>
                            </m:r>
                          </m:e>
                          <m: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𝟏</m:t>
                            </m:r>
                          </m:sup>
                        </m:sSup>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𝒚</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𝒇</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𝒙</m:t>
                        </m:r>
                        <m:r>
                          <a:rPr kumimoji="0" lang="zh-CN" altLang="en-US" sz="2400" b="1"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2060"/>
                            </a:solidFill>
                            <a:effectLst/>
                            <a:uLnTx/>
                            <a:uFillTx/>
                            <a:latin typeface="Cambria Math" panose="02040503050406030204" pitchFamily="18" charset="0"/>
                            <a:cs typeface="+mn-cs"/>
                          </a:rPr>
                          <m:t>𝒚</m:t>
                        </m:r>
                      </m:e>
                    </m:d>
                  </m:oMath>
                </a14:m>
                <a:endParaRPr lang="zh-CN" altLang="en-US" sz="2800" dirty="0">
                  <a:latin typeface="Times New Roman" panose="02020603050405020304" pitchFamily="18" charset="0"/>
                </a:endParaRPr>
              </a:p>
              <a:p>
                <a:pPr eaLnBrk="1" hangingPunct="1">
                  <a:spcBef>
                    <a:spcPct val="0"/>
                  </a:spcBef>
                  <a:buFontTx/>
                  <a:buNone/>
                </a:pPr>
                <a:endParaRPr lang="zh-CN" altLang="en-US" sz="1000" dirty="0">
                  <a:latin typeface="Times New Roman" panose="02020603050405020304" pitchFamily="18" charset="0"/>
                </a:endParaRPr>
              </a:p>
              <a:p>
                <a:pPr eaLnBrk="1" hangingPunct="1">
                  <a:spcBef>
                    <a:spcPct val="0"/>
                  </a:spcBef>
                  <a:buFontTx/>
                  <a:buNone/>
                </a:pPr>
                <a:r>
                  <a:rPr lang="en-US" altLang="zh-CN" sz="2800" dirty="0">
                    <a:latin typeface="Times New Roman" panose="02020603050405020304" pitchFamily="18" charset="0"/>
                  </a:rPr>
                  <a:t>Then</a:t>
                </a:r>
                <a:r>
                  <a:rPr lang="en-US" altLang="zh-CN" sz="2800" i="1" dirty="0">
                    <a:latin typeface="Times New Roman" panose="02020603050405020304" pitchFamily="18" charset="0"/>
                  </a:rPr>
                  <a:t> </a:t>
                </a:r>
                <a14:m>
                  <m:oMath xmlns:m="http://schemas.openxmlformats.org/officeDocument/2006/math">
                    <m:r>
                      <a:rPr lang="en-US" altLang="zh-CN" sz="2800" b="1" i="1" dirty="0" smtClean="0">
                        <a:latin typeface="Cambria Math" panose="02040503050406030204" pitchFamily="18" charset="0"/>
                      </a:rPr>
                      <m:t>𝒇</m:t>
                    </m:r>
                    <m:r>
                      <a:rPr lang="en-US" altLang="zh-CN" sz="2800" b="1" i="1" dirty="0" smtClean="0">
                        <a:latin typeface="Cambria Math" panose="02040503050406030204" pitchFamily="18" charset="0"/>
                      </a:rPr>
                      <m:t> ◦</m:t>
                    </m:r>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rPr>
                          <m:t>𝒇</m:t>
                        </m:r>
                      </m:e>
                      <m: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sup>
                    </m:sSup>
                    <m:r>
                      <a:rPr lang="en-US" altLang="zh-CN" sz="2800" b="1" i="1" dirty="0">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𝑰</m:t>
                        </m:r>
                      </m:e>
                      <m:sub>
                        <m:r>
                          <a:rPr lang="en-US" altLang="zh-CN" sz="2800" b="1" i="1" dirty="0" smtClean="0">
                            <a:latin typeface="Cambria Math" panose="02040503050406030204" pitchFamily="18" charset="0"/>
                          </a:rPr>
                          <m:t>𝒀</m:t>
                        </m:r>
                      </m:sub>
                    </m:sSub>
                  </m:oMath>
                </a14:m>
                <a:r>
                  <a:rPr lang="en-US" altLang="zh-CN" sz="2800" dirty="0">
                    <a:latin typeface="Times New Roman" panose="02020603050405020304" pitchFamily="18" charset="0"/>
                  </a:rPr>
                  <a:t>.</a:t>
                </a:r>
                <a:r>
                  <a:rPr lang="zh-CN" altLang="en-US" sz="2400" dirty="0">
                    <a:latin typeface="Times New Roman" panose="02020603050405020304" pitchFamily="18" charset="0"/>
                  </a:rPr>
                  <a:t> </a:t>
                </a:r>
              </a:p>
            </p:txBody>
          </p:sp>
        </mc:Choice>
        <mc:Fallback xmlns="">
          <p:sp>
            <p:nvSpPr>
              <p:cNvPr id="13" name="Text Box 8">
                <a:extLst>
                  <a:ext uri="{FF2B5EF4-FFF2-40B4-BE49-F238E27FC236}">
                    <a16:creationId xmlns:a16="http://schemas.microsoft.com/office/drawing/2014/main" id="{AF283715-7631-1EFF-B0C6-6FE4FD7F9021}"/>
                  </a:ext>
                </a:extLst>
              </p:cNvPr>
              <p:cNvSpPr txBox="1">
                <a:spLocks noRot="1" noChangeAspect="1" noMove="1" noResize="1" noEditPoints="1" noAdjustHandles="1" noChangeArrowheads="1" noChangeShapeType="1" noTextEdit="1"/>
              </p:cNvSpPr>
              <p:nvPr/>
            </p:nvSpPr>
            <p:spPr bwMode="auto">
              <a:xfrm>
                <a:off x="1872264" y="2472047"/>
                <a:ext cx="10185204" cy="2817503"/>
              </a:xfrm>
              <a:prstGeom prst="rect">
                <a:avLst/>
              </a:prstGeom>
              <a:blipFill>
                <a:blip r:embed="rId4"/>
                <a:stretch>
                  <a:fillRect l="-1197" t="-2381" b="-58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Text Box 12">
            <a:extLst>
              <a:ext uri="{FF2B5EF4-FFF2-40B4-BE49-F238E27FC236}">
                <a16:creationId xmlns:a16="http://schemas.microsoft.com/office/drawing/2014/main" id="{E2BD158B-7146-158F-7DB8-1409F99961A6}"/>
              </a:ext>
            </a:extLst>
          </p:cNvPr>
          <p:cNvSpPr txBox="1">
            <a:spLocks noChangeArrowheads="1"/>
          </p:cNvSpPr>
          <p:nvPr/>
        </p:nvSpPr>
        <p:spPr bwMode="auto">
          <a:xfrm>
            <a:off x="1964870" y="5405495"/>
            <a:ext cx="1027156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latin typeface="Times New Roman" panose="02020603050405020304" pitchFamily="18" charset="0"/>
              </a:rPr>
              <a:t>Note</a:t>
            </a:r>
            <a:r>
              <a:rPr lang="en-US" altLang="zh-CN" sz="2800" b="1" dirty="0">
                <a:latin typeface="Times New Roman" panose="02020603050405020304" pitchFamily="18" charset="0"/>
              </a:rPr>
              <a:t>: The </a:t>
            </a:r>
            <a:r>
              <a:rPr lang="en-US" altLang="zh-CN" sz="2800" b="1" dirty="0">
                <a:solidFill>
                  <a:srgbClr val="0070C0"/>
                </a:solidFill>
                <a:latin typeface="Times New Roman" panose="02020603050405020304" pitchFamily="18" charset="0"/>
                <a:cs typeface="Times New Roman" panose="02020603050405020304" pitchFamily="18" charset="0"/>
              </a:rPr>
              <a:t>composition of </a:t>
            </a:r>
            <a:r>
              <a:rPr lang="en-US" altLang="zh-CN" sz="2800" b="1" dirty="0">
                <a:solidFill>
                  <a:srgbClr val="0070C0"/>
                </a:solidFill>
                <a:latin typeface="Times New Roman" panose="02020603050405020304" pitchFamily="18" charset="0"/>
              </a:rPr>
              <a:t>function </a:t>
            </a:r>
            <a:r>
              <a:rPr lang="en-US" altLang="zh-CN" sz="2800" b="1" i="1" dirty="0">
                <a:solidFill>
                  <a:srgbClr val="0070C0"/>
                </a:solidFill>
                <a:latin typeface="Times New Roman" panose="02020603050405020304" pitchFamily="18" charset="0"/>
              </a:rPr>
              <a:t>f</a:t>
            </a:r>
            <a:r>
              <a:rPr lang="en-US" altLang="zh-CN" sz="2800" b="1" dirty="0">
                <a:solidFill>
                  <a:srgbClr val="0070C0"/>
                </a:solidFill>
                <a:latin typeface="Times New Roman" panose="02020603050405020304" pitchFamily="18" charset="0"/>
              </a:rPr>
              <a:t> and </a:t>
            </a:r>
            <a:r>
              <a:rPr lang="en-US" altLang="zh-CN" sz="2800" b="1" i="1" dirty="0">
                <a:solidFill>
                  <a:srgbClr val="0070C0"/>
                </a:solidFill>
                <a:latin typeface="Times New Roman" panose="02020603050405020304" pitchFamily="18" charset="0"/>
              </a:rPr>
              <a:t>f </a:t>
            </a:r>
            <a:r>
              <a:rPr lang="en-US" altLang="zh-CN" sz="2800" b="1" baseline="30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 always generates an identity function</a:t>
            </a:r>
            <a:r>
              <a:rPr lang="en-US" altLang="zh-CN" sz="2800" b="1" dirty="0">
                <a:latin typeface="Times New Roman" panose="02020603050405020304" pitchFamily="18" charset="0"/>
              </a:rPr>
              <a:t>. Due to the different order of composition, the range of the composition function is either the set </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or the set </a:t>
            </a:r>
            <a:r>
              <a:rPr lang="en-US" altLang="zh-CN" sz="2800" b="1" i="1" dirty="0">
                <a:latin typeface="Times New Roman" panose="02020603050405020304" pitchFamily="18" charset="0"/>
              </a:rPr>
              <a:t>Y</a:t>
            </a:r>
            <a:r>
              <a:rPr lang="en-US" altLang="zh-CN" sz="2800" b="1" dirty="0">
                <a:latin typeface="Times New Roman" panose="02020603050405020304" pitchFamily="18" charset="0"/>
              </a:rPr>
              <a:t>.</a:t>
            </a:r>
            <a:endParaRPr lang="zh-CN" altLang="en-US" sz="2800" b="1" dirty="0">
              <a:latin typeface="Times New Roman" panose="02020603050405020304" pitchFamily="18" charset="0"/>
            </a:endParaRPr>
          </a:p>
        </p:txBody>
      </p:sp>
      <p:sp>
        <p:nvSpPr>
          <p:cNvPr id="15" name="矩形 14">
            <a:extLst>
              <a:ext uri="{FF2B5EF4-FFF2-40B4-BE49-F238E27FC236}">
                <a16:creationId xmlns:a16="http://schemas.microsoft.com/office/drawing/2014/main" id="{D61ACABE-92BF-57CD-1354-3A64C26A3821}"/>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04220252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6" name="Text Box 3">
            <a:extLst>
              <a:ext uri="{FF2B5EF4-FFF2-40B4-BE49-F238E27FC236}">
                <a16:creationId xmlns:a16="http://schemas.microsoft.com/office/drawing/2014/main" id="{3F438313-B62D-0F9D-B2EE-DDF8AC1381AB}"/>
              </a:ext>
            </a:extLst>
          </p:cNvPr>
          <p:cNvSpPr txBox="1">
            <a:spLocks noChangeArrowheads="1"/>
          </p:cNvSpPr>
          <p:nvPr/>
        </p:nvSpPr>
        <p:spPr bwMode="auto">
          <a:xfrm>
            <a:off x="2074863" y="1197297"/>
            <a:ext cx="95033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2"/>
                </a:solidFill>
                <a:latin typeface="+mn-lt"/>
              </a:rPr>
              <a:t>Example: </a:t>
            </a:r>
            <a:r>
              <a:rPr lang="en-US" altLang="zh-CN" sz="2800" dirty="0">
                <a:latin typeface="+mn-lt"/>
              </a:rPr>
              <a:t>Four functions on the natural number set</a:t>
            </a:r>
          </a:p>
        </p:txBody>
      </p:sp>
      <p:sp>
        <p:nvSpPr>
          <p:cNvPr id="17" name="Text Box 5">
            <a:extLst>
              <a:ext uri="{FF2B5EF4-FFF2-40B4-BE49-F238E27FC236}">
                <a16:creationId xmlns:a16="http://schemas.microsoft.com/office/drawing/2014/main" id="{E601F471-D3BE-4D32-7E06-BA7ED9251C57}"/>
              </a:ext>
            </a:extLst>
          </p:cNvPr>
          <p:cNvSpPr txBox="1">
            <a:spLocks noChangeArrowheads="1"/>
          </p:cNvSpPr>
          <p:nvPr/>
        </p:nvSpPr>
        <p:spPr bwMode="auto">
          <a:xfrm>
            <a:off x="3071812" y="3658015"/>
            <a:ext cx="6048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dirty="0">
                <a:latin typeface="Times New Roman" panose="02020603050405020304" pitchFamily="18" charset="0"/>
              </a:rPr>
              <a:t>Then, there is  </a:t>
            </a:r>
            <a:r>
              <a:rPr lang="en-US" altLang="zh-CN" sz="2800" b="1" i="1" dirty="0">
                <a:solidFill>
                  <a:srgbClr val="0070C0"/>
                </a:solidFill>
                <a:latin typeface="Times New Roman" panose="02020603050405020304" pitchFamily="18" charset="0"/>
              </a:rPr>
              <a:t>f</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g</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 f</a:t>
            </a:r>
            <a:r>
              <a:rPr lang="en-US" altLang="zh-CN" sz="2800" b="1" baseline="-25000" dirty="0">
                <a:solidFill>
                  <a:srgbClr val="0070C0"/>
                </a:solidFill>
                <a:latin typeface="Times New Roman" panose="02020603050405020304" pitchFamily="18" charset="0"/>
              </a:rPr>
              <a:t>2</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g</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 f</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g</a:t>
            </a:r>
            <a:r>
              <a:rPr lang="en-US" altLang="zh-CN" sz="2800" b="1" baseline="-25000" dirty="0">
                <a:solidFill>
                  <a:srgbClr val="0070C0"/>
                </a:solidFill>
                <a:latin typeface="Times New Roman" panose="02020603050405020304" pitchFamily="18" charset="0"/>
              </a:rPr>
              <a:t>2</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 I</a:t>
            </a:r>
            <a:r>
              <a:rPr lang="en-US" altLang="zh-CN" sz="2800" b="1" baseline="-25000" dirty="0">
                <a:solidFill>
                  <a:srgbClr val="0070C0"/>
                </a:solidFill>
                <a:latin typeface="Times New Roman" panose="02020603050405020304" pitchFamily="18" charset="0"/>
              </a:rPr>
              <a:t>N</a:t>
            </a:r>
            <a:endParaRPr lang="zh-CN" altLang="en-US" sz="2800" b="1" baseline="-25000" dirty="0">
              <a:solidFill>
                <a:srgbClr val="0070C0"/>
              </a:solidFill>
              <a:latin typeface="Times New Roman" panose="02020603050405020304" pitchFamily="18" charset="0"/>
            </a:endParaRPr>
          </a:p>
        </p:txBody>
      </p:sp>
      <p:sp>
        <p:nvSpPr>
          <p:cNvPr id="18" name="Text Box 7">
            <a:extLst>
              <a:ext uri="{FF2B5EF4-FFF2-40B4-BE49-F238E27FC236}">
                <a16:creationId xmlns:a16="http://schemas.microsoft.com/office/drawing/2014/main" id="{C5D30090-D2B0-B72F-B7EE-4EB6A63958C3}"/>
              </a:ext>
            </a:extLst>
          </p:cNvPr>
          <p:cNvSpPr txBox="1">
            <a:spLocks noChangeArrowheads="1"/>
          </p:cNvSpPr>
          <p:nvPr/>
        </p:nvSpPr>
        <p:spPr bwMode="auto">
          <a:xfrm>
            <a:off x="2210225" y="4582984"/>
            <a:ext cx="958494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latin typeface="Times New Roman" panose="02020603050405020304" pitchFamily="18" charset="0"/>
              </a:rPr>
              <a:t>Note</a:t>
            </a:r>
            <a:r>
              <a:rPr lang="en-US" altLang="zh-CN" sz="2800" dirty="0">
                <a:latin typeface="Times New Roman" panose="02020603050405020304" pitchFamily="18" charset="0"/>
              </a:rPr>
              <a:t>: It can be seen that both </a:t>
            </a:r>
            <a:r>
              <a:rPr lang="en-US" altLang="zh-CN" sz="2800" b="1" i="1" dirty="0">
                <a:solidFill>
                  <a:srgbClr val="0070C0"/>
                </a:solidFill>
                <a:latin typeface="Times New Roman" panose="02020603050405020304" pitchFamily="18" charset="0"/>
              </a:rPr>
              <a:t>g</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 and </a:t>
            </a:r>
            <a:r>
              <a:rPr lang="en-US" altLang="zh-CN" sz="2800" b="1" i="1" dirty="0">
                <a:solidFill>
                  <a:srgbClr val="0070C0"/>
                </a:solidFill>
                <a:latin typeface="Times New Roman" panose="02020603050405020304" pitchFamily="18" charset="0"/>
              </a:rPr>
              <a:t>g</a:t>
            </a:r>
            <a:r>
              <a:rPr lang="en-US" altLang="zh-CN" sz="2800" b="1" baseline="-25000" dirty="0">
                <a:solidFill>
                  <a:srgbClr val="0070C0"/>
                </a:solidFill>
                <a:latin typeface="Times New Roman" panose="02020603050405020304" pitchFamily="18" charset="0"/>
              </a:rPr>
              <a:t>2</a:t>
            </a:r>
            <a:r>
              <a:rPr lang="en-US" altLang="zh-CN" sz="2800" b="1" dirty="0">
                <a:solidFill>
                  <a:srgbClr val="0070C0"/>
                </a:solidFill>
                <a:latin typeface="Times New Roman" panose="02020603050405020304" pitchFamily="18" charset="0"/>
              </a:rPr>
              <a:t> </a:t>
            </a:r>
            <a:r>
              <a:rPr lang="en-US" altLang="zh-CN" sz="2800" dirty="0">
                <a:latin typeface="Times New Roman" panose="02020603050405020304" pitchFamily="18" charset="0"/>
              </a:rPr>
              <a:t>are the </a:t>
            </a:r>
            <a:r>
              <a:rPr lang="en-US" altLang="zh-CN" sz="2800" b="1" dirty="0">
                <a:solidFill>
                  <a:srgbClr val="0070C0"/>
                </a:solidFill>
                <a:highlight>
                  <a:srgbClr val="FFFF00"/>
                </a:highlight>
                <a:latin typeface="Times New Roman" panose="02020603050405020304" pitchFamily="18" charset="0"/>
              </a:rPr>
              <a:t>right inverse of </a:t>
            </a:r>
            <a:r>
              <a:rPr lang="en-US" altLang="zh-CN" sz="2800" b="1" i="1" dirty="0">
                <a:solidFill>
                  <a:srgbClr val="0070C0"/>
                </a:solidFill>
                <a:highlight>
                  <a:srgbClr val="FFFF00"/>
                </a:highlight>
                <a:latin typeface="Times New Roman" panose="02020603050405020304" pitchFamily="18" charset="0"/>
              </a:rPr>
              <a:t>f</a:t>
            </a:r>
            <a:r>
              <a:rPr lang="en-US" altLang="zh-CN" sz="2800" b="1" baseline="-25000" dirty="0">
                <a:solidFill>
                  <a:srgbClr val="0070C0"/>
                </a:solidFill>
                <a:highlight>
                  <a:srgbClr val="FFFF00"/>
                </a:highlight>
                <a:latin typeface="Times New Roman" panose="02020603050405020304" pitchFamily="18" charset="0"/>
              </a:rPr>
              <a:t>1</a:t>
            </a:r>
            <a:r>
              <a:rPr lang="en-US" altLang="zh-CN" sz="2800" dirty="0">
                <a:latin typeface="Times New Roman" panose="02020603050405020304" pitchFamily="18" charset="0"/>
              </a:rPr>
              <a:t>, and </a:t>
            </a:r>
            <a:r>
              <a:rPr lang="en-US" altLang="zh-CN" sz="2800" b="1" i="1" dirty="0">
                <a:solidFill>
                  <a:srgbClr val="0070C0"/>
                </a:solidFill>
                <a:latin typeface="Times New Roman" panose="02020603050405020304" pitchFamily="18" charset="0"/>
              </a:rPr>
              <a:t>f</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 and </a:t>
            </a:r>
            <a:r>
              <a:rPr lang="en-US" altLang="zh-CN" sz="2800" b="1" i="1" dirty="0">
                <a:solidFill>
                  <a:srgbClr val="0070C0"/>
                </a:solidFill>
                <a:latin typeface="Times New Roman" panose="02020603050405020304" pitchFamily="18" charset="0"/>
              </a:rPr>
              <a:t>f</a:t>
            </a:r>
            <a:r>
              <a:rPr lang="en-US" altLang="zh-CN" sz="2800" b="1" baseline="-25000" dirty="0">
                <a:solidFill>
                  <a:srgbClr val="0070C0"/>
                </a:solidFill>
                <a:latin typeface="Times New Roman" panose="02020603050405020304" pitchFamily="18" charset="0"/>
              </a:rPr>
              <a:t>2</a:t>
            </a:r>
            <a:r>
              <a:rPr lang="en-US" altLang="zh-CN" sz="2800" b="1" dirty="0">
                <a:solidFill>
                  <a:srgbClr val="0070C0"/>
                </a:solidFill>
                <a:latin typeface="Times New Roman" panose="02020603050405020304" pitchFamily="18" charset="0"/>
              </a:rPr>
              <a:t> </a:t>
            </a:r>
            <a:r>
              <a:rPr lang="en-US" altLang="zh-CN" sz="2800" dirty="0">
                <a:latin typeface="Times New Roman" panose="02020603050405020304" pitchFamily="18" charset="0"/>
              </a:rPr>
              <a:t>are both the </a:t>
            </a:r>
            <a:r>
              <a:rPr lang="en-US" altLang="zh-CN" sz="2800" b="1" dirty="0">
                <a:solidFill>
                  <a:srgbClr val="0070C0"/>
                </a:solidFill>
                <a:highlight>
                  <a:srgbClr val="FFFF00"/>
                </a:highlight>
                <a:latin typeface="Times New Roman" panose="02020603050405020304" pitchFamily="18" charset="0"/>
              </a:rPr>
              <a:t>left inverse of </a:t>
            </a:r>
            <a:r>
              <a:rPr lang="en-US" altLang="zh-CN" sz="2800" b="1" i="1" dirty="0">
                <a:solidFill>
                  <a:srgbClr val="0070C0"/>
                </a:solidFill>
                <a:highlight>
                  <a:srgbClr val="FFFF00"/>
                </a:highlight>
                <a:latin typeface="Times New Roman" panose="02020603050405020304" pitchFamily="18" charset="0"/>
              </a:rPr>
              <a:t>g</a:t>
            </a:r>
            <a:r>
              <a:rPr lang="en-US" altLang="zh-CN" sz="2800" b="1" baseline="-25000" dirty="0">
                <a:solidFill>
                  <a:srgbClr val="0070C0"/>
                </a:solidFill>
                <a:highlight>
                  <a:srgbClr val="FFFF00"/>
                </a:highlight>
                <a:latin typeface="Times New Roman" panose="02020603050405020304" pitchFamily="18" charset="0"/>
              </a:rPr>
              <a:t>1</a:t>
            </a:r>
            <a:r>
              <a:rPr lang="en-US" altLang="zh-CN" sz="2800" dirty="0">
                <a:latin typeface="Times New Roman" panose="02020603050405020304" pitchFamily="18" charset="0"/>
              </a:rPr>
              <a:t>. This example shows that </a:t>
            </a:r>
            <a:r>
              <a:rPr lang="en-US" altLang="zh-CN" sz="2800" b="1" dirty="0">
                <a:solidFill>
                  <a:srgbClr val="0070C0"/>
                </a:solidFill>
                <a:latin typeface="Times New Roman" panose="02020603050405020304" pitchFamily="18" charset="0"/>
              </a:rPr>
              <a:t>the left and right inverses </a:t>
            </a:r>
            <a:r>
              <a:rPr lang="en-US" altLang="zh-CN" sz="2800" dirty="0">
                <a:latin typeface="Times New Roman" panose="02020603050405020304" pitchFamily="18" charset="0"/>
              </a:rPr>
              <a:t>of a function </a:t>
            </a:r>
            <a:r>
              <a:rPr lang="en-US" altLang="zh-CN" sz="2800" b="1" dirty="0">
                <a:solidFill>
                  <a:srgbClr val="0070C0"/>
                </a:solidFill>
                <a:latin typeface="Times New Roman" panose="02020603050405020304" pitchFamily="18" charset="0"/>
              </a:rPr>
              <a:t>are not necessarily unique</a:t>
            </a:r>
            <a:r>
              <a:rPr lang="en-US" altLang="zh-CN" sz="2800" dirty="0">
                <a:latin typeface="Times New Roman" panose="02020603050405020304" pitchFamily="18" charset="0"/>
              </a:rPr>
              <a:t>.</a:t>
            </a:r>
            <a:endParaRPr lang="zh-CN" altLang="en-US" sz="2400" dirty="0">
              <a:latin typeface="Times New Roman" panose="02020603050405020304" pitchFamily="18" charset="0"/>
            </a:endParaRPr>
          </a:p>
        </p:txBody>
      </p:sp>
      <p:sp>
        <p:nvSpPr>
          <p:cNvPr id="19" name="文本框 1">
            <a:extLst>
              <a:ext uri="{FF2B5EF4-FFF2-40B4-BE49-F238E27FC236}">
                <a16:creationId xmlns:a16="http://schemas.microsoft.com/office/drawing/2014/main" id="{96C89AC1-17E9-B8FE-64A9-EF9188213123}"/>
              </a:ext>
            </a:extLst>
          </p:cNvPr>
          <p:cNvSpPr txBox="1">
            <a:spLocks noChangeArrowheads="1"/>
          </p:cNvSpPr>
          <p:nvPr/>
        </p:nvSpPr>
        <p:spPr bwMode="auto">
          <a:xfrm>
            <a:off x="3516017" y="1739024"/>
            <a:ext cx="53721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spcBef>
                <a:spcPct val="0"/>
              </a:spcBef>
              <a:buFontTx/>
              <a:buNone/>
            </a:pPr>
            <a:r>
              <a:rPr lang="en-US" altLang="zh-CN" sz="2800" i="1" dirty="0">
                <a:latin typeface="Times New Roman" panose="02020603050405020304" pitchFamily="18" charset="0"/>
              </a:rPr>
              <a:t>f</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={&lt;0,0&gt;,&lt;1,0&gt;}</a:t>
            </a:r>
            <a:r>
              <a:rPr lang="en-US" altLang="zh-CN" sz="2800" dirty="0">
                <a:latin typeface="Times New Roman" panose="02020603050405020304" pitchFamily="18" charset="0"/>
                <a:sym typeface="Symbol" panose="05050102010706020507" pitchFamily="18" charset="2"/>
              </a:rPr>
              <a:t>{&lt;</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+2,</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&gt;|</a:t>
            </a:r>
            <a:r>
              <a:rPr lang="en-US" altLang="zh-CN" sz="2800" i="1" dirty="0" err="1">
                <a:latin typeface="Times New Roman" panose="02020603050405020304" pitchFamily="18" charset="0"/>
                <a:sym typeface="Symbol" panose="05050102010706020507" pitchFamily="18" charset="2"/>
              </a:rPr>
              <a:t>n</a:t>
            </a:r>
            <a:r>
              <a:rPr lang="en-US" altLang="zh-CN" sz="2800" dirty="0" err="1">
                <a:latin typeface="Times New Roman" panose="02020603050405020304" pitchFamily="18" charset="0"/>
                <a:sym typeface="Symbol" panose="05050102010706020507" pitchFamily="18" charset="2"/>
              </a:rPr>
              <a:t></a:t>
            </a:r>
            <a:r>
              <a:rPr lang="en-US" altLang="zh-CN" sz="2800" b="1" dirty="0" err="1">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a:t>
            </a:r>
          </a:p>
          <a:p>
            <a:pPr>
              <a:spcBef>
                <a:spcPct val="0"/>
              </a:spcBef>
              <a:buFontTx/>
              <a:buNone/>
            </a:pPr>
            <a:r>
              <a:rPr lang="en-US" altLang="zh-CN" sz="2800" i="1" dirty="0">
                <a:latin typeface="Times New Roman" panose="02020603050405020304" pitchFamily="18" charset="0"/>
              </a:rPr>
              <a:t>f</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={&lt;0,1&gt;,&lt;1,1&gt;}</a:t>
            </a:r>
            <a:r>
              <a:rPr lang="en-US" altLang="zh-CN" sz="2800" dirty="0">
                <a:latin typeface="Times New Roman" panose="02020603050405020304" pitchFamily="18" charset="0"/>
                <a:sym typeface="Symbol" panose="05050102010706020507" pitchFamily="18" charset="2"/>
              </a:rPr>
              <a:t>{&lt;</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+2,</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&gt;|</a:t>
            </a:r>
            <a:r>
              <a:rPr lang="en-US" altLang="zh-CN" sz="2800" i="1" dirty="0" err="1">
                <a:latin typeface="Times New Roman" panose="02020603050405020304" pitchFamily="18" charset="0"/>
                <a:sym typeface="Symbol" panose="05050102010706020507" pitchFamily="18" charset="2"/>
              </a:rPr>
              <a:t>n</a:t>
            </a:r>
            <a:r>
              <a:rPr lang="en-US" altLang="zh-CN" sz="2800" dirty="0" err="1">
                <a:latin typeface="Times New Roman" panose="02020603050405020304" pitchFamily="18" charset="0"/>
                <a:sym typeface="Symbol" panose="05050102010706020507" pitchFamily="18" charset="2"/>
              </a:rPr>
              <a:t></a:t>
            </a:r>
            <a:r>
              <a:rPr lang="en-US" altLang="zh-CN" sz="2800" b="1" dirty="0" err="1">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a:t>
            </a:r>
            <a:endParaRPr lang="zh-CN" altLang="en-US" sz="2800" dirty="0">
              <a:latin typeface="Times New Roman" panose="02020603050405020304" pitchFamily="18" charset="0"/>
            </a:endParaRPr>
          </a:p>
          <a:p>
            <a:pPr>
              <a:spcBef>
                <a:spcPct val="0"/>
              </a:spcBef>
              <a:buFontTx/>
              <a:buNone/>
            </a:pPr>
            <a:r>
              <a:rPr lang="en-US" altLang="zh-CN" sz="2800" i="1" dirty="0">
                <a:latin typeface="Times New Roman" panose="02020603050405020304" pitchFamily="18" charset="0"/>
              </a:rPr>
              <a:t>g</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a:t>
            </a:r>
            <a:r>
              <a:rPr lang="en-US" altLang="zh-CN" sz="2800" dirty="0">
                <a:latin typeface="Times New Roman" panose="02020603050405020304" pitchFamily="18" charset="0"/>
                <a:sym typeface="Symbol" panose="05050102010706020507" pitchFamily="18" charset="2"/>
              </a:rPr>
              <a:t>{&lt;</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+2&gt;|</a:t>
            </a:r>
            <a:r>
              <a:rPr lang="en-US" altLang="zh-CN" sz="2800" i="1" dirty="0" err="1">
                <a:latin typeface="Times New Roman" panose="02020603050405020304" pitchFamily="18" charset="0"/>
                <a:sym typeface="Symbol" panose="05050102010706020507" pitchFamily="18" charset="2"/>
              </a:rPr>
              <a:t>n</a:t>
            </a:r>
            <a:r>
              <a:rPr lang="en-US" altLang="zh-CN" sz="2800" dirty="0" err="1">
                <a:latin typeface="Times New Roman" panose="02020603050405020304" pitchFamily="18" charset="0"/>
                <a:sym typeface="Symbol" panose="05050102010706020507" pitchFamily="18" charset="2"/>
              </a:rPr>
              <a:t></a:t>
            </a:r>
            <a:r>
              <a:rPr lang="en-US" altLang="zh-CN" sz="2800" b="1" dirty="0" err="1">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a:t>
            </a:r>
          </a:p>
          <a:p>
            <a:pPr>
              <a:spcBef>
                <a:spcPct val="0"/>
              </a:spcBef>
              <a:buFontTx/>
              <a:buNone/>
            </a:pPr>
            <a:r>
              <a:rPr lang="en-US" altLang="zh-CN" sz="2800" i="1" dirty="0">
                <a:latin typeface="Times New Roman" panose="02020603050405020304" pitchFamily="18" charset="0"/>
              </a:rPr>
              <a:t>g</a:t>
            </a:r>
            <a:r>
              <a:rPr lang="en-US" altLang="zh-CN" sz="2800" baseline="-25000" dirty="0">
                <a:latin typeface="Times New Roman" panose="02020603050405020304" pitchFamily="18" charset="0"/>
              </a:rPr>
              <a:t>2</a:t>
            </a:r>
            <a:r>
              <a:rPr lang="en-US" altLang="zh-CN" sz="2800" dirty="0">
                <a:latin typeface="Times New Roman" panose="02020603050405020304" pitchFamily="18" charset="0"/>
              </a:rPr>
              <a:t>={&lt;0,0&gt;}</a:t>
            </a:r>
            <a:r>
              <a:rPr lang="en-US" altLang="zh-CN" sz="2800" dirty="0">
                <a:latin typeface="Times New Roman" panose="02020603050405020304" pitchFamily="18" charset="0"/>
                <a:sym typeface="Symbol" panose="05050102010706020507" pitchFamily="18" charset="2"/>
              </a:rPr>
              <a:t>{&lt;</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+1,</a:t>
            </a:r>
            <a:r>
              <a:rPr lang="en-US" altLang="zh-CN" sz="2800" i="1" dirty="0">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+3&gt;|</a:t>
            </a:r>
            <a:r>
              <a:rPr lang="en-US" altLang="zh-CN" sz="2800" i="1" dirty="0" err="1">
                <a:latin typeface="Times New Roman" panose="02020603050405020304" pitchFamily="18" charset="0"/>
                <a:sym typeface="Symbol" panose="05050102010706020507" pitchFamily="18" charset="2"/>
              </a:rPr>
              <a:t>n</a:t>
            </a:r>
            <a:r>
              <a:rPr lang="en-US" altLang="zh-CN" sz="2800" dirty="0" err="1">
                <a:latin typeface="Times New Roman" panose="02020603050405020304" pitchFamily="18" charset="0"/>
                <a:sym typeface="Symbol" panose="05050102010706020507" pitchFamily="18" charset="2"/>
              </a:rPr>
              <a:t></a:t>
            </a:r>
            <a:r>
              <a:rPr lang="en-US" altLang="zh-CN" sz="2800" b="1" dirty="0" err="1">
                <a:latin typeface="Times New Roman" panose="02020603050405020304" pitchFamily="18" charset="0"/>
                <a:sym typeface="Symbol" panose="05050102010706020507" pitchFamily="18" charset="2"/>
              </a:rPr>
              <a:t>N</a:t>
            </a:r>
            <a:r>
              <a:rPr lang="en-US" altLang="zh-CN" sz="2800" dirty="0">
                <a:latin typeface="Times New Roman" panose="02020603050405020304" pitchFamily="18" charset="0"/>
                <a:sym typeface="Symbol" panose="05050102010706020507" pitchFamily="18" charset="2"/>
              </a:rPr>
              <a:t>}</a:t>
            </a:r>
            <a:endParaRPr lang="zh-CN" altLang="en-US" sz="2800" dirty="0">
              <a:latin typeface="Times New Roman" panose="02020603050405020304" pitchFamily="18" charset="0"/>
            </a:endParaRPr>
          </a:p>
        </p:txBody>
      </p:sp>
      <p:sp>
        <p:nvSpPr>
          <p:cNvPr id="20" name="矩形 19">
            <a:extLst>
              <a:ext uri="{FF2B5EF4-FFF2-40B4-BE49-F238E27FC236}">
                <a16:creationId xmlns:a16="http://schemas.microsoft.com/office/drawing/2014/main" id="{20BC81FB-2C56-163E-DD82-3A4CE3101F85}"/>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18004322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3">
                <a:extLst>
                  <a:ext uri="{FF2B5EF4-FFF2-40B4-BE49-F238E27FC236}">
                    <a16:creationId xmlns:a16="http://schemas.microsoft.com/office/drawing/2014/main" id="{6E9B57AB-A47F-A173-31FB-0308E3C5A06B}"/>
                  </a:ext>
                </a:extLst>
              </p:cNvPr>
              <p:cNvSpPr txBox="1">
                <a:spLocks noChangeArrowheads="1"/>
              </p:cNvSpPr>
              <p:nvPr/>
            </p:nvSpPr>
            <p:spPr bwMode="auto">
              <a:xfrm>
                <a:off x="1964869" y="1382498"/>
                <a:ext cx="9905999" cy="13401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b="1" dirty="0">
                    <a:solidFill>
                      <a:srgbClr val="FF0000"/>
                    </a:solidFill>
                    <a:latin typeface="Times New Roman" panose="02020603050405020304" pitchFamily="18" charset="0"/>
                  </a:rPr>
                  <a:t>Theorem: </a:t>
                </a:r>
                <a:r>
                  <a:rPr lang="en-US" altLang="zh-CN" b="1" dirty="0">
                    <a:latin typeface="Times New Roman" panose="02020603050405020304" pitchFamily="18" charset="0"/>
                  </a:rPr>
                  <a:t>if </a:t>
                </a:r>
                <a:r>
                  <a:rPr lang="en-US" altLang="zh-CN" b="1" i="1" dirty="0">
                    <a:latin typeface="Times New Roman" panose="02020603050405020304" pitchFamily="18" charset="0"/>
                  </a:rPr>
                  <a:t>f</a:t>
                </a:r>
                <a:r>
                  <a:rPr lang="en-US" altLang="zh-CN" b="1" dirty="0">
                    <a:latin typeface="Times New Roman" panose="02020603050405020304" pitchFamily="18" charset="0"/>
                  </a:rPr>
                  <a:t> is a </a:t>
                </a:r>
                <a:r>
                  <a:rPr lang="en-US" altLang="zh-CN" b="1" dirty="0">
                    <a:solidFill>
                      <a:srgbClr val="0070C0"/>
                    </a:solidFill>
                    <a:latin typeface="Times New Roman" panose="02020603050405020304" pitchFamily="18" charset="0"/>
                  </a:rPr>
                  <a:t>bijective</a:t>
                </a:r>
                <a:r>
                  <a:rPr lang="en-US" altLang="zh-CN" b="1" dirty="0">
                    <a:latin typeface="Times New Roman" panose="02020603050405020304" pitchFamily="18" charset="0"/>
                  </a:rPr>
                  <a:t> function, it should be</a:t>
                </a:r>
              </a:p>
              <a:p>
                <a:pPr algn="ctr" eaLnBrk="1" hangingPunct="1">
                  <a:spcBef>
                    <a:spcPct val="50000"/>
                  </a:spcBef>
                  <a:buFontTx/>
                  <a:buNone/>
                </a:pPr>
                <a:r>
                  <a:rPr lang="en-US" altLang="zh-CN" b="1" dirty="0">
                    <a:latin typeface="Times New Roman" panose="02020603050405020304" pitchFamily="18" charset="0"/>
                  </a:rPr>
                  <a:t> </a:t>
                </a:r>
                <a14:m>
                  <m:oMath xmlns:m="http://schemas.openxmlformats.org/officeDocument/2006/math">
                    <m:sSup>
                      <m:sSupPr>
                        <m:ctrlPr>
                          <a:rPr lang="en-US" altLang="zh-CN" b="1" i="1" dirty="0" smtClean="0">
                            <a:solidFill>
                              <a:srgbClr val="0070C0"/>
                            </a:solidFill>
                            <a:latin typeface="Cambria Math" panose="02040503050406030204" pitchFamily="18" charset="0"/>
                          </a:rPr>
                        </m:ctrlPr>
                      </m:sSupPr>
                      <m:e>
                        <m:r>
                          <a:rPr lang="en-US" altLang="zh-CN" b="1" i="1" dirty="0" smtClean="0">
                            <a:solidFill>
                              <a:srgbClr val="0070C0"/>
                            </a:solidFill>
                            <a:latin typeface="Cambria Math" panose="02040503050406030204" pitchFamily="18" charset="0"/>
                          </a:rPr>
                          <m:t>(</m:t>
                        </m:r>
                        <m:sSup>
                          <m:sSupPr>
                            <m:ctrlPr>
                              <a:rPr lang="en-US" altLang="zh-CN" b="1" i="1" dirty="0" smtClean="0">
                                <a:solidFill>
                                  <a:srgbClr val="0070C0"/>
                                </a:solidFill>
                                <a:latin typeface="Cambria Math" panose="02040503050406030204" pitchFamily="18" charset="0"/>
                              </a:rPr>
                            </m:ctrlPr>
                          </m:sSupPr>
                          <m:e>
                            <m:r>
                              <a:rPr lang="en-US" altLang="zh-CN" b="1" i="1" dirty="0" smtClean="0">
                                <a:solidFill>
                                  <a:srgbClr val="0070C0"/>
                                </a:solidFill>
                                <a:latin typeface="Cambria Math" panose="02040503050406030204" pitchFamily="18" charset="0"/>
                              </a:rPr>
                              <m:t>𝒇</m:t>
                            </m:r>
                          </m:e>
                          <m:sup>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𝟏</m:t>
                            </m:r>
                          </m:sup>
                        </m:sSup>
                        <m:r>
                          <a:rPr lang="en-US" altLang="zh-CN" b="1" i="1" dirty="0" smtClean="0">
                            <a:solidFill>
                              <a:srgbClr val="0070C0"/>
                            </a:solidFill>
                            <a:latin typeface="Cambria Math" panose="02040503050406030204" pitchFamily="18" charset="0"/>
                          </a:rPr>
                          <m:t>)</m:t>
                        </m:r>
                      </m:e>
                      <m:sup>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𝟏</m:t>
                        </m:r>
                      </m:sup>
                    </m:sSup>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𝒇</m:t>
                    </m:r>
                    <m:r>
                      <a:rPr lang="en-US" altLang="zh-CN" b="1" i="1" dirty="0">
                        <a:solidFill>
                          <a:srgbClr val="0070C0"/>
                        </a:solidFill>
                        <a:latin typeface="Cambria Math" panose="02040503050406030204" pitchFamily="18" charset="0"/>
                      </a:rPr>
                      <m:t> </m:t>
                    </m:r>
                  </m:oMath>
                </a14:m>
                <a:endParaRPr lang="en-US" altLang="zh-CN" b="1" dirty="0">
                  <a:latin typeface="Times New Roman" panose="02020603050405020304" pitchFamily="18" charset="0"/>
                </a:endParaRPr>
              </a:p>
            </p:txBody>
          </p:sp>
        </mc:Choice>
        <mc:Fallback xmlns="">
          <p:sp>
            <p:nvSpPr>
              <p:cNvPr id="12" name="Text Box 3">
                <a:extLst>
                  <a:ext uri="{FF2B5EF4-FFF2-40B4-BE49-F238E27FC236}">
                    <a16:creationId xmlns:a16="http://schemas.microsoft.com/office/drawing/2014/main" id="{6E9B57AB-A47F-A173-31FB-0308E3C5A06B}"/>
                  </a:ext>
                </a:extLst>
              </p:cNvPr>
              <p:cNvSpPr txBox="1">
                <a:spLocks noRot="1" noChangeAspect="1" noMove="1" noResize="1" noEditPoints="1" noAdjustHandles="1" noChangeArrowheads="1" noChangeShapeType="1" noTextEdit="1"/>
              </p:cNvSpPr>
              <p:nvPr/>
            </p:nvSpPr>
            <p:spPr bwMode="auto">
              <a:xfrm>
                <a:off x="1964869" y="1382498"/>
                <a:ext cx="9905999" cy="1340175"/>
              </a:xfrm>
              <a:prstGeom prst="rect">
                <a:avLst/>
              </a:prstGeom>
              <a:blipFill>
                <a:blip r:embed="rId3"/>
                <a:stretch>
                  <a:fillRect l="-1538" t="-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4">
                <a:extLst>
                  <a:ext uri="{FF2B5EF4-FFF2-40B4-BE49-F238E27FC236}">
                    <a16:creationId xmlns:a16="http://schemas.microsoft.com/office/drawing/2014/main" id="{5CE78FCB-0C8B-0074-23C1-FDC2691CFFF0}"/>
                  </a:ext>
                </a:extLst>
              </p:cNvPr>
              <p:cNvSpPr txBox="1">
                <a:spLocks noChangeArrowheads="1"/>
              </p:cNvSpPr>
              <p:nvPr/>
            </p:nvSpPr>
            <p:spPr bwMode="auto">
              <a:xfrm>
                <a:off x="2334163" y="3192154"/>
                <a:ext cx="8101012" cy="22565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solidFill>
                      <a:srgbClr val="FF0000"/>
                    </a:solidFill>
                    <a:latin typeface="Times New Roman" panose="02020603050405020304" pitchFamily="18" charset="0"/>
                  </a:rPr>
                  <a:t>Proof</a:t>
                </a:r>
                <a:r>
                  <a:rPr lang="en-US" altLang="zh-CN" sz="2800" b="1" dirty="0">
                    <a:solidFill>
                      <a:srgbClr val="FF0000"/>
                    </a:solidFill>
                    <a:latin typeface="Times New Roman" panose="02020603050405020304" pitchFamily="18" charset="0"/>
                  </a:rPr>
                  <a:t>: </a:t>
                </a:r>
                <a:r>
                  <a:rPr lang="en-US" altLang="zh-CN" sz="2800" b="1" dirty="0">
                    <a:latin typeface="Times New Roman" panose="02020603050405020304" pitchFamily="18" charset="0"/>
                  </a:rPr>
                  <a:t>Assume </a:t>
                </a:r>
                <a14:m>
                  <m:oMath xmlns:m="http://schemas.openxmlformats.org/officeDocument/2006/math">
                    <m:r>
                      <a:rPr lang="en-US" altLang="zh-CN" sz="2800" b="1" i="1" dirty="0" smtClean="0">
                        <a:latin typeface="Cambria Math" panose="02040503050406030204" pitchFamily="18" charset="0"/>
                      </a:rPr>
                      <m:t>&lt;</m:t>
                    </m:r>
                    <m:r>
                      <a:rPr lang="en-US" altLang="zh-CN" sz="2800" b="1" i="1" dirty="0" err="1">
                        <a:latin typeface="Cambria Math" panose="02040503050406030204" pitchFamily="18" charset="0"/>
                      </a:rPr>
                      <m:t>𝒙</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𝒚</m:t>
                    </m:r>
                    <m:r>
                      <a:rPr lang="en-US" altLang="zh-CN" sz="2800" b="1" i="1" dirty="0">
                        <a:latin typeface="Cambria Math" panose="02040503050406030204" pitchFamily="18" charset="0"/>
                      </a:rPr>
                      <m:t>&gt; </m:t>
                    </m:r>
                    <m:r>
                      <a:rPr kumimoji="1" lang="en-US" altLang="zh-CN" sz="2800" b="1" i="1" dirty="0">
                        <a:latin typeface="Cambria Math" panose="02040503050406030204" pitchFamily="18" charset="0"/>
                      </a:rPr>
                      <m:t>∈</m:t>
                    </m:r>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rPr>
                          <m:t>(</m:t>
                        </m:r>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rPr>
                              <m:t>𝒇</m:t>
                            </m:r>
                          </m:e>
                          <m: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sup>
                        </m:sSup>
                        <m:r>
                          <a:rPr lang="en-US" altLang="zh-CN" sz="2800" b="1" i="1" dirty="0">
                            <a:latin typeface="Cambria Math" panose="02040503050406030204" pitchFamily="18" charset="0"/>
                          </a:rPr>
                          <m:t>)</m:t>
                        </m:r>
                      </m:e>
                      <m: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sup>
                    </m:sSup>
                  </m:oMath>
                </a14:m>
                <a:r>
                  <a:rPr lang="en-US" altLang="zh-CN" sz="2800" b="1" dirty="0">
                    <a:latin typeface="Times New Roman" panose="02020603050405020304" pitchFamily="18" charset="0"/>
                  </a:rPr>
                  <a:t>, then</a:t>
                </a:r>
              </a:p>
              <a:p>
                <a:pPr eaLnBrk="1" hangingPunct="1">
                  <a:spcBef>
                    <a:spcPct val="50000"/>
                  </a:spcBef>
                  <a:buFontTx/>
                  <a:buNone/>
                </a:pPr>
                <a:endParaRPr lang="en-US" altLang="zh-CN" sz="2800" b="1" dirty="0">
                  <a:latin typeface="Times New Roman" panose="02020603050405020304" pitchFamily="18" charset="0"/>
                </a:endParaRPr>
              </a:p>
              <a:p>
                <a:pPr eaLnBrk="1" hangingPunct="1">
                  <a:spcBef>
                    <a:spcPct val="50000"/>
                  </a:spcBef>
                  <a:buFontTx/>
                  <a:buNone/>
                </a:pPr>
                <a14:m>
                  <m:oMathPara xmlns:m="http://schemas.openxmlformats.org/officeDocument/2006/math">
                    <m:oMathParaPr>
                      <m:jc m:val="centerGroup"/>
                    </m:oMathParaPr>
                    <m:oMath xmlns:m="http://schemas.openxmlformats.org/officeDocument/2006/math">
                      <m:d>
                        <m:dPr>
                          <m:begChr m:val="〈"/>
                          <m:endChr m:val=""/>
                          <m:ctrlPr>
                            <a:rPr lang="zh-CN" altLang="en-US" sz="2800" i="1" smtClean="0">
                              <a:latin typeface="Cambria Math" panose="02040503050406030204" pitchFamily="18" charset="0"/>
                            </a:rPr>
                          </m:ctrlPr>
                        </m:dPr>
                        <m:e>
                          <m:r>
                            <a:rPr lang="zh-CN" altLang="en-US" sz="2800" i="1">
                              <a:latin typeface="Cambria Math" panose="02040503050406030204" pitchFamily="18" charset="0"/>
                            </a:rPr>
                            <m:t>𝑥</m:t>
                          </m:r>
                          <m:r>
                            <a:rPr lang="zh-CN" altLang="en-US" sz="2800">
                              <a:latin typeface="Cambria Math" panose="02040503050406030204" pitchFamily="18" charset="0"/>
                            </a:rPr>
                            <m:t>,</m:t>
                          </m:r>
                          <m:r>
                            <a:rPr lang="zh-CN" altLang="en-US" sz="2800" i="1">
                              <a:latin typeface="Cambria Math" panose="02040503050406030204" pitchFamily="18" charset="0"/>
                            </a:rPr>
                            <m:t>𝑦</m:t>
                          </m:r>
                          <m:r>
                            <a:rPr lang="zh-CN" altLang="en-US" sz="2800">
                              <a:latin typeface="Cambria Math" panose="02040503050406030204" pitchFamily="18" charset="0"/>
                            </a:rPr>
                            <m:t>〉∈</m:t>
                          </m:r>
                          <m:sSup>
                            <m:sSupPr>
                              <m:ctrlPr>
                                <a:rPr lang="zh-CN" altLang="en-US" sz="2800" i="1">
                                  <a:latin typeface="Cambria Math" panose="02040503050406030204" pitchFamily="18" charset="0"/>
                                </a:rPr>
                              </m:ctrlPr>
                            </m:sSupPr>
                            <m:e>
                              <m:d>
                                <m:dPr>
                                  <m:ctrlPr>
                                    <a:rPr lang="zh-CN" altLang="en-US" sz="2800" i="1">
                                      <a:latin typeface="Cambria Math" panose="02040503050406030204" pitchFamily="18" charset="0"/>
                                    </a:rPr>
                                  </m:ctrlPr>
                                </m:dPr>
                                <m:e>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𝑓</m:t>
                                      </m:r>
                                    </m:e>
                                    <m:sup>
                                      <m:r>
                                        <a:rPr lang="zh-CN" altLang="en-US" sz="2800">
                                          <a:latin typeface="Cambria Math" panose="02040503050406030204" pitchFamily="18" charset="0"/>
                                        </a:rPr>
                                        <m:t>−1</m:t>
                                      </m:r>
                                    </m:sup>
                                  </m:sSup>
                                </m:e>
                              </m:d>
                            </m:e>
                            <m:sup>
                              <m:r>
                                <a:rPr lang="zh-CN" altLang="en-US" sz="2800">
                                  <a:latin typeface="Cambria Math" panose="02040503050406030204" pitchFamily="18" charset="0"/>
                                </a:rPr>
                                <m:t>−1</m:t>
                              </m:r>
                            </m:sup>
                          </m:sSup>
                          <m:r>
                            <a:rPr lang="zh-CN" altLang="en-US" sz="2800" smtClean="0">
                              <a:solidFill>
                                <a:srgbClr val="FF0000"/>
                              </a:solidFill>
                              <a:latin typeface="Cambria Math" panose="02040503050406030204" pitchFamily="18" charset="0"/>
                            </a:rPr>
                            <m:t>⇔</m:t>
                          </m:r>
                          <m:r>
                            <a:rPr lang="zh-CN" altLang="en-US" sz="2800">
                              <a:latin typeface="Cambria Math" panose="02040503050406030204" pitchFamily="18" charset="0"/>
                            </a:rPr>
                            <m:t>〈</m:t>
                          </m:r>
                          <m:r>
                            <a:rPr lang="zh-CN" altLang="en-US" sz="2800" i="1">
                              <a:latin typeface="Cambria Math" panose="02040503050406030204" pitchFamily="18" charset="0"/>
                            </a:rPr>
                            <m:t>𝑦</m:t>
                          </m:r>
                          <m:r>
                            <a:rPr lang="zh-CN" altLang="en-US" sz="2800">
                              <a:latin typeface="Cambria Math" panose="02040503050406030204" pitchFamily="18" charset="0"/>
                            </a:rPr>
                            <m:t>,</m:t>
                          </m:r>
                          <m:r>
                            <a:rPr lang="zh-CN" altLang="en-US" sz="2800" i="1">
                              <a:latin typeface="Cambria Math" panose="02040503050406030204" pitchFamily="18" charset="0"/>
                            </a:rPr>
                            <m:t>𝑥</m:t>
                          </m:r>
                          <m:r>
                            <a:rPr lang="zh-CN" altLang="en-US" sz="2800">
                              <a:latin typeface="Cambria Math" panose="02040503050406030204" pitchFamily="18" charset="0"/>
                            </a:rPr>
                            <m:t>〉∈</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𝑓</m:t>
                              </m:r>
                            </m:e>
                            <m:sup>
                              <m:r>
                                <a:rPr lang="zh-CN" altLang="en-US" sz="2800">
                                  <a:latin typeface="Cambria Math" panose="02040503050406030204" pitchFamily="18" charset="0"/>
                                </a:rPr>
                                <m:t>−1</m:t>
                              </m:r>
                            </m:sup>
                          </m:sSup>
                          <m:r>
                            <a:rPr lang="zh-CN" altLang="en-US" sz="2800" smtClean="0">
                              <a:solidFill>
                                <a:srgbClr val="FF0000"/>
                              </a:solidFill>
                              <a:latin typeface="Cambria Math" panose="02040503050406030204" pitchFamily="18" charset="0"/>
                            </a:rPr>
                            <m:t>⇔</m:t>
                          </m:r>
                          <m:r>
                            <a:rPr lang="zh-CN" altLang="en-US" sz="2800">
                              <a:latin typeface="Cambria Math" panose="02040503050406030204" pitchFamily="18" charset="0"/>
                            </a:rPr>
                            <m:t>〈</m:t>
                          </m:r>
                          <m:r>
                            <a:rPr lang="zh-CN" altLang="en-US" sz="2800" i="1">
                              <a:latin typeface="Cambria Math" panose="02040503050406030204" pitchFamily="18" charset="0"/>
                            </a:rPr>
                            <m:t>𝑥</m:t>
                          </m:r>
                          <m:r>
                            <a:rPr lang="zh-CN" altLang="en-US" sz="2800">
                              <a:latin typeface="Cambria Math" panose="02040503050406030204" pitchFamily="18" charset="0"/>
                            </a:rPr>
                            <m:t>,</m:t>
                          </m:r>
                          <m:r>
                            <a:rPr lang="zh-CN" altLang="en-US" sz="2800" i="1">
                              <a:latin typeface="Cambria Math" panose="02040503050406030204" pitchFamily="18" charset="0"/>
                            </a:rPr>
                            <m:t>𝑦</m:t>
                          </m:r>
                          <m:r>
                            <a:rPr lang="zh-CN" altLang="en-US" sz="2800">
                              <a:latin typeface="Cambria Math" panose="02040503050406030204" pitchFamily="18" charset="0"/>
                            </a:rPr>
                            <m:t>〉∈</m:t>
                          </m:r>
                          <m:r>
                            <a:rPr lang="zh-CN" altLang="en-US" sz="2800" i="1">
                              <a:latin typeface="Cambria Math" panose="02040503050406030204" pitchFamily="18" charset="0"/>
                            </a:rPr>
                            <m:t>𝑓</m:t>
                          </m:r>
                        </m:e>
                      </m:d>
                    </m:oMath>
                  </m:oMathPara>
                </a14:m>
                <a:endParaRPr lang="en-US" altLang="zh-CN" sz="2800" b="1" dirty="0">
                  <a:latin typeface="Times New Roman" panose="02020603050405020304" pitchFamily="18" charset="0"/>
                </a:endParaRPr>
              </a:p>
              <a:p>
                <a:pPr eaLnBrk="1" hangingPunct="1">
                  <a:spcBef>
                    <a:spcPct val="50000"/>
                  </a:spcBef>
                  <a:buFontTx/>
                  <a:buNone/>
                </a:pPr>
                <a:r>
                  <a:rPr lang="en-US" altLang="zh-CN" sz="2800" b="1" dirty="0">
                    <a:latin typeface="Times New Roman" panose="02020603050405020304" pitchFamily="18" charset="0"/>
                  </a:rPr>
                  <a:t>by arbitrariness of </a:t>
                </a:r>
                <a14:m>
                  <m:oMath xmlns:m="http://schemas.openxmlformats.org/officeDocument/2006/math">
                    <m:r>
                      <a:rPr lang="en-US" altLang="zh-CN" sz="2800" b="1" i="1" dirty="0" smtClean="0">
                        <a:latin typeface="Cambria Math" panose="02040503050406030204" pitchFamily="18" charset="0"/>
                      </a:rPr>
                      <m:t>&lt;</m:t>
                    </m:r>
                    <m:r>
                      <a:rPr lang="en-US" altLang="zh-CN" sz="2800" b="1" i="1" dirty="0" err="1">
                        <a:latin typeface="Cambria Math" panose="02040503050406030204" pitchFamily="18" charset="0"/>
                      </a:rPr>
                      <m:t>𝒙</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𝒚</m:t>
                    </m:r>
                    <m:r>
                      <a:rPr lang="en-US" altLang="zh-CN" sz="2800" b="1" i="1" dirty="0">
                        <a:latin typeface="Cambria Math" panose="02040503050406030204" pitchFamily="18" charset="0"/>
                      </a:rPr>
                      <m:t>&gt;</m:t>
                    </m:r>
                  </m:oMath>
                </a14:m>
                <a:r>
                  <a:rPr lang="en-US" altLang="zh-CN" sz="2800" b="1" dirty="0">
                    <a:latin typeface="Times New Roman" panose="02020603050405020304" pitchFamily="18" charset="0"/>
                  </a:rPr>
                  <a:t>, </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a:latin typeface="Cambria Math" panose="02040503050406030204" pitchFamily="18" charset="0"/>
                          </a:rPr>
                          <m:t>(</m:t>
                        </m:r>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rPr>
                              <m:t>𝒇</m:t>
                            </m:r>
                          </m:e>
                          <m: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sup>
                        </m:sSup>
                        <m:r>
                          <a:rPr lang="en-US" altLang="zh-CN" sz="2800" b="1" i="1" dirty="0">
                            <a:latin typeface="Cambria Math" panose="02040503050406030204" pitchFamily="18" charset="0"/>
                          </a:rPr>
                          <m:t>)</m:t>
                        </m:r>
                      </m:e>
                      <m: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sup>
                    </m:s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𝒇</m:t>
                    </m:r>
                  </m:oMath>
                </a14:m>
                <a:endParaRPr lang="zh-CN" altLang="en-US" sz="2800" b="1" dirty="0">
                  <a:latin typeface="Times New Roman" panose="02020603050405020304" pitchFamily="18" charset="0"/>
                </a:endParaRPr>
              </a:p>
            </p:txBody>
          </p:sp>
        </mc:Choice>
        <mc:Fallback xmlns="">
          <p:sp>
            <p:nvSpPr>
              <p:cNvPr id="13" name="Text Box 4">
                <a:extLst>
                  <a:ext uri="{FF2B5EF4-FFF2-40B4-BE49-F238E27FC236}">
                    <a16:creationId xmlns:a16="http://schemas.microsoft.com/office/drawing/2014/main" id="{5CE78FCB-0C8B-0074-23C1-FDC2691CFFF0}"/>
                  </a:ext>
                </a:extLst>
              </p:cNvPr>
              <p:cNvSpPr txBox="1">
                <a:spLocks noRot="1" noChangeAspect="1" noMove="1" noResize="1" noEditPoints="1" noAdjustHandles="1" noChangeArrowheads="1" noChangeShapeType="1" noTextEdit="1"/>
              </p:cNvSpPr>
              <p:nvPr/>
            </p:nvSpPr>
            <p:spPr bwMode="auto">
              <a:xfrm>
                <a:off x="2334163" y="3192154"/>
                <a:ext cx="8101012" cy="2256515"/>
              </a:xfrm>
              <a:prstGeom prst="rect">
                <a:avLst/>
              </a:prstGeom>
              <a:blipFill>
                <a:blip r:embed="rId4"/>
                <a:stretch>
                  <a:fillRect l="-1580" t="-2432" b="-72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1BD4B891-7C91-3C10-75E6-F6D66A8B610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29338641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3">
                <a:extLst>
                  <a:ext uri="{FF2B5EF4-FFF2-40B4-BE49-F238E27FC236}">
                    <a16:creationId xmlns:a16="http://schemas.microsoft.com/office/drawing/2014/main" id="{11EB89F4-8D5F-3CF4-F9FA-B48509FD8F65}"/>
                  </a:ext>
                </a:extLst>
              </p:cNvPr>
              <p:cNvSpPr txBox="1">
                <a:spLocks noChangeArrowheads="1"/>
              </p:cNvSpPr>
              <p:nvPr/>
            </p:nvSpPr>
            <p:spPr bwMode="auto">
              <a:xfrm>
                <a:off x="2019180" y="1224756"/>
                <a:ext cx="9851689" cy="963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rgbClr val="FF0000"/>
                    </a:solidFill>
                    <a:latin typeface="Times New Roman" panose="02020603050405020304" pitchFamily="18" charset="0"/>
                  </a:rPr>
                  <a:t>Theorem: </a:t>
                </a:r>
                <a:r>
                  <a:rPr lang="en-US" altLang="zh-CN" sz="2800" b="1" dirty="0">
                    <a:latin typeface="Times New Roman" panose="02020603050405020304" pitchFamily="18" charset="0"/>
                  </a:rPr>
                  <a:t>Given function </a:t>
                </a:r>
                <a:r>
                  <a:rPr lang="en-US" altLang="zh-CN" sz="2800" b="1" i="1" dirty="0">
                    <a:solidFill>
                      <a:srgbClr val="0070C0"/>
                    </a:solidFill>
                    <a:latin typeface="Times New Roman" panose="02020603050405020304" pitchFamily="18" charset="0"/>
                  </a:rPr>
                  <a:t>f</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X</a:t>
                </a:r>
                <a:r>
                  <a:rPr lang="en-US" altLang="zh-CN" sz="2800" b="1" dirty="0">
                    <a:solidFill>
                      <a:srgbClr val="0070C0"/>
                    </a:solidFill>
                    <a:latin typeface="Times New Roman" panose="02020603050405020304" pitchFamily="18" charset="0"/>
                    <a:cs typeface="Times New Roman" panose="02020603050405020304" pitchFamily="18" charset="0"/>
                  </a:rPr>
                  <a:t>→</a:t>
                </a:r>
                <a:r>
                  <a:rPr lang="en-US" altLang="zh-CN" sz="2800" b="1" i="1" dirty="0">
                    <a:solidFill>
                      <a:srgbClr val="0070C0"/>
                    </a:solidFill>
                    <a:latin typeface="Times New Roman" panose="02020603050405020304" pitchFamily="18" charset="0"/>
                  </a:rPr>
                  <a:t>Y</a:t>
                </a:r>
                <a:r>
                  <a:rPr lang="zh-CN" altLang="en-US" sz="2800" b="1" dirty="0">
                    <a:solidFill>
                      <a:srgbClr val="0070C0"/>
                    </a:solidFill>
                    <a:latin typeface="Times New Roman" panose="02020603050405020304" pitchFamily="18" charset="0"/>
                  </a:rPr>
                  <a:t> </a:t>
                </a:r>
                <a:r>
                  <a:rPr lang="en-US" altLang="zh-CN" sz="2800" b="1" dirty="0">
                    <a:latin typeface="Times New Roman" panose="02020603050405020304" pitchFamily="18" charset="0"/>
                  </a:rPr>
                  <a:t>and </a:t>
                </a:r>
                <a:r>
                  <a:rPr lang="en-US" altLang="zh-CN" sz="2800" b="1" i="1" dirty="0">
                    <a:solidFill>
                      <a:srgbClr val="0070C0"/>
                    </a:solidFill>
                    <a:latin typeface="Times New Roman" panose="02020603050405020304" pitchFamily="18" charset="0"/>
                  </a:rPr>
                  <a:t>g</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Y</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Z</a:t>
                </a:r>
                <a:r>
                  <a:rPr lang="en-US" altLang="zh-CN" sz="2800" b="1" dirty="0">
                    <a:solidFill>
                      <a:srgbClr val="0070C0"/>
                    </a:solidFill>
                    <a:latin typeface="Times New Roman" panose="02020603050405020304" pitchFamily="18" charset="0"/>
                  </a:rPr>
                  <a:t>, </a:t>
                </a:r>
                <a:r>
                  <a:rPr lang="en-US" altLang="zh-CN" sz="2800" b="1" dirty="0">
                    <a:latin typeface="Times New Roman" panose="02020603050405020304" pitchFamily="18" charset="0"/>
                  </a:rPr>
                  <a:t>they are </a:t>
                </a:r>
                <a:r>
                  <a:rPr lang="en-US" altLang="zh-CN" sz="2800" b="1" dirty="0">
                    <a:solidFill>
                      <a:srgbClr val="0070C0"/>
                    </a:solidFill>
                    <a:latin typeface="Times New Roman" panose="02020603050405020304" pitchFamily="18" charset="0"/>
                  </a:rPr>
                  <a:t>both invertible</a:t>
                </a:r>
                <a:r>
                  <a:rPr lang="en-US" altLang="zh-CN" sz="2800" b="1" dirty="0">
                    <a:latin typeface="Times New Roman" panose="02020603050405020304" pitchFamily="18" charset="0"/>
                  </a:rPr>
                  <a:t>. Then  </a:t>
                </a:r>
                <a14:m>
                  <m:oMath xmlns:m="http://schemas.openxmlformats.org/officeDocument/2006/math">
                    <m:sSup>
                      <m:sSupPr>
                        <m:ctrlPr>
                          <a:rPr lang="zh-CN" altLang="en-US" sz="2800" b="1" i="1" smtClean="0">
                            <a:solidFill>
                              <a:srgbClr val="C00000"/>
                            </a:solidFill>
                            <a:latin typeface="Cambria Math" panose="02040503050406030204" pitchFamily="18" charset="0"/>
                          </a:rPr>
                        </m:ctrlPr>
                      </m:sSupPr>
                      <m:e>
                        <m:d>
                          <m:dPr>
                            <m:ctrlPr>
                              <a:rPr lang="zh-CN" altLang="en-US" sz="2800" b="1" i="1">
                                <a:solidFill>
                                  <a:srgbClr val="C00000"/>
                                </a:solidFill>
                                <a:latin typeface="Cambria Math" panose="02040503050406030204" pitchFamily="18" charset="0"/>
                              </a:rPr>
                            </m:ctrlPr>
                          </m:dPr>
                          <m:e>
                            <m:r>
                              <a:rPr lang="zh-CN" altLang="en-US" sz="2800" b="1" i="1">
                                <a:solidFill>
                                  <a:srgbClr val="C00000"/>
                                </a:solidFill>
                                <a:latin typeface="Cambria Math" panose="02040503050406030204" pitchFamily="18" charset="0"/>
                              </a:rPr>
                              <m:t>𝒈</m:t>
                            </m:r>
                            <m:r>
                              <a:rPr lang="zh-CN" altLang="en-US" sz="2800" b="1">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𝒇</m:t>
                            </m:r>
                          </m:e>
                        </m:d>
                      </m:e>
                      <m:sup>
                        <m:r>
                          <a:rPr lang="zh-CN" altLang="en-US" sz="2800" b="1">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𝟏</m:t>
                        </m:r>
                      </m:sup>
                    </m:sSup>
                    <m:r>
                      <a:rPr lang="zh-CN" altLang="en-US" sz="2800" b="1">
                        <a:solidFill>
                          <a:srgbClr val="C00000"/>
                        </a:solidFill>
                        <a:latin typeface="Cambria Math" panose="02040503050406030204" pitchFamily="18" charset="0"/>
                      </a:rPr>
                      <m:t>=</m:t>
                    </m:r>
                    <m:sSup>
                      <m:sSupPr>
                        <m:ctrlPr>
                          <a:rPr lang="zh-CN" altLang="en-US" sz="2800" b="1" i="1">
                            <a:solidFill>
                              <a:srgbClr val="C00000"/>
                            </a:solidFill>
                            <a:latin typeface="Cambria Math" panose="02040503050406030204" pitchFamily="18" charset="0"/>
                          </a:rPr>
                        </m:ctrlPr>
                      </m:sSupPr>
                      <m:e>
                        <m:r>
                          <a:rPr lang="zh-CN" altLang="en-US" sz="2800" b="1" i="1">
                            <a:solidFill>
                              <a:srgbClr val="C00000"/>
                            </a:solidFill>
                            <a:latin typeface="Cambria Math" panose="02040503050406030204" pitchFamily="18" charset="0"/>
                          </a:rPr>
                          <m:t>𝒇</m:t>
                        </m:r>
                      </m:e>
                      <m:sup>
                        <m:r>
                          <a:rPr lang="zh-CN" altLang="en-US" sz="2800" b="1">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𝟏</m:t>
                        </m:r>
                      </m:sup>
                    </m:sSup>
                    <m:r>
                      <a:rPr lang="zh-CN" altLang="en-US" sz="2800" b="1">
                        <a:solidFill>
                          <a:srgbClr val="C00000"/>
                        </a:solidFill>
                        <a:latin typeface="Cambria Math" panose="02040503050406030204" pitchFamily="18" charset="0"/>
                      </a:rPr>
                      <m:t>∘</m:t>
                    </m:r>
                    <m:sSup>
                      <m:sSupPr>
                        <m:ctrlPr>
                          <a:rPr lang="zh-CN" altLang="en-US" sz="2800" b="1" i="1">
                            <a:solidFill>
                              <a:srgbClr val="C00000"/>
                            </a:solidFill>
                            <a:latin typeface="Cambria Math" panose="02040503050406030204" pitchFamily="18" charset="0"/>
                          </a:rPr>
                        </m:ctrlPr>
                      </m:sSupPr>
                      <m:e>
                        <m:r>
                          <a:rPr lang="zh-CN" altLang="en-US" sz="2800" b="1" i="1">
                            <a:solidFill>
                              <a:srgbClr val="C00000"/>
                            </a:solidFill>
                            <a:latin typeface="Cambria Math" panose="02040503050406030204" pitchFamily="18" charset="0"/>
                          </a:rPr>
                          <m:t>𝒈</m:t>
                        </m:r>
                      </m:e>
                      <m:sup>
                        <m:r>
                          <a:rPr lang="zh-CN" altLang="en-US" sz="2800" b="1">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𝟏</m:t>
                        </m:r>
                      </m:sup>
                    </m:sSup>
                  </m:oMath>
                </a14:m>
                <a:endParaRPr lang="zh-CN" altLang="en-US" sz="2800" b="1" dirty="0">
                  <a:latin typeface="Times New Roman" panose="02020603050405020304" pitchFamily="18" charset="0"/>
                </a:endParaRPr>
              </a:p>
            </p:txBody>
          </p:sp>
        </mc:Choice>
        <mc:Fallback xmlns="">
          <p:sp>
            <p:nvSpPr>
              <p:cNvPr id="12" name="Text Box 3">
                <a:extLst>
                  <a:ext uri="{FF2B5EF4-FFF2-40B4-BE49-F238E27FC236}">
                    <a16:creationId xmlns:a16="http://schemas.microsoft.com/office/drawing/2014/main" id="{11EB89F4-8D5F-3CF4-F9FA-B48509FD8F65}"/>
                  </a:ext>
                </a:extLst>
              </p:cNvPr>
              <p:cNvSpPr txBox="1">
                <a:spLocks noRot="1" noChangeAspect="1" noMove="1" noResize="1" noEditPoints="1" noAdjustHandles="1" noChangeArrowheads="1" noChangeShapeType="1" noTextEdit="1"/>
              </p:cNvSpPr>
              <p:nvPr/>
            </p:nvSpPr>
            <p:spPr bwMode="auto">
              <a:xfrm>
                <a:off x="2019180" y="1224756"/>
                <a:ext cx="9851689" cy="963854"/>
              </a:xfrm>
              <a:prstGeom prst="rect">
                <a:avLst/>
              </a:prstGeom>
              <a:blipFill>
                <a:blip r:embed="rId4"/>
                <a:stretch>
                  <a:fillRect l="-1238" t="-6962" b="-170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Rectangle 4">
            <a:extLst>
              <a:ext uri="{FF2B5EF4-FFF2-40B4-BE49-F238E27FC236}">
                <a16:creationId xmlns:a16="http://schemas.microsoft.com/office/drawing/2014/main" id="{7FAD6C85-C94F-A869-BC17-F0BF6EAE6639}"/>
              </a:ext>
            </a:extLst>
          </p:cNvPr>
          <p:cNvSpPr>
            <a:spLocks noChangeArrowheads="1"/>
          </p:cNvSpPr>
          <p:nvPr/>
        </p:nvSpPr>
        <p:spPr bwMode="auto">
          <a:xfrm>
            <a:off x="1569124" y="37211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4" name="Text Box 6">
            <a:extLst>
              <a:ext uri="{FF2B5EF4-FFF2-40B4-BE49-F238E27FC236}">
                <a16:creationId xmlns:a16="http://schemas.microsoft.com/office/drawing/2014/main" id="{388329BC-36E5-66C6-54A0-25777BD8D34D}"/>
              </a:ext>
            </a:extLst>
          </p:cNvPr>
          <p:cNvSpPr txBox="1">
            <a:spLocks noChangeArrowheads="1"/>
          </p:cNvSpPr>
          <p:nvPr/>
        </p:nvSpPr>
        <p:spPr bwMode="auto">
          <a:xfrm>
            <a:off x="2217617" y="2637632"/>
            <a:ext cx="1655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solidFill>
                  <a:srgbClr val="FF0000"/>
                </a:solidFill>
                <a:latin typeface="Times New Roman" panose="02020603050405020304" pitchFamily="18" charset="0"/>
              </a:rPr>
              <a:t>Proof</a:t>
            </a:r>
            <a:r>
              <a:rPr lang="en-US" altLang="zh-CN" sz="2800" b="1" dirty="0">
                <a:solidFill>
                  <a:srgbClr val="FF0000"/>
                </a:solidFill>
                <a:latin typeface="Times New Roman" panose="02020603050405020304" pitchFamily="18" charset="0"/>
              </a:rPr>
              <a:t>:</a:t>
            </a:r>
            <a:endParaRPr lang="zh-CN" altLang="en-US" sz="2800" b="1" dirty="0">
              <a:solidFill>
                <a:srgbClr val="FF0000"/>
              </a:solidFill>
              <a:latin typeface="Times New Roman" panose="02020603050405020304" pitchFamily="18" charset="0"/>
            </a:endParaRPr>
          </a:p>
        </p:txBody>
      </p:sp>
      <p:sp>
        <p:nvSpPr>
          <p:cNvPr id="15" name="Rectangle 7">
            <a:extLst>
              <a:ext uri="{FF2B5EF4-FFF2-40B4-BE49-F238E27FC236}">
                <a16:creationId xmlns:a16="http://schemas.microsoft.com/office/drawing/2014/main" id="{0638674B-4308-EBBE-B3D4-C8108606C859}"/>
              </a:ext>
            </a:extLst>
          </p:cNvPr>
          <p:cNvSpPr>
            <a:spLocks noChangeArrowheads="1"/>
          </p:cNvSpPr>
          <p:nvPr/>
        </p:nvSpPr>
        <p:spPr bwMode="auto">
          <a:xfrm>
            <a:off x="1569124" y="3468688"/>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graphicFrame>
        <p:nvGraphicFramePr>
          <p:cNvPr id="16" name="Object 8">
            <a:extLst>
              <a:ext uri="{FF2B5EF4-FFF2-40B4-BE49-F238E27FC236}">
                <a16:creationId xmlns:a16="http://schemas.microsoft.com/office/drawing/2014/main" id="{9D29C223-8AB3-3DD3-F970-2A17C93EF0DB}"/>
              </a:ext>
            </a:extLst>
          </p:cNvPr>
          <p:cNvGraphicFramePr>
            <a:graphicFrameLocks noChangeAspect="1"/>
          </p:cNvGraphicFramePr>
          <p:nvPr>
            <p:extLst>
              <p:ext uri="{D42A27DB-BD31-4B8C-83A1-F6EECF244321}">
                <p14:modId xmlns:p14="http://schemas.microsoft.com/office/powerpoint/2010/main" val="248457811"/>
              </p:ext>
            </p:extLst>
          </p:nvPr>
        </p:nvGraphicFramePr>
        <p:xfrm>
          <a:off x="3909099" y="2611438"/>
          <a:ext cx="5327650" cy="1654175"/>
        </p:xfrm>
        <a:graphic>
          <a:graphicData uri="http://schemas.openxmlformats.org/presentationml/2006/ole">
            <mc:AlternateContent xmlns:mc="http://schemas.openxmlformats.org/markup-compatibility/2006">
              <mc:Choice xmlns:v="urn:schemas-microsoft-com:vml" Requires="v">
                <p:oleObj spid="_x0000_s7206" name="Equation" r:id="rId5" imgW="2362200" imgH="736600" progId="Equation.DSMT4">
                  <p:embed/>
                </p:oleObj>
              </mc:Choice>
              <mc:Fallback>
                <p:oleObj name="Equation" r:id="rId5" imgW="2362200" imgH="736600" progId="Equation.DSMT4">
                  <p:embed/>
                  <p:pic>
                    <p:nvPicPr>
                      <p:cNvPr id="152584" name="Object 8">
                        <a:extLst>
                          <a:ext uri="{FF2B5EF4-FFF2-40B4-BE49-F238E27FC236}">
                            <a16:creationId xmlns:a16="http://schemas.microsoft.com/office/drawing/2014/main" id="{6DDF6F69-43DC-42BD-92E1-F45B259DD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099" y="2611438"/>
                        <a:ext cx="532765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9">
            <a:extLst>
              <a:ext uri="{FF2B5EF4-FFF2-40B4-BE49-F238E27FC236}">
                <a16:creationId xmlns:a16="http://schemas.microsoft.com/office/drawing/2014/main" id="{549B1835-FFD4-F352-E60E-A53A1F436DAE}"/>
              </a:ext>
            </a:extLst>
          </p:cNvPr>
          <p:cNvGraphicFramePr>
            <a:graphicFrameLocks noChangeAspect="1"/>
          </p:cNvGraphicFramePr>
          <p:nvPr>
            <p:extLst>
              <p:ext uri="{D42A27DB-BD31-4B8C-83A1-F6EECF244321}">
                <p14:modId xmlns:p14="http://schemas.microsoft.com/office/powerpoint/2010/main" val="1853273782"/>
              </p:ext>
            </p:extLst>
          </p:nvPr>
        </p:nvGraphicFramePr>
        <p:xfrm>
          <a:off x="3837662" y="4195763"/>
          <a:ext cx="5400675" cy="1684337"/>
        </p:xfrm>
        <a:graphic>
          <a:graphicData uri="http://schemas.openxmlformats.org/presentationml/2006/ole">
            <mc:AlternateContent xmlns:mc="http://schemas.openxmlformats.org/markup-compatibility/2006">
              <mc:Choice xmlns:v="urn:schemas-microsoft-com:vml" Requires="v">
                <p:oleObj spid="_x0000_s7207" name="Equation" r:id="rId7" imgW="2349500" imgH="736600" progId="Equation.DSMT4">
                  <p:embed/>
                </p:oleObj>
              </mc:Choice>
              <mc:Fallback>
                <p:oleObj name="Equation" r:id="rId7" imgW="2349500" imgH="736600" progId="Equation.DSMT4">
                  <p:embed/>
                  <p:pic>
                    <p:nvPicPr>
                      <p:cNvPr id="152585" name="Object 9">
                        <a:extLst>
                          <a:ext uri="{FF2B5EF4-FFF2-40B4-BE49-F238E27FC236}">
                            <a16:creationId xmlns:a16="http://schemas.microsoft.com/office/drawing/2014/main" id="{3C4ACC5D-BAFE-4939-9262-06F5B8D7D7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7662" y="4195763"/>
                        <a:ext cx="5400675"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DCEE07B-E181-A7D0-C1E6-D4036FA06E26}"/>
                  </a:ext>
                </a:extLst>
              </p:cNvPr>
              <p:cNvSpPr txBox="1"/>
              <p:nvPr/>
            </p:nvSpPr>
            <p:spPr>
              <a:xfrm>
                <a:off x="2540724" y="3445463"/>
                <a:ext cx="3384376" cy="470000"/>
              </a:xfrm>
              <a:prstGeom prst="rect">
                <a:avLst/>
              </a:prstGeom>
              <a:noFill/>
              <a:ln>
                <a:solidFill>
                  <a:srgbClr val="FF0000"/>
                </a:solidFill>
              </a:ln>
            </p:spPr>
            <p:txBody>
              <a:bodyPr wrap="square" rtlCol="0">
                <a:spAutoFit/>
              </a:bodyPr>
              <a:lstStyle/>
              <a:p>
                <a14:m>
                  <m:oMath xmlns:m="http://schemas.openxmlformats.org/officeDocument/2006/math">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r>
                      <a:rPr lang="zh-CN" altLang="en-US" sz="2400" b="1">
                        <a:solidFill>
                          <a:srgbClr val="002060"/>
                        </a:solidFill>
                        <a:latin typeface="Cambria Math" panose="02040503050406030204" pitchFamily="18" charset="0"/>
                      </a:rPr>
                      <m:t>∘</m:t>
                    </m:r>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𝒈</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oMath>
                </a14:m>
                <a:r>
                  <a:rPr lang="zh-CN" altLang="en-US" sz="2400" b="1" dirty="0"/>
                  <a:t>是</a:t>
                </a:r>
                <a14:m>
                  <m:oMath xmlns:m="http://schemas.openxmlformats.org/officeDocument/2006/math">
                    <m:r>
                      <a:rPr lang="zh-CN" altLang="en-US" sz="2400" b="1" i="1">
                        <a:solidFill>
                          <a:srgbClr val="002060"/>
                        </a:solidFill>
                        <a:latin typeface="Cambria Math" panose="02040503050406030204" pitchFamily="18" charset="0"/>
                      </a:rPr>
                      <m:t>𝒈</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oMath>
                </a14:m>
                <a:r>
                  <a:rPr lang="zh-CN" altLang="en-US" sz="2400" b="1" dirty="0"/>
                  <a:t>的左逆</a:t>
                </a:r>
              </a:p>
            </p:txBody>
          </p:sp>
        </mc:Choice>
        <mc:Fallback xmlns="">
          <p:sp>
            <p:nvSpPr>
              <p:cNvPr id="18" name="文本框 17">
                <a:extLst>
                  <a:ext uri="{FF2B5EF4-FFF2-40B4-BE49-F238E27FC236}">
                    <a16:creationId xmlns:a16="http://schemas.microsoft.com/office/drawing/2014/main" id="{7DCEE07B-E181-A7D0-C1E6-D4036FA06E26}"/>
                  </a:ext>
                </a:extLst>
              </p:cNvPr>
              <p:cNvSpPr txBox="1">
                <a:spLocks noRot="1" noChangeAspect="1" noMove="1" noResize="1" noEditPoints="1" noAdjustHandles="1" noChangeArrowheads="1" noChangeShapeType="1" noTextEdit="1"/>
              </p:cNvSpPr>
              <p:nvPr/>
            </p:nvSpPr>
            <p:spPr>
              <a:xfrm>
                <a:off x="2540724" y="3445463"/>
                <a:ext cx="3384376" cy="470000"/>
              </a:xfrm>
              <a:prstGeom prst="rect">
                <a:avLst/>
              </a:prstGeom>
              <a:blipFill>
                <a:blip r:embed="rId9"/>
                <a:stretch>
                  <a:fillRect l="-1436" t="-6329" r="-359" b="-27848"/>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750BC54-10E6-2B28-C156-3122EF846A77}"/>
                  </a:ext>
                </a:extLst>
              </p:cNvPr>
              <p:cNvSpPr txBox="1"/>
              <p:nvPr/>
            </p:nvSpPr>
            <p:spPr>
              <a:xfrm>
                <a:off x="2540724" y="5212790"/>
                <a:ext cx="3384376" cy="470000"/>
              </a:xfrm>
              <a:prstGeom prst="rect">
                <a:avLst/>
              </a:prstGeom>
              <a:noFill/>
              <a:ln>
                <a:solidFill>
                  <a:srgbClr val="FF0000"/>
                </a:solidFill>
              </a:ln>
            </p:spPr>
            <p:txBody>
              <a:bodyPr wrap="square" rtlCol="0">
                <a:spAutoFit/>
              </a:bodyPr>
              <a:lstStyle/>
              <a:p>
                <a14:m>
                  <m:oMath xmlns:m="http://schemas.openxmlformats.org/officeDocument/2006/math">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r>
                      <a:rPr lang="zh-CN" altLang="en-US" sz="2400" b="1">
                        <a:solidFill>
                          <a:srgbClr val="002060"/>
                        </a:solidFill>
                        <a:latin typeface="Cambria Math" panose="02040503050406030204" pitchFamily="18" charset="0"/>
                      </a:rPr>
                      <m:t>∘</m:t>
                    </m:r>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𝒈</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oMath>
                </a14:m>
                <a:r>
                  <a:rPr lang="zh-CN" altLang="en-US" sz="2400" b="1" dirty="0"/>
                  <a:t>是</a:t>
                </a:r>
                <a14:m>
                  <m:oMath xmlns:m="http://schemas.openxmlformats.org/officeDocument/2006/math">
                    <m:r>
                      <a:rPr lang="zh-CN" altLang="en-US" sz="2400" b="1" i="1">
                        <a:solidFill>
                          <a:srgbClr val="002060"/>
                        </a:solidFill>
                        <a:latin typeface="Cambria Math" panose="02040503050406030204" pitchFamily="18" charset="0"/>
                      </a:rPr>
                      <m:t>𝒈</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oMath>
                </a14:m>
                <a:r>
                  <a:rPr lang="zh-CN" altLang="en-US" sz="2400" b="1" dirty="0"/>
                  <a:t>的右逆</a:t>
                </a:r>
              </a:p>
            </p:txBody>
          </p:sp>
        </mc:Choice>
        <mc:Fallback xmlns="">
          <p:sp>
            <p:nvSpPr>
              <p:cNvPr id="19" name="文本框 18">
                <a:extLst>
                  <a:ext uri="{FF2B5EF4-FFF2-40B4-BE49-F238E27FC236}">
                    <a16:creationId xmlns:a16="http://schemas.microsoft.com/office/drawing/2014/main" id="{6750BC54-10E6-2B28-C156-3122EF846A77}"/>
                  </a:ext>
                </a:extLst>
              </p:cNvPr>
              <p:cNvSpPr txBox="1">
                <a:spLocks noRot="1" noChangeAspect="1" noMove="1" noResize="1" noEditPoints="1" noAdjustHandles="1" noChangeArrowheads="1" noChangeShapeType="1" noTextEdit="1"/>
              </p:cNvSpPr>
              <p:nvPr/>
            </p:nvSpPr>
            <p:spPr>
              <a:xfrm>
                <a:off x="2540724" y="5212790"/>
                <a:ext cx="3384376" cy="470000"/>
              </a:xfrm>
              <a:prstGeom prst="rect">
                <a:avLst/>
              </a:prstGeom>
              <a:blipFill>
                <a:blip r:embed="rId10"/>
                <a:stretch>
                  <a:fillRect l="-1436" t="-6329" r="-359" b="-27848"/>
                </a:stretch>
              </a:blipFill>
              <a:ln>
                <a:solidFill>
                  <a:srgbClr val="FF0000"/>
                </a:solidFill>
              </a:ln>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A8E771F3-297F-B204-46CC-701B4279C252}"/>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51330898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3">
            <a:extLst>
              <a:ext uri="{FF2B5EF4-FFF2-40B4-BE49-F238E27FC236}">
                <a16:creationId xmlns:a16="http://schemas.microsoft.com/office/drawing/2014/main" id="{5E11049C-F62C-536F-B259-3BFDB8E78CDD}"/>
              </a:ext>
            </a:extLst>
          </p:cNvPr>
          <p:cNvSpPr txBox="1">
            <a:spLocks noChangeArrowheads="1"/>
          </p:cNvSpPr>
          <p:nvPr/>
        </p:nvSpPr>
        <p:spPr bwMode="auto">
          <a:xfrm>
            <a:off x="1870074" y="1062120"/>
            <a:ext cx="961072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solidFill>
                  <a:schemeClr val="accent2"/>
                </a:solidFill>
                <a:latin typeface="+mn-lt"/>
              </a:rPr>
              <a:t>Example</a:t>
            </a:r>
            <a:r>
              <a:rPr lang="en-US" altLang="zh-CN" sz="2800" b="1" dirty="0">
                <a:solidFill>
                  <a:schemeClr val="accent2"/>
                </a:solidFill>
                <a:latin typeface="+mn-lt"/>
              </a:rPr>
              <a:t>: </a:t>
            </a:r>
            <a:r>
              <a:rPr lang="en-US" altLang="zh-CN" sz="2800" dirty="0">
                <a:latin typeface="Times New Roman" panose="02020603050405020304" pitchFamily="18" charset="0"/>
              </a:rPr>
              <a:t>Given set </a:t>
            </a:r>
            <a:r>
              <a:rPr lang="en-US" altLang="zh-CN" sz="2800" i="1" dirty="0">
                <a:latin typeface="Times New Roman" panose="02020603050405020304" pitchFamily="18" charset="0"/>
              </a:rPr>
              <a:t>X</a:t>
            </a:r>
            <a:r>
              <a:rPr lang="en-US" altLang="zh-CN" sz="2800" dirty="0">
                <a:latin typeface="Times New Roman" panose="02020603050405020304" pitchFamily="18" charset="0"/>
              </a:rPr>
              <a:t>={1,2,3}, </a:t>
            </a:r>
            <a:r>
              <a:rPr lang="en-US" altLang="zh-CN" sz="2800" i="1" dirty="0">
                <a:latin typeface="Times New Roman" panose="02020603050405020304" pitchFamily="18" charset="0"/>
              </a:rPr>
              <a:t>Y</a:t>
            </a:r>
            <a:r>
              <a:rPr lang="en-US" altLang="zh-CN" sz="2800" dirty="0">
                <a:latin typeface="Times New Roman" panose="02020603050405020304" pitchFamily="18" charset="0"/>
              </a:rPr>
              <a:t>={</a:t>
            </a:r>
            <a:r>
              <a:rPr lang="en-US" altLang="zh-CN" sz="2800" i="1" dirty="0" err="1">
                <a:latin typeface="Times New Roman" panose="02020603050405020304" pitchFamily="18" charset="0"/>
              </a:rPr>
              <a:t>a,b,c</a:t>
            </a:r>
            <a:r>
              <a:rPr lang="en-US" altLang="zh-CN" sz="2800" dirty="0">
                <a:latin typeface="Times New Roman" panose="02020603050405020304" pitchFamily="18" charset="0"/>
              </a:rPr>
              <a:t>}, </a:t>
            </a:r>
            <a:r>
              <a:rPr lang="en-US" altLang="zh-CN" sz="2800" i="1" dirty="0">
                <a:latin typeface="Times New Roman" panose="02020603050405020304" pitchFamily="18" charset="0"/>
              </a:rPr>
              <a:t>Z</a:t>
            </a:r>
            <a:r>
              <a:rPr lang="en-US" altLang="zh-CN" sz="2800" dirty="0">
                <a:latin typeface="Times New Roman" panose="02020603050405020304" pitchFamily="18" charset="0"/>
              </a:rPr>
              <a:t>={</a:t>
            </a:r>
            <a:r>
              <a:rPr lang="el-GR" altLang="zh-CN" sz="2800" dirty="0">
                <a:latin typeface="Times New Roman" panose="02020603050405020304" pitchFamily="18" charset="0"/>
                <a:cs typeface="Times New Roman" panose="02020603050405020304" pitchFamily="18" charset="0"/>
              </a:rPr>
              <a:t>α</a:t>
            </a:r>
            <a:r>
              <a:rPr lang="en-US" altLang="zh-CN" sz="2800" dirty="0">
                <a:latin typeface="Times New Roman" panose="02020603050405020304" pitchFamily="18" charset="0"/>
                <a:cs typeface="Times New Roman" panose="02020603050405020304" pitchFamily="18" charset="0"/>
              </a:rPr>
              <a:t>,</a:t>
            </a:r>
            <a:r>
              <a:rPr lang="el-GR" altLang="zh-CN" sz="2800" dirty="0">
                <a:latin typeface="Times New Roman" panose="02020603050405020304" pitchFamily="18" charset="0"/>
                <a:cs typeface="Times New Roman" panose="02020603050405020304" pitchFamily="18" charset="0"/>
              </a:rPr>
              <a:t>β</a:t>
            </a:r>
            <a:r>
              <a:rPr lang="en-US" altLang="zh-CN" sz="2800" dirty="0">
                <a:latin typeface="Times New Roman" panose="02020603050405020304" pitchFamily="18" charset="0"/>
                <a:cs typeface="Times New Roman" panose="02020603050405020304" pitchFamily="18" charset="0"/>
              </a:rPr>
              <a:t>,</a:t>
            </a:r>
            <a:r>
              <a:rPr lang="el-GR" altLang="zh-CN" sz="2800" dirty="0">
                <a:latin typeface="Times New Roman" panose="02020603050405020304" pitchFamily="18" charset="0"/>
                <a:cs typeface="Times New Roman" panose="02020603050405020304" pitchFamily="18" charset="0"/>
              </a:rPr>
              <a:t>γ</a:t>
            </a:r>
            <a:r>
              <a:rPr lang="en-US" altLang="zh-CN" sz="2800" dirty="0">
                <a:latin typeface="Times New Roman" panose="02020603050405020304" pitchFamily="18" charset="0"/>
              </a:rPr>
              <a:t>}. Set function </a:t>
            </a:r>
            <a:r>
              <a:rPr lang="en-US" altLang="zh-CN" sz="2800" b="1" i="1" dirty="0">
                <a:solidFill>
                  <a:srgbClr val="0070C0"/>
                </a:solidFill>
                <a:latin typeface="Times New Roman" panose="02020603050405020304" pitchFamily="18" charset="0"/>
              </a:rPr>
              <a:t>f</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X</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Y</a:t>
            </a:r>
            <a:r>
              <a:rPr lang="zh-CN" altLang="en-US" sz="2800" b="1" dirty="0">
                <a:solidFill>
                  <a:srgbClr val="0070C0"/>
                </a:solidFill>
                <a:latin typeface="Times New Roman" panose="02020603050405020304" pitchFamily="18" charset="0"/>
              </a:rPr>
              <a:t> </a:t>
            </a:r>
            <a:r>
              <a:rPr lang="en-US" altLang="zh-CN" sz="2800" dirty="0">
                <a:latin typeface="Times New Roman" panose="02020603050405020304" pitchFamily="18" charset="0"/>
              </a:rPr>
              <a:t>and </a:t>
            </a:r>
            <a:r>
              <a:rPr lang="en-US" altLang="zh-CN" sz="2800" b="1" i="1" dirty="0">
                <a:solidFill>
                  <a:srgbClr val="0070C0"/>
                </a:solidFill>
                <a:latin typeface="Times New Roman" panose="02020603050405020304" pitchFamily="18" charset="0"/>
              </a:rPr>
              <a:t>g</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Y</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Z</a:t>
            </a:r>
            <a:r>
              <a:rPr lang="zh-CN" altLang="en-US" sz="2800" b="1" dirty="0">
                <a:solidFill>
                  <a:srgbClr val="0070C0"/>
                </a:solidFill>
                <a:latin typeface="Times New Roman" panose="02020603050405020304" pitchFamily="18" charset="0"/>
              </a:rPr>
              <a:t> </a:t>
            </a:r>
            <a:r>
              <a:rPr lang="en-US" altLang="zh-CN" sz="2800" dirty="0">
                <a:latin typeface="Times New Roman" panose="02020603050405020304" pitchFamily="18" charset="0"/>
              </a:rPr>
              <a:t>are: </a:t>
            </a:r>
            <a:r>
              <a:rPr lang="en-US" altLang="zh-CN" sz="2800" b="1" i="1" dirty="0">
                <a:solidFill>
                  <a:srgbClr val="0070C0"/>
                </a:solidFill>
                <a:latin typeface="Times New Roman" panose="02020603050405020304" pitchFamily="18" charset="0"/>
              </a:rPr>
              <a:t>f</a:t>
            </a:r>
            <a:r>
              <a:rPr lang="en-US" altLang="zh-CN" sz="2800" b="1" dirty="0">
                <a:solidFill>
                  <a:srgbClr val="0070C0"/>
                </a:solidFill>
                <a:latin typeface="Times New Roman" panose="02020603050405020304" pitchFamily="18" charset="0"/>
              </a:rPr>
              <a:t>={&lt;1,</a:t>
            </a:r>
            <a:r>
              <a:rPr lang="en-US" altLang="zh-CN" sz="2800" b="1" i="1" dirty="0">
                <a:solidFill>
                  <a:srgbClr val="0070C0"/>
                </a:solidFill>
                <a:latin typeface="Times New Roman" panose="02020603050405020304" pitchFamily="18" charset="0"/>
              </a:rPr>
              <a:t>c</a:t>
            </a:r>
            <a:r>
              <a:rPr lang="en-US" altLang="zh-CN" sz="2800" b="1" dirty="0">
                <a:solidFill>
                  <a:srgbClr val="0070C0"/>
                </a:solidFill>
                <a:latin typeface="Times New Roman" panose="02020603050405020304" pitchFamily="18" charset="0"/>
              </a:rPr>
              <a:t>&gt;,&lt;2,</a:t>
            </a:r>
            <a:r>
              <a:rPr lang="en-US" altLang="zh-CN" sz="2800" b="1" i="1" dirty="0">
                <a:solidFill>
                  <a:srgbClr val="0070C0"/>
                </a:solidFill>
                <a:latin typeface="Times New Roman" panose="02020603050405020304" pitchFamily="18" charset="0"/>
              </a:rPr>
              <a:t>a</a:t>
            </a:r>
            <a:r>
              <a:rPr lang="en-US" altLang="zh-CN" sz="2800" b="1" dirty="0">
                <a:solidFill>
                  <a:srgbClr val="0070C0"/>
                </a:solidFill>
                <a:latin typeface="Times New Roman" panose="02020603050405020304" pitchFamily="18" charset="0"/>
              </a:rPr>
              <a:t>&gt;, &lt;3,</a:t>
            </a:r>
            <a:r>
              <a:rPr lang="en-US" altLang="zh-CN" sz="2800" b="1" i="1" dirty="0">
                <a:solidFill>
                  <a:srgbClr val="0070C0"/>
                </a:solidFill>
                <a:latin typeface="Times New Roman" panose="02020603050405020304" pitchFamily="18" charset="0"/>
              </a:rPr>
              <a:t>b</a:t>
            </a:r>
            <a:r>
              <a:rPr lang="en-US" altLang="zh-CN" sz="2800" b="1" dirty="0">
                <a:solidFill>
                  <a:srgbClr val="0070C0"/>
                </a:solidFill>
                <a:latin typeface="Times New Roman" panose="02020603050405020304" pitchFamily="18" charset="0"/>
              </a:rPr>
              <a:t>&gt;}</a:t>
            </a:r>
            <a:r>
              <a:rPr lang="en-US" altLang="zh-CN" sz="2800" dirty="0">
                <a:latin typeface="Times New Roman" panose="02020603050405020304" pitchFamily="18" charset="0"/>
              </a:rPr>
              <a:t>, </a:t>
            </a:r>
            <a:r>
              <a:rPr lang="en-US" altLang="zh-CN" sz="2800" b="1" i="1" dirty="0">
                <a:solidFill>
                  <a:srgbClr val="0070C0"/>
                </a:solidFill>
                <a:latin typeface="Times New Roman" panose="02020603050405020304" pitchFamily="18" charset="0"/>
              </a:rPr>
              <a:t>g</a:t>
            </a:r>
            <a:r>
              <a:rPr lang="en-US" altLang="zh-CN" sz="2800" b="1" dirty="0">
                <a:solidFill>
                  <a:srgbClr val="0070C0"/>
                </a:solidFill>
                <a:latin typeface="Times New Roman" panose="02020603050405020304" pitchFamily="18" charset="0"/>
              </a:rPr>
              <a:t>={&lt;</a:t>
            </a:r>
            <a:r>
              <a:rPr lang="en-US" altLang="zh-CN" sz="2800" b="1" i="1" dirty="0">
                <a:solidFill>
                  <a:srgbClr val="0070C0"/>
                </a:solidFill>
                <a:latin typeface="Times New Roman" panose="02020603050405020304" pitchFamily="18" charset="0"/>
              </a:rPr>
              <a:t>a</a:t>
            </a:r>
            <a:r>
              <a:rPr lang="en-US" altLang="zh-CN" sz="2800" b="1" dirty="0">
                <a:solidFill>
                  <a:srgbClr val="0070C0"/>
                </a:solidFill>
                <a:latin typeface="Times New Roman" panose="02020603050405020304" pitchFamily="18" charset="0"/>
              </a:rPr>
              <a:t>, </a:t>
            </a:r>
            <a:r>
              <a:rPr lang="el-GR" altLang="zh-CN" sz="2800" b="1" dirty="0">
                <a:solidFill>
                  <a:srgbClr val="0070C0"/>
                </a:solidFill>
                <a:latin typeface="Times New Roman" panose="02020603050405020304" pitchFamily="18" charset="0"/>
              </a:rPr>
              <a:t>γ</a:t>
            </a:r>
            <a:r>
              <a:rPr lang="en-US" altLang="zh-CN" sz="2800" b="1" dirty="0">
                <a:solidFill>
                  <a:srgbClr val="0070C0"/>
                </a:solidFill>
                <a:latin typeface="Times New Roman" panose="02020603050405020304" pitchFamily="18" charset="0"/>
              </a:rPr>
              <a:t> &gt;,&lt;</a:t>
            </a:r>
            <a:r>
              <a:rPr lang="en-US" altLang="zh-CN" sz="2800" b="1" i="1" dirty="0">
                <a:solidFill>
                  <a:srgbClr val="0070C0"/>
                </a:solidFill>
                <a:latin typeface="Times New Roman" panose="02020603050405020304" pitchFamily="18" charset="0"/>
              </a:rPr>
              <a:t>b</a:t>
            </a:r>
            <a:r>
              <a:rPr lang="en-US" altLang="zh-CN" sz="2800" b="1" dirty="0">
                <a:solidFill>
                  <a:srgbClr val="0070C0"/>
                </a:solidFill>
                <a:latin typeface="Times New Roman" panose="02020603050405020304" pitchFamily="18" charset="0"/>
              </a:rPr>
              <a:t>, </a:t>
            </a:r>
            <a:r>
              <a:rPr lang="el-GR" altLang="zh-CN" sz="2800" b="1" dirty="0">
                <a:solidFill>
                  <a:srgbClr val="0070C0"/>
                </a:solidFill>
                <a:latin typeface="Times New Roman" panose="02020603050405020304" pitchFamily="18" charset="0"/>
              </a:rPr>
              <a:t>β</a:t>
            </a:r>
            <a:r>
              <a:rPr lang="en-US" altLang="zh-CN" sz="2800" b="1" dirty="0">
                <a:solidFill>
                  <a:srgbClr val="0070C0"/>
                </a:solidFill>
                <a:latin typeface="Times New Roman" panose="02020603050405020304" pitchFamily="18" charset="0"/>
              </a:rPr>
              <a:t> &gt;,&lt;</a:t>
            </a:r>
            <a:r>
              <a:rPr lang="en-US" altLang="zh-CN" sz="2800" b="1" i="1" dirty="0">
                <a:solidFill>
                  <a:srgbClr val="0070C0"/>
                </a:solidFill>
                <a:latin typeface="Times New Roman" panose="02020603050405020304" pitchFamily="18" charset="0"/>
              </a:rPr>
              <a:t>c</a:t>
            </a:r>
            <a:r>
              <a:rPr lang="en-US" altLang="zh-CN" sz="2800" b="1" dirty="0">
                <a:solidFill>
                  <a:srgbClr val="0070C0"/>
                </a:solidFill>
                <a:latin typeface="Times New Roman" panose="02020603050405020304" pitchFamily="18" charset="0"/>
              </a:rPr>
              <a:t>, </a:t>
            </a:r>
            <a:r>
              <a:rPr lang="el-GR" altLang="zh-CN" sz="2800" b="1" dirty="0">
                <a:solidFill>
                  <a:srgbClr val="0070C0"/>
                </a:solidFill>
                <a:latin typeface="Times New Roman" panose="02020603050405020304" pitchFamily="18" charset="0"/>
              </a:rPr>
              <a:t>α</a:t>
            </a:r>
            <a:r>
              <a:rPr lang="en-US" altLang="zh-CN" sz="2800" b="1" dirty="0">
                <a:solidFill>
                  <a:srgbClr val="0070C0"/>
                </a:solidFill>
                <a:latin typeface="Times New Roman" panose="02020603050405020304" pitchFamily="18" charset="0"/>
              </a:rPr>
              <a:t> &gt;}. </a:t>
            </a:r>
            <a:r>
              <a:rPr lang="en-US" altLang="zh-CN" sz="2800" dirty="0">
                <a:latin typeface="Times New Roman" panose="02020603050405020304" pitchFamily="18" charset="0"/>
              </a:rPr>
              <a:t>Prove </a:t>
            </a:r>
          </a:p>
          <a:p>
            <a:pPr eaLnBrk="1" hangingPunct="1">
              <a:spcBef>
                <a:spcPct val="50000"/>
              </a:spcBef>
              <a:buFontTx/>
              <a:buNone/>
            </a:pPr>
            <a:r>
              <a:rPr lang="en-US" altLang="zh-CN" sz="2800" dirty="0">
                <a:latin typeface="Times New Roman" panose="02020603050405020304" pitchFamily="18" charset="0"/>
              </a:rPr>
              <a:t>( </a:t>
            </a:r>
            <a:r>
              <a:rPr lang="en-US" altLang="zh-CN" sz="2800" i="1" dirty="0" err="1">
                <a:latin typeface="Times New Roman" panose="02020603050405020304" pitchFamily="18" charset="0"/>
              </a:rPr>
              <a:t>g</a:t>
            </a:r>
            <a:r>
              <a:rPr lang="en-US" altLang="zh-CN" sz="2800" dirty="0" err="1">
                <a:latin typeface="Times New Roman" panose="02020603050405020304" pitchFamily="18" charset="0"/>
              </a:rPr>
              <a:t>◦</a:t>
            </a:r>
            <a:r>
              <a:rPr lang="en-US" altLang="zh-CN" sz="2800" i="1" dirty="0" err="1">
                <a:latin typeface="Times New Roman" panose="02020603050405020304" pitchFamily="18" charset="0"/>
              </a:rPr>
              <a:t>f</a:t>
            </a:r>
            <a:r>
              <a:rPr lang="en-US" altLang="zh-CN" sz="2800" i="1" dirty="0">
                <a:latin typeface="Times New Roman" panose="02020603050405020304" pitchFamily="18" charset="0"/>
              </a:rPr>
              <a:t> </a:t>
            </a:r>
            <a:r>
              <a:rPr lang="en-US" altLang="zh-CN" sz="2800" dirty="0">
                <a:latin typeface="Times New Roman" panose="02020603050405020304" pitchFamily="18" charset="0"/>
              </a:rPr>
              <a:t>) </a:t>
            </a:r>
            <a:r>
              <a:rPr lang="en-US" altLang="zh-CN" sz="2800" baseline="30000" dirty="0">
                <a:latin typeface="Times New Roman" panose="02020603050405020304" pitchFamily="18" charset="0"/>
              </a:rPr>
              <a:t>- 1</a:t>
            </a:r>
            <a:r>
              <a:rPr lang="en-US" altLang="zh-CN" sz="2800" dirty="0">
                <a:latin typeface="Times New Roman" panose="02020603050405020304" pitchFamily="18" charset="0"/>
              </a:rPr>
              <a:t>=</a:t>
            </a:r>
            <a:r>
              <a:rPr lang="en-US" altLang="zh-CN" sz="2800" i="1" dirty="0">
                <a:latin typeface="Times New Roman" panose="02020603050405020304" pitchFamily="18" charset="0"/>
              </a:rPr>
              <a:t>f </a:t>
            </a:r>
            <a:r>
              <a:rPr lang="en-US" altLang="zh-CN" sz="2800" baseline="30000" dirty="0">
                <a:latin typeface="Times New Roman" panose="02020603050405020304" pitchFamily="18" charset="0"/>
              </a:rPr>
              <a:t>-1 </a:t>
            </a:r>
            <a:r>
              <a:rPr lang="en-US" altLang="zh-CN" sz="2800" dirty="0">
                <a:latin typeface="Times New Roman" panose="02020603050405020304" pitchFamily="18" charset="0"/>
              </a:rPr>
              <a:t>◦</a:t>
            </a:r>
            <a:r>
              <a:rPr lang="en-US" altLang="zh-CN" sz="2800" i="1" dirty="0">
                <a:latin typeface="Times New Roman" panose="02020603050405020304" pitchFamily="18" charset="0"/>
              </a:rPr>
              <a:t>g </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a:t>
            </a:r>
            <a:r>
              <a:rPr lang="zh-CN" altLang="en-US" sz="2800" dirty="0">
                <a:latin typeface="Times New Roman" panose="02020603050405020304" pitchFamily="18" charset="0"/>
              </a:rPr>
              <a:t> </a:t>
            </a:r>
          </a:p>
        </p:txBody>
      </p:sp>
      <p:sp>
        <p:nvSpPr>
          <p:cNvPr id="13" name="Text Box 4">
            <a:extLst>
              <a:ext uri="{FF2B5EF4-FFF2-40B4-BE49-F238E27FC236}">
                <a16:creationId xmlns:a16="http://schemas.microsoft.com/office/drawing/2014/main" id="{B9AD1CAB-AF01-C2F7-0902-227FC4F22B16}"/>
              </a:ext>
            </a:extLst>
          </p:cNvPr>
          <p:cNvSpPr txBox="1">
            <a:spLocks noChangeArrowheads="1"/>
          </p:cNvSpPr>
          <p:nvPr/>
        </p:nvSpPr>
        <p:spPr bwMode="auto">
          <a:xfrm>
            <a:off x="1840683" y="3227249"/>
            <a:ext cx="1733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solidFill>
                  <a:schemeClr val="accent2"/>
                </a:solidFill>
                <a:latin typeface="+mn-lt"/>
              </a:rPr>
              <a:t>Solution</a:t>
            </a:r>
            <a:r>
              <a:rPr lang="en-US" altLang="zh-CN" sz="2800" b="1" dirty="0">
                <a:solidFill>
                  <a:schemeClr val="accent2"/>
                </a:solidFill>
                <a:latin typeface="+mn-lt"/>
              </a:rPr>
              <a:t>:</a:t>
            </a:r>
            <a:endParaRPr lang="zh-CN" altLang="en-US" sz="2800" b="1" dirty="0">
              <a:solidFill>
                <a:schemeClr val="accent2"/>
              </a:solidFill>
              <a:latin typeface="+mn-lt"/>
            </a:endParaRPr>
          </a:p>
        </p:txBody>
      </p:sp>
      <p:graphicFrame>
        <p:nvGraphicFramePr>
          <p:cNvPr id="14" name="Object 5">
            <a:extLst>
              <a:ext uri="{FF2B5EF4-FFF2-40B4-BE49-F238E27FC236}">
                <a16:creationId xmlns:a16="http://schemas.microsoft.com/office/drawing/2014/main" id="{3AA1D4CE-A169-E7CA-C011-5F8204FC2C15}"/>
              </a:ext>
            </a:extLst>
          </p:cNvPr>
          <p:cNvGraphicFramePr>
            <a:graphicFrameLocks noChangeAspect="1"/>
          </p:cNvGraphicFramePr>
          <p:nvPr>
            <p:extLst>
              <p:ext uri="{D42A27DB-BD31-4B8C-83A1-F6EECF244321}">
                <p14:modId xmlns:p14="http://schemas.microsoft.com/office/powerpoint/2010/main" val="2472973449"/>
              </p:ext>
            </p:extLst>
          </p:nvPr>
        </p:nvGraphicFramePr>
        <p:xfrm>
          <a:off x="3888134" y="3227249"/>
          <a:ext cx="7092950" cy="3563937"/>
        </p:xfrm>
        <a:graphic>
          <a:graphicData uri="http://schemas.openxmlformats.org/presentationml/2006/ole">
            <mc:AlternateContent xmlns:mc="http://schemas.openxmlformats.org/markup-compatibility/2006">
              <mc:Choice xmlns:v="urn:schemas-microsoft-com:vml" Requires="v">
                <p:oleObj spid="_x0000_s8210" name="Equation" r:id="rId4" imgW="2578100" imgH="1295400" progId="Equation.DSMT4">
                  <p:embed/>
                </p:oleObj>
              </mc:Choice>
              <mc:Fallback>
                <p:oleObj name="Equation" r:id="rId4" imgW="2578100" imgH="1295400" progId="Equation.DSMT4">
                  <p:embed/>
                  <p:pic>
                    <p:nvPicPr>
                      <p:cNvPr id="154629" name="Object 5">
                        <a:extLst>
                          <a:ext uri="{FF2B5EF4-FFF2-40B4-BE49-F238E27FC236}">
                            <a16:creationId xmlns:a16="http://schemas.microsoft.com/office/drawing/2014/main" id="{B94A1768-BE28-4168-A57F-5C21D6A2B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134" y="3227249"/>
                        <a:ext cx="7092950" cy="356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矩形 14">
            <a:extLst>
              <a:ext uri="{FF2B5EF4-FFF2-40B4-BE49-F238E27FC236}">
                <a16:creationId xmlns:a16="http://schemas.microsoft.com/office/drawing/2014/main" id="{03BBE0CD-C399-92E4-6D5D-B680DBADC2E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63780056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5.5 Characteristic function (</a:t>
            </a:r>
            <a:r>
              <a:rPr lang="zh-CN" altLang="en-US" sz="4000" dirty="0">
                <a:solidFill>
                  <a:schemeClr val="bg1"/>
                </a:solidFill>
                <a:effectLst>
                  <a:outerShdw blurRad="38100" dist="38100" dir="2700000" algn="tl">
                    <a:srgbClr val="000000">
                      <a:alpha val="43137"/>
                    </a:srgbClr>
                  </a:outerShdw>
                </a:effectLst>
                <a:cs typeface="+mn-ea"/>
                <a:sym typeface="+mn-lt"/>
              </a:rPr>
              <a:t>特征函数</a:t>
            </a:r>
            <a:r>
              <a:rPr lang="en-US" altLang="zh-CN" sz="4000" dirty="0">
                <a:solidFill>
                  <a:schemeClr val="bg1"/>
                </a:solidFill>
                <a:effectLst>
                  <a:outerShdw blurRad="38100" dist="38100" dir="2700000" algn="tl">
                    <a:srgbClr val="000000">
                      <a:alpha val="43137"/>
                    </a:srgbClr>
                  </a:outerShdw>
                </a:effectLst>
                <a:cs typeface="+mn-ea"/>
                <a:sym typeface="+mn-lt"/>
              </a:rPr>
              <a:t>)</a:t>
            </a:r>
          </a:p>
        </p:txBody>
      </p:sp>
    </p:spTree>
    <p:extLst>
      <p:ext uri="{BB962C8B-B14F-4D97-AF65-F5344CB8AC3E}">
        <p14:creationId xmlns:p14="http://schemas.microsoft.com/office/powerpoint/2010/main" val="39494155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Characteristic function (</a:t>
            </a:r>
            <a:r>
              <a:rPr lang="zh-CN" altLang="en-US" sz="4000" b="1" dirty="0">
                <a:solidFill>
                  <a:schemeClr val="bg1"/>
                </a:solidFill>
                <a:effectLst>
                  <a:outerShdw blurRad="38100" dist="38100" dir="2700000" algn="tl">
                    <a:srgbClr val="000000">
                      <a:alpha val="43137"/>
                    </a:srgbClr>
                  </a:outerShdw>
                </a:effectLst>
                <a:cs typeface="+mn-ea"/>
                <a:sym typeface="+mn-lt"/>
              </a:rPr>
              <a:t>特征函数</a:t>
            </a:r>
            <a:r>
              <a:rPr lang="en-US" altLang="zh-CN" sz="4000" b="1" dirty="0">
                <a:solidFill>
                  <a:schemeClr val="bg1"/>
                </a:solidFill>
                <a:effectLst>
                  <a:outerShdw blurRad="38100" dist="38100" dir="2700000" algn="tl">
                    <a:srgbClr val="000000">
                      <a:alpha val="43137"/>
                    </a:srgbClr>
                  </a:outerShdw>
                </a:effectLst>
                <a:cs typeface="+mn-ea"/>
                <a:sym typeface="+mn-lt"/>
              </a:rPr>
              <a:t>)</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3">
            <a:extLst>
              <a:ext uri="{FF2B5EF4-FFF2-40B4-BE49-F238E27FC236}">
                <a16:creationId xmlns:a16="http://schemas.microsoft.com/office/drawing/2014/main" id="{33FD6114-0727-837A-F9D4-3436B07AB173}"/>
              </a:ext>
            </a:extLst>
          </p:cNvPr>
          <p:cNvSpPr txBox="1">
            <a:spLocks noChangeArrowheads="1"/>
          </p:cNvSpPr>
          <p:nvPr/>
        </p:nvSpPr>
        <p:spPr bwMode="auto">
          <a:xfrm>
            <a:off x="1835592" y="912633"/>
            <a:ext cx="10400846"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spcBef>
                <a:spcPct val="50000"/>
              </a:spcBef>
              <a:buFont typeface="Wingdings" panose="05000000000000000000" pitchFamily="2" charset="2"/>
              <a:buChar char="l"/>
            </a:pPr>
            <a:r>
              <a:rPr lang="en-US" altLang="zh-CN" sz="2800" b="1" dirty="0">
                <a:latin typeface="+mn-lt"/>
              </a:rPr>
              <a:t>A very simple function is used to determine the relation between a set and another set. This function is a </a:t>
            </a:r>
            <a:r>
              <a:rPr lang="en-US" altLang="zh-CN" sz="2800" b="1" u="sng" dirty="0">
                <a:solidFill>
                  <a:srgbClr val="FF0000"/>
                </a:solidFill>
                <a:latin typeface="+mn-lt"/>
              </a:rPr>
              <a:t>characteristic/eigenfunction function</a:t>
            </a:r>
            <a:r>
              <a:rPr lang="en-US" altLang="zh-CN" sz="2800" b="1" dirty="0">
                <a:latin typeface="+mn-lt"/>
              </a:rPr>
              <a:t>.</a:t>
            </a:r>
            <a:endParaRPr lang="zh-CN" altLang="en-US" sz="2800" b="1" dirty="0">
              <a:latin typeface="+mn-lt"/>
            </a:endParaRPr>
          </a:p>
        </p:txBody>
      </p:sp>
      <p:sp>
        <p:nvSpPr>
          <p:cNvPr id="13" name="Text Box 4">
            <a:extLst>
              <a:ext uri="{FF2B5EF4-FFF2-40B4-BE49-F238E27FC236}">
                <a16:creationId xmlns:a16="http://schemas.microsoft.com/office/drawing/2014/main" id="{CB2FE1C5-5C73-3FA0-10A7-A34668696159}"/>
              </a:ext>
            </a:extLst>
          </p:cNvPr>
          <p:cNvSpPr txBox="1">
            <a:spLocks noChangeArrowheads="1"/>
          </p:cNvSpPr>
          <p:nvPr/>
        </p:nvSpPr>
        <p:spPr bwMode="auto">
          <a:xfrm>
            <a:off x="1783906" y="2375484"/>
            <a:ext cx="10452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rgbClr val="FF0000"/>
                </a:solidFill>
                <a:latin typeface="Times New Roman" panose="02020603050405020304" pitchFamily="18" charset="0"/>
              </a:rPr>
              <a:t>Definition: </a:t>
            </a:r>
            <a:r>
              <a:rPr lang="en-US" altLang="zh-CN" sz="2800" b="1" dirty="0">
                <a:latin typeface="Times New Roman" panose="02020603050405020304" pitchFamily="18" charset="0"/>
              </a:rPr>
              <a:t>Set </a:t>
            </a:r>
            <a:r>
              <a:rPr lang="en-US" altLang="zh-CN" sz="2800" b="1" i="1" dirty="0">
                <a:latin typeface="Times New Roman" panose="02020603050405020304" pitchFamily="18" charset="0"/>
              </a:rPr>
              <a:t>X</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 is any set, </a:t>
            </a:r>
            <a:r>
              <a:rPr lang="en-US" altLang="zh-CN" sz="2800" b="1" i="1" dirty="0">
                <a:solidFill>
                  <a:srgbClr val="0070C0"/>
                </a:solidFill>
                <a:latin typeface="Times New Roman" panose="02020603050405020304" pitchFamily="18" charset="0"/>
              </a:rPr>
              <a:t>Y</a:t>
            </a:r>
            <a:r>
              <a:rPr lang="en-US" altLang="zh-CN" sz="2800" b="1" dirty="0">
                <a:solidFill>
                  <a:srgbClr val="0070C0"/>
                </a:solidFill>
                <a:latin typeface="Times New Roman" panose="02020603050405020304" pitchFamily="18" charset="0"/>
                <a:sym typeface="Symbol" panose="05050102010706020507" pitchFamily="18" charset="2"/>
              </a:rPr>
              <a:t></a:t>
            </a:r>
            <a:r>
              <a:rPr lang="en-US" altLang="zh-CN" sz="2800" b="1" i="1" dirty="0">
                <a:solidFill>
                  <a:srgbClr val="0070C0"/>
                </a:solidFill>
                <a:latin typeface="Times New Roman" panose="02020603050405020304" pitchFamily="18" charset="0"/>
              </a:rPr>
              <a:t>R</a:t>
            </a:r>
            <a:r>
              <a:rPr lang="en-US" altLang="zh-CN" sz="2800" b="1" dirty="0">
                <a:latin typeface="Times New Roman" panose="02020603050405020304" pitchFamily="18" charset="0"/>
              </a:rPr>
              <a:t>, </a:t>
            </a:r>
            <a:r>
              <a:rPr lang="en-US" altLang="zh-CN" sz="2800" b="1" i="1" dirty="0">
                <a:solidFill>
                  <a:srgbClr val="0070C0"/>
                </a:solidFill>
                <a:latin typeface="Times New Roman" panose="02020603050405020304" pitchFamily="18" charset="0"/>
              </a:rPr>
              <a:t>f</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and </a:t>
            </a:r>
            <a:r>
              <a:rPr lang="en-US" altLang="zh-CN" sz="2800" b="1" i="1" dirty="0">
                <a:solidFill>
                  <a:srgbClr val="0070C0"/>
                </a:solidFill>
                <a:latin typeface="Times New Roman" panose="02020603050405020304" pitchFamily="18" charset="0"/>
              </a:rPr>
              <a:t>g</a:t>
            </a:r>
            <a:r>
              <a:rPr lang="en-US" altLang="zh-CN" sz="2800" b="1" i="1" dirty="0">
                <a:latin typeface="Times New Roman" panose="02020603050405020304" pitchFamily="18" charset="0"/>
              </a:rPr>
              <a:t> </a:t>
            </a:r>
            <a:r>
              <a:rPr lang="en-US" altLang="zh-CN" sz="2800" b="1" dirty="0">
                <a:latin typeface="Times New Roman" panose="02020603050405020304" pitchFamily="18" charset="0"/>
              </a:rPr>
              <a:t>are functions from </a:t>
            </a:r>
            <a:r>
              <a:rPr lang="en-US" altLang="zh-CN" sz="2800" b="1" i="1" dirty="0">
                <a:solidFill>
                  <a:srgbClr val="0070C0"/>
                </a:solidFill>
                <a:latin typeface="Times New Roman" panose="02020603050405020304" pitchFamily="18" charset="0"/>
              </a:rPr>
              <a:t>X</a:t>
            </a:r>
            <a:r>
              <a:rPr lang="zh-CN" altLang="en-US" sz="2800" b="1" dirty="0">
                <a:solidFill>
                  <a:srgbClr val="0070C0"/>
                </a:solidFill>
                <a:latin typeface="Times New Roman" panose="02020603050405020304" pitchFamily="18" charset="0"/>
              </a:rPr>
              <a:t> </a:t>
            </a:r>
            <a:r>
              <a:rPr lang="en-US" altLang="zh-CN" sz="2800" b="1" dirty="0">
                <a:solidFill>
                  <a:srgbClr val="0070C0"/>
                </a:solidFill>
                <a:latin typeface="Times New Roman" panose="02020603050405020304" pitchFamily="18" charset="0"/>
              </a:rPr>
              <a:t>to </a:t>
            </a:r>
            <a:r>
              <a:rPr lang="en-US" altLang="zh-CN" sz="2800" b="1" i="1" dirty="0">
                <a:solidFill>
                  <a:srgbClr val="0070C0"/>
                </a:solidFill>
                <a:latin typeface="Times New Roman" panose="02020603050405020304" pitchFamily="18" charset="0"/>
              </a:rPr>
              <a:t>Y</a:t>
            </a:r>
            <a:r>
              <a:rPr lang="en-US" altLang="zh-CN" sz="2800" b="1" i="1" dirty="0">
                <a:latin typeface="Times New Roman" panose="02020603050405020304" pitchFamily="18" charset="0"/>
              </a:rPr>
              <a:t>.</a:t>
            </a:r>
            <a:r>
              <a:rPr lang="zh-CN" altLang="en-US" sz="2400" b="1" dirty="0">
                <a:latin typeface="Times New Roman" panose="02020603050405020304" pitchFamily="18" charset="0"/>
              </a:rPr>
              <a:t> </a:t>
            </a:r>
          </a:p>
        </p:txBody>
      </p:sp>
      <mc:AlternateContent xmlns:mc="http://schemas.openxmlformats.org/markup-compatibility/2006">
        <mc:Choice xmlns:a14="http://schemas.microsoft.com/office/drawing/2010/main" Requires="a14">
          <p:sp>
            <p:nvSpPr>
              <p:cNvPr id="14" name="Text Box 5">
                <a:extLst>
                  <a:ext uri="{FF2B5EF4-FFF2-40B4-BE49-F238E27FC236}">
                    <a16:creationId xmlns:a16="http://schemas.microsoft.com/office/drawing/2014/main" id="{C3E088FE-87A8-C318-9CF0-98D337AE73A0}"/>
                  </a:ext>
                </a:extLst>
              </p:cNvPr>
              <p:cNvSpPr txBox="1">
                <a:spLocks noChangeArrowheads="1"/>
              </p:cNvSpPr>
              <p:nvPr/>
            </p:nvSpPr>
            <p:spPr bwMode="auto">
              <a:xfrm>
                <a:off x="2057401" y="3067675"/>
                <a:ext cx="8991600" cy="3662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514350" indent="-514350" eaLnBrk="1" hangingPunct="1">
                  <a:spcBef>
                    <a:spcPct val="50000"/>
                  </a:spcBef>
                  <a:buFont typeface="+mj-lt"/>
                  <a:buAutoNum type="alphaLcParenR"/>
                </a:pPr>
                <a:r>
                  <a:rPr lang="en-US" altLang="zh-CN" sz="2400" b="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FF0000"/>
                        </a:solidFill>
                        <a:latin typeface="Cambria Math" panose="02040503050406030204" pitchFamily="18" charset="0"/>
                      </a:rPr>
                      <m:t>𝒇</m:t>
                    </m:r>
                    <m:r>
                      <a:rPr lang="en-US" altLang="zh-CN" sz="2400" b="1" i="1" dirty="0" smtClean="0">
                        <a:solidFill>
                          <a:srgbClr val="FF0000"/>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𝒈</m:t>
                    </m:r>
                    <m:r>
                      <a:rPr lang="en-US" altLang="zh-CN" sz="2400" b="1" i="1" dirty="0" smtClean="0">
                        <a:solidFill>
                          <a:srgbClr val="FF0000"/>
                        </a:solidFill>
                        <a:latin typeface="Cambria Math" panose="02040503050406030204" pitchFamily="18" charset="0"/>
                      </a:rPr>
                      <m:t> </m:t>
                    </m:r>
                  </m:oMath>
                </a14:m>
                <a:r>
                  <a:rPr lang="en-US" altLang="zh-CN" sz="2400" b="1" dirty="0">
                    <a:solidFill>
                      <a:srgbClr val="FF0000"/>
                    </a:solidFill>
                    <a:latin typeface="Times New Roman" panose="02020603050405020304" pitchFamily="18" charset="0"/>
                    <a:cs typeface="Times New Roman" panose="02020603050405020304" pitchFamily="18" charset="0"/>
                  </a:rPr>
                  <a:t>means, for each </a:t>
                </a:r>
                <a:r>
                  <a:rPr lang="en-US" altLang="zh-CN" sz="2400" b="1" i="1" dirty="0" err="1">
                    <a:solidFill>
                      <a:schemeClr val="accent6"/>
                    </a:solidFill>
                    <a:latin typeface="Times New Roman" panose="02020603050405020304" pitchFamily="18" charset="0"/>
                    <a:cs typeface="Times New Roman" panose="02020603050405020304" pitchFamily="18" charset="0"/>
                  </a:rPr>
                  <a:t>x</a:t>
                </a:r>
                <a:r>
                  <a:rPr kumimoji="1" lang="en-US" altLang="zh-CN" sz="2400" b="1" dirty="0" err="1">
                    <a:solidFill>
                      <a:schemeClr val="accent6"/>
                    </a:solidFill>
                    <a:latin typeface="Times New Roman" panose="02020603050405020304" pitchFamily="18" charset="0"/>
                    <a:cs typeface="Times New Roman" panose="02020603050405020304" pitchFamily="18" charset="0"/>
                  </a:rPr>
                  <a:t>∈</a:t>
                </a:r>
                <a:r>
                  <a:rPr lang="en-US" altLang="zh-CN" sz="2400" b="1" i="1" dirty="0" err="1">
                    <a:solidFill>
                      <a:schemeClr val="accent6"/>
                    </a:solidFill>
                    <a:latin typeface="Times New Roman" panose="02020603050405020304" pitchFamily="18" charset="0"/>
                    <a:cs typeface="Times New Roman" panose="02020603050405020304" pitchFamily="18" charset="0"/>
                  </a:rPr>
                  <a:t>X</a:t>
                </a:r>
                <a:r>
                  <a:rPr lang="en-US" altLang="zh-CN" sz="2400" b="1" dirty="0">
                    <a:solidFill>
                      <a:srgbClr val="FF0000"/>
                    </a:solidFill>
                    <a:latin typeface="Times New Roman" panose="02020603050405020304" pitchFamily="18" charset="0"/>
                    <a:cs typeface="Times New Roman" panose="02020603050405020304" pitchFamily="18" charset="0"/>
                  </a:rPr>
                  <a:t>, always </a:t>
                </a:r>
                <a14:m>
                  <m:oMath xmlns:m="http://schemas.openxmlformats.org/officeDocument/2006/math">
                    <m:r>
                      <a:rPr lang="en-US" altLang="zh-CN" sz="2400" b="1" i="1" dirty="0" smtClean="0">
                        <a:solidFill>
                          <a:schemeClr val="accent6"/>
                        </a:solidFill>
                        <a:latin typeface="Cambria Math" panose="02040503050406030204" pitchFamily="18" charset="0"/>
                      </a:rPr>
                      <m:t>𝒇</m:t>
                    </m:r>
                    <m:r>
                      <a:rPr lang="en-US" altLang="zh-CN" sz="2400" b="1" i="1" dirty="0" smtClean="0">
                        <a:solidFill>
                          <a:schemeClr val="accent6"/>
                        </a:solidFill>
                        <a:latin typeface="Cambria Math" panose="02040503050406030204" pitchFamily="18" charset="0"/>
                      </a:rPr>
                      <m:t>(</m:t>
                    </m:r>
                    <m:r>
                      <a:rPr lang="en-US" altLang="zh-CN" sz="2400" b="1" i="1" dirty="0" smtClean="0">
                        <a:solidFill>
                          <a:schemeClr val="accent6"/>
                        </a:solidFill>
                        <a:latin typeface="Cambria Math" panose="02040503050406030204" pitchFamily="18" charset="0"/>
                      </a:rPr>
                      <m:t>𝒙</m:t>
                    </m:r>
                    <m:r>
                      <a:rPr lang="en-US" altLang="zh-CN" sz="2400" b="1" i="1" dirty="0" smtClean="0">
                        <a:solidFill>
                          <a:schemeClr val="accent6"/>
                        </a:solidFill>
                        <a:latin typeface="Cambria Math" panose="02040503050406030204" pitchFamily="18" charset="0"/>
                      </a:rPr>
                      <m:t>)≤</m:t>
                    </m:r>
                    <m:r>
                      <a:rPr lang="en-US" altLang="zh-CN" sz="2400" b="1" i="1" dirty="0">
                        <a:solidFill>
                          <a:schemeClr val="accent6"/>
                        </a:solidFill>
                        <a:latin typeface="Cambria Math" panose="02040503050406030204" pitchFamily="18" charset="0"/>
                      </a:rPr>
                      <m:t>𝒈</m:t>
                    </m:r>
                    <m:r>
                      <a:rPr lang="en-US" altLang="zh-CN" sz="2400" b="1" i="1" dirty="0">
                        <a:solidFill>
                          <a:schemeClr val="accent6"/>
                        </a:solidFill>
                        <a:latin typeface="Cambria Math" panose="02040503050406030204" pitchFamily="18" charset="0"/>
                      </a:rPr>
                      <m:t>(</m:t>
                    </m:r>
                    <m:r>
                      <a:rPr lang="en-US" altLang="zh-CN" sz="2400" b="1" i="1" dirty="0">
                        <a:solidFill>
                          <a:schemeClr val="accent6"/>
                        </a:solidFill>
                        <a:latin typeface="Cambria Math" panose="02040503050406030204" pitchFamily="18" charset="0"/>
                      </a:rPr>
                      <m:t>𝒙</m:t>
                    </m:r>
                    <m:r>
                      <a:rPr lang="en-US" altLang="zh-CN" sz="2400" b="1" i="1" dirty="0">
                        <a:solidFill>
                          <a:schemeClr val="accent6"/>
                        </a:solidFill>
                        <a:latin typeface="Cambria Math" panose="02040503050406030204" pitchFamily="18" charset="0"/>
                      </a:rPr>
                      <m:t>)</m:t>
                    </m:r>
                  </m:oMath>
                </a14:m>
                <a:r>
                  <a:rPr lang="en-US" altLang="zh-CN" sz="2400" b="1" dirty="0">
                    <a:solidFill>
                      <a:schemeClr val="accent6"/>
                    </a:solidFill>
                    <a:latin typeface="Times New Roman" panose="02020603050405020304" pitchFamily="18" charset="0"/>
                    <a:cs typeface="Times New Roman" panose="02020603050405020304" pitchFamily="18" charset="0"/>
                  </a:rPr>
                  <a:t>.</a:t>
                </a:r>
                <a:endParaRPr lang="zh-CN" altLang="en-US" sz="2400" b="1" dirty="0">
                  <a:solidFill>
                    <a:srgbClr val="FF0000"/>
                  </a:solidFill>
                  <a:latin typeface="Times New Roman" panose="02020603050405020304" pitchFamily="18" charset="0"/>
                  <a:cs typeface="Times New Roman" panose="02020603050405020304" pitchFamily="18" charset="0"/>
                </a:endParaRPr>
              </a:p>
              <a:p>
                <a:pPr eaLnBrk="1" hangingPunct="1">
                  <a:spcBef>
                    <a:spcPct val="50000"/>
                  </a:spcBef>
                  <a:buFont typeface="+mj-lt"/>
                  <a:buAutoNum type="alphaLcParenR"/>
                </a:pPr>
                <a:r>
                  <a:rPr lang="en-US" altLang="zh-CN" sz="2400" b="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r>
                      <a:rPr lang="en-US" altLang="zh-CN" sz="2400" b="1" i="1" dirty="0" smtClean="0">
                        <a:latin typeface="Cambria Math" panose="02040503050406030204" pitchFamily="18" charset="0"/>
                      </a:rPr>
                      <m:t>: </m:t>
                    </m:r>
                    <m:r>
                      <a:rPr lang="en-US" altLang="zh-CN" sz="2400" b="1" i="1" dirty="0">
                        <a:latin typeface="Cambria Math" panose="02040503050406030204" pitchFamily="18" charset="0"/>
                      </a:rPr>
                      <m:t>𝑿</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𝒀</m:t>
                    </m:r>
                  </m:oMath>
                </a14:m>
                <a:r>
                  <a:rPr lang="en-US" altLang="zh-CN" sz="2400" b="1" dirty="0">
                    <a:latin typeface="Times New Roman" panose="02020603050405020304" pitchFamily="18" charset="0"/>
                    <a:cs typeface="Times New Roman" panose="02020603050405020304" pitchFamily="18" charset="0"/>
                  </a:rPr>
                  <a:t>, for each </a:t>
                </a:r>
                <a:r>
                  <a:rPr lang="en-US" altLang="zh-CN" sz="2400" b="1" i="1" dirty="0" err="1">
                    <a:latin typeface="Times New Roman" panose="02020603050405020304" pitchFamily="18" charset="0"/>
                    <a:cs typeface="Times New Roman" panose="02020603050405020304" pitchFamily="18" charset="0"/>
                  </a:rPr>
                  <a:t>x</a:t>
                </a:r>
                <a:r>
                  <a:rPr kumimoji="1"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a:latin typeface="Times New Roman" panose="02020603050405020304" pitchFamily="18" charset="0"/>
                    <a:cs typeface="Times New Roman" panose="02020603050405020304" pitchFamily="18" charset="0"/>
                  </a:rPr>
                  <a:t> , always </a:t>
                </a:r>
              </a:p>
              <a:p>
                <a:pPr marL="0" indent="0" eaLnBrk="1" hangingPunct="1">
                  <a:spcBef>
                    <a:spcPct val="50000"/>
                  </a:spcBef>
                  <a:buNone/>
                </a:pPr>
                <a:r>
                  <a:rPr lang="en-US" altLang="zh-CN" sz="2400" b="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m:t>
                    </m:r>
                    <m:r>
                      <a:rPr lang="en-US" altLang="zh-CN" sz="2400" b="1" i="1" dirty="0" err="1">
                        <a:solidFill>
                          <a:srgbClr val="002060"/>
                        </a:solidFill>
                        <a:latin typeface="Cambria Math" panose="02040503050406030204" pitchFamily="18" charset="0"/>
                      </a:rPr>
                      <m:t>𝒇</m:t>
                    </m:r>
                    <m:r>
                      <a:rPr lang="en-US" altLang="zh-CN" sz="2400" b="1" i="1" dirty="0" err="1">
                        <a:solidFill>
                          <a:srgbClr val="002060"/>
                        </a:solidFill>
                        <a:latin typeface="Cambria Math" panose="02040503050406030204" pitchFamily="18" charset="0"/>
                      </a:rPr>
                      <m:t>+</m:t>
                    </m:r>
                    <m:r>
                      <a:rPr lang="en-US" altLang="zh-CN" sz="2400" b="1" i="1" dirty="0" err="1">
                        <a:solidFill>
                          <a:srgbClr val="002060"/>
                        </a:solidFill>
                        <a:latin typeface="Cambria Math" panose="02040503050406030204" pitchFamily="18" charset="0"/>
                      </a:rPr>
                      <m:t>𝒈</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𝒙</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𝒇</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𝒙</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𝒈</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𝒙</m:t>
                    </m:r>
                    <m:r>
                      <a:rPr lang="en-US" altLang="zh-CN" sz="2400" b="1" i="1" dirty="0">
                        <a:solidFill>
                          <a:srgbClr val="002060"/>
                        </a:solidFill>
                        <a:latin typeface="Cambria Math" panose="02040503050406030204" pitchFamily="18" charset="0"/>
                      </a:rPr>
                      <m:t>)</m:t>
                    </m:r>
                  </m:oMath>
                </a14:m>
                <a:r>
                  <a:rPr lang="en-US" altLang="zh-CN" sz="24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r>
                      <a:rPr lang="en-US" altLang="zh-CN" sz="2400" b="1" i="1" dirty="0" smtClean="0">
                        <a:solidFill>
                          <a:srgbClr val="002060"/>
                        </a:solidFill>
                        <a:latin typeface="Cambria Math" panose="02040503050406030204" pitchFamily="18" charset="0"/>
                      </a:rPr>
                      <m:t> </m:t>
                    </m:r>
                  </m:oMath>
                </a14:m>
                <a:r>
                  <a:rPr lang="en-US" altLang="zh-CN" sz="2400" b="1" i="1" dirty="0">
                    <a:latin typeface="Times New Roman" panose="02020603050405020304" pitchFamily="18" charset="0"/>
                    <a:cs typeface="Times New Roman" panose="02020603050405020304" pitchFamily="18" charset="0"/>
                  </a:rPr>
                  <a:t>is </a:t>
                </a:r>
                <a:r>
                  <a:rPr lang="en-US" altLang="zh-CN" sz="2400" b="1" dirty="0">
                    <a:latin typeface="Times New Roman" panose="02020603050405020304" pitchFamily="18" charset="0"/>
                    <a:cs typeface="Times New Roman" panose="02020603050405020304" pitchFamily="18" charset="0"/>
                  </a:rPr>
                  <a:t>sum of </a:t>
                </a:r>
                <a:r>
                  <a:rPr lang="en-US" altLang="zh-CN" sz="2400" b="1" i="1" dirty="0">
                    <a:latin typeface="Times New Roman" panose="02020603050405020304" pitchFamily="18" charset="0"/>
                    <a:cs typeface="Times New Roman" panose="02020603050405020304" pitchFamily="18" charset="0"/>
                  </a:rPr>
                  <a:t>f </a:t>
                </a:r>
                <a:r>
                  <a:rPr lang="en-US" altLang="zh-CN" sz="2400" b="1" dirty="0">
                    <a:latin typeface="Times New Roman" panose="02020603050405020304" pitchFamily="18" charset="0"/>
                    <a:cs typeface="Times New Roman" panose="02020603050405020304" pitchFamily="18" charset="0"/>
                  </a:rPr>
                  <a:t>and</a:t>
                </a:r>
                <a:r>
                  <a:rPr lang="en-US" altLang="zh-CN" sz="2400" b="1" i="1" dirty="0">
                    <a:latin typeface="Times New Roman" panose="02020603050405020304" pitchFamily="18" charset="0"/>
                    <a:cs typeface="Times New Roman" panose="02020603050405020304" pitchFamily="18" charset="0"/>
                  </a:rPr>
                  <a:t> g.</a:t>
                </a:r>
                <a:endParaRPr lang="zh-CN" altLang="en-US" sz="2400" b="1" dirty="0">
                  <a:latin typeface="Times New Roman" panose="02020603050405020304" pitchFamily="18" charset="0"/>
                  <a:cs typeface="Times New Roman" panose="02020603050405020304" pitchFamily="18" charset="0"/>
                </a:endParaRPr>
              </a:p>
              <a:p>
                <a:pPr eaLnBrk="1" hangingPunct="1">
                  <a:spcBef>
                    <a:spcPct val="50000"/>
                  </a:spcBef>
                  <a:buFont typeface="+mj-lt"/>
                  <a:buAutoNum type="alphaLcParenR" startAt="3"/>
                </a:pPr>
                <a:r>
                  <a:rPr lang="en-US" altLang="zh-CN" sz="2400" b="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r>
                      <a:rPr lang="en-US" altLang="zh-CN" sz="2400" b="1" i="1" dirty="0" smtClean="0">
                        <a:latin typeface="Cambria Math" panose="02040503050406030204" pitchFamily="18" charset="0"/>
                      </a:rPr>
                      <m:t>:</m:t>
                    </m:r>
                    <m:r>
                      <a:rPr lang="zh-CN" altLang="en-US" sz="2400" b="1" i="1" dirty="0" smtClean="0">
                        <a:latin typeface="Cambria Math" panose="02040503050406030204" pitchFamily="18" charset="0"/>
                      </a:rPr>
                      <m:t> </m:t>
                    </m:r>
                    <m:r>
                      <a:rPr lang="en-US" altLang="zh-CN" sz="2400" b="1" i="1" dirty="0">
                        <a:latin typeface="Cambria Math" panose="02040503050406030204" pitchFamily="18" charset="0"/>
                      </a:rPr>
                      <m:t>𝑿</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𝒀</m:t>
                    </m:r>
                  </m:oMath>
                </a14:m>
                <a:r>
                  <a:rPr lang="en-US" altLang="zh-CN" sz="2400" b="1" dirty="0">
                    <a:latin typeface="Times New Roman" panose="02020603050405020304" pitchFamily="18" charset="0"/>
                    <a:cs typeface="Times New Roman" panose="02020603050405020304" pitchFamily="18" charset="0"/>
                  </a:rPr>
                  <a:t>, for each </a:t>
                </a:r>
                <a:r>
                  <a:rPr lang="en-US" altLang="zh-CN" sz="2400" b="1" i="1" dirty="0" err="1">
                    <a:latin typeface="Times New Roman" panose="02020603050405020304" pitchFamily="18" charset="0"/>
                    <a:cs typeface="Times New Roman" panose="02020603050405020304" pitchFamily="18" charset="0"/>
                  </a:rPr>
                  <a:t>x</a:t>
                </a:r>
                <a:r>
                  <a:rPr kumimoji="1"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a:latin typeface="Times New Roman" panose="02020603050405020304" pitchFamily="18" charset="0"/>
                    <a:cs typeface="Times New Roman" panose="02020603050405020304" pitchFamily="18" charset="0"/>
                  </a:rPr>
                  <a:t> , always</a:t>
                </a:r>
                <a:r>
                  <a:rPr lang="zh-CN" altLang="en-US"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a:p>
                <a:pPr marL="0" indent="0" eaLnBrk="1" hangingPunct="1">
                  <a:spcBef>
                    <a:spcPct val="50000"/>
                  </a:spcBef>
                  <a:buNone/>
                </a:pPr>
                <a:r>
                  <a:rPr lang="en-US" altLang="zh-CN" sz="2400" b="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𝒇</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𝒈</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𝒙</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𝒇</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𝒙</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𝒈</m:t>
                    </m:r>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𝒙</m:t>
                    </m:r>
                    <m:r>
                      <a:rPr lang="en-US" altLang="zh-CN" sz="2400" b="1" i="1" dirty="0">
                        <a:solidFill>
                          <a:srgbClr val="002060"/>
                        </a:solidFill>
                        <a:latin typeface="Cambria Math" panose="02040503050406030204" pitchFamily="18" charset="0"/>
                      </a:rPr>
                      <m:t>)</m:t>
                    </m:r>
                  </m:oMath>
                </a14:m>
                <a:r>
                  <a:rPr lang="en-US" altLang="zh-CN" sz="24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oMath>
                </a14:m>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is difference of </a:t>
                </a:r>
                <a:r>
                  <a:rPr lang="en-US" altLang="zh-CN" sz="2400" b="1" i="1" dirty="0">
                    <a:latin typeface="Times New Roman" panose="02020603050405020304" pitchFamily="18" charset="0"/>
                    <a:cs typeface="Times New Roman" panose="02020603050405020304" pitchFamily="18" charset="0"/>
                  </a:rPr>
                  <a:t>f</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and </a:t>
                </a:r>
                <a:r>
                  <a:rPr lang="en-US" altLang="zh-CN" sz="2400" b="1" i="1" dirty="0">
                    <a:latin typeface="Times New Roman" panose="02020603050405020304" pitchFamily="18" charset="0"/>
                    <a:cs typeface="Times New Roman" panose="02020603050405020304" pitchFamily="18" charset="0"/>
                  </a:rPr>
                  <a:t>g.</a:t>
                </a:r>
                <a:endParaRPr lang="zh-CN" altLang="en-US" sz="2400" b="1" dirty="0">
                  <a:latin typeface="Times New Roman" panose="02020603050405020304" pitchFamily="18" charset="0"/>
                  <a:cs typeface="Times New Roman" panose="02020603050405020304" pitchFamily="18" charset="0"/>
                </a:endParaRPr>
              </a:p>
              <a:p>
                <a:pPr eaLnBrk="1" hangingPunct="1">
                  <a:spcBef>
                    <a:spcPct val="50000"/>
                  </a:spcBef>
                  <a:buFont typeface="+mj-lt"/>
                  <a:buAutoNum type="alphaLcParenR" startAt="4"/>
                </a:pPr>
                <a:r>
                  <a:rPr lang="en-US" altLang="zh-CN" sz="2400" b="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r>
                      <a:rPr lang="zh-CN" altLang="en-US" sz="2400" b="1" i="1" dirty="0" smtClean="0">
                        <a:latin typeface="Cambria Math" panose="02040503050406030204" pitchFamily="18" charset="0"/>
                      </a:rPr>
                      <m:t>：</m:t>
                    </m:r>
                    <m:r>
                      <m:rPr>
                        <m:nor/>
                      </m:rPr>
                      <a:rPr lang="en-US" altLang="zh-CN" sz="2400" b="1" i="1" dirty="0" smtClean="0">
                        <a:latin typeface="Times New Roman" panose="02020603050405020304" pitchFamily="18" charset="0"/>
                        <a:cs typeface="Times New Roman" panose="02020603050405020304" pitchFamily="18" charset="0"/>
                      </a:rPr>
                      <m:t>X</m:t>
                    </m:r>
                    <m:r>
                      <m:rPr>
                        <m:nor/>
                      </m:rPr>
                      <a:rPr lang="en-US" altLang="zh-CN" sz="2400" b="1" dirty="0" smtClean="0">
                        <a:latin typeface="Times New Roman" panose="02020603050405020304" pitchFamily="18" charset="0"/>
                        <a:cs typeface="Times New Roman" panose="02020603050405020304" pitchFamily="18" charset="0"/>
                      </a:rPr>
                      <m:t>→</m:t>
                    </m:r>
                    <m:r>
                      <m:rPr>
                        <m:nor/>
                      </m:rPr>
                      <a:rPr lang="en-US" altLang="zh-CN" sz="2400" b="1" i="1" dirty="0" smtClean="0">
                        <a:latin typeface="Times New Roman" panose="02020603050405020304" pitchFamily="18" charset="0"/>
                        <a:cs typeface="Times New Roman" panose="02020603050405020304" pitchFamily="18" charset="0"/>
                      </a:rPr>
                      <m:t>Y</m:t>
                    </m:r>
                  </m:oMath>
                </a14:m>
                <a:r>
                  <a:rPr lang="en-US" altLang="zh-CN" sz="2400" b="1" dirty="0">
                    <a:latin typeface="Times New Roman" panose="02020603050405020304" pitchFamily="18" charset="0"/>
                    <a:cs typeface="Times New Roman" panose="02020603050405020304" pitchFamily="18" charset="0"/>
                  </a:rPr>
                  <a:t>, for each </a:t>
                </a:r>
                <a:r>
                  <a:rPr lang="en-US" altLang="zh-CN" sz="2400" b="1" i="1" dirty="0" err="1">
                    <a:latin typeface="Times New Roman" panose="02020603050405020304" pitchFamily="18" charset="0"/>
                    <a:cs typeface="Times New Roman" panose="02020603050405020304" pitchFamily="18" charset="0"/>
                  </a:rPr>
                  <a:t>x</a:t>
                </a:r>
                <a:r>
                  <a:rPr kumimoji="1"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X</a:t>
                </a:r>
                <a:r>
                  <a:rPr lang="en-US" altLang="zh-CN" sz="2400" b="1" dirty="0">
                    <a:latin typeface="Times New Roman" panose="02020603050405020304" pitchFamily="18" charset="0"/>
                    <a:cs typeface="Times New Roman" panose="02020603050405020304" pitchFamily="18" charset="0"/>
                  </a:rPr>
                  <a:t> , always  </a:t>
                </a:r>
                <a14:m>
                  <m:oMath xmlns:m="http://schemas.openxmlformats.org/officeDocument/2006/math">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𝒙</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𝒙</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𝒈</m:t>
                    </m:r>
                    <m:r>
                      <a:rPr lang="en-US" altLang="zh-CN" sz="2400" b="1" i="1" dirty="0" smtClean="0">
                        <a:solidFill>
                          <a:srgbClr val="002060"/>
                        </a:solidFill>
                        <a:latin typeface="Cambria Math" panose="02040503050406030204" pitchFamily="18" charset="0"/>
                      </a:rPr>
                      <m:t>(</m:t>
                    </m:r>
                    <m:r>
                      <a:rPr lang="en-US" altLang="zh-CN" sz="2400" b="1" i="1" dirty="0" smtClean="0">
                        <a:solidFill>
                          <a:srgbClr val="002060"/>
                        </a:solidFill>
                        <a:latin typeface="Cambria Math" panose="02040503050406030204" pitchFamily="18" charset="0"/>
                      </a:rPr>
                      <m:t>𝒙</m:t>
                    </m:r>
                    <m:r>
                      <a:rPr lang="en-US" altLang="zh-CN" sz="2400" b="1" i="1" dirty="0" smtClean="0">
                        <a:solidFill>
                          <a:srgbClr val="002060"/>
                        </a:solidFill>
                        <a:latin typeface="Cambria Math" panose="02040503050406030204" pitchFamily="18" charset="0"/>
                      </a:rPr>
                      <m:t>)</m:t>
                    </m:r>
                  </m:oMath>
                </a14:m>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f</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g </a:t>
                </a:r>
                <a:r>
                  <a:rPr lang="en-US" altLang="zh-CN" sz="2400" b="1" dirty="0">
                    <a:latin typeface="Times New Roman" panose="02020603050405020304" pitchFamily="18" charset="0"/>
                    <a:cs typeface="Times New Roman" panose="02020603050405020304" pitchFamily="18" charset="0"/>
                  </a:rPr>
                  <a:t>is product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of </a:t>
                </a:r>
                <a:r>
                  <a:rPr lang="en-US" altLang="zh-CN" sz="2400" b="1" i="1" dirty="0">
                    <a:latin typeface="Times New Roman" panose="02020603050405020304" pitchFamily="18" charset="0"/>
                    <a:cs typeface="Times New Roman" panose="02020603050405020304" pitchFamily="18" charset="0"/>
                  </a:rPr>
                  <a:t>f </a:t>
                </a:r>
                <a:r>
                  <a:rPr lang="en-US" altLang="zh-CN" sz="2400" b="1" dirty="0">
                    <a:latin typeface="Times New Roman" panose="02020603050405020304" pitchFamily="18" charset="0"/>
                    <a:cs typeface="Times New Roman" panose="02020603050405020304" pitchFamily="18" charset="0"/>
                  </a:rPr>
                  <a:t>and</a:t>
                </a:r>
                <a:r>
                  <a:rPr lang="en-US" altLang="zh-CN" sz="2400" b="1" i="1" dirty="0">
                    <a:latin typeface="Times New Roman" panose="02020603050405020304" pitchFamily="18" charset="0"/>
                    <a:cs typeface="Times New Roman" panose="02020603050405020304" pitchFamily="18" charset="0"/>
                  </a:rPr>
                  <a:t> g.</a:t>
                </a:r>
                <a:endParaRPr lang="zh-CN" altLang="en-US" sz="2400" b="1" dirty="0">
                  <a:latin typeface="Times New Roman" panose="02020603050405020304" pitchFamily="18" charset="0"/>
                  <a:cs typeface="Times New Roman" panose="02020603050405020304" pitchFamily="18" charset="0"/>
                </a:endParaRPr>
              </a:p>
            </p:txBody>
          </p:sp>
        </mc:Choice>
        <mc:Fallback>
          <p:sp>
            <p:nvSpPr>
              <p:cNvPr id="14" name="Text Box 5">
                <a:extLst>
                  <a:ext uri="{FF2B5EF4-FFF2-40B4-BE49-F238E27FC236}">
                    <a16:creationId xmlns:a16="http://schemas.microsoft.com/office/drawing/2014/main" id="{C3E088FE-87A8-C318-9CF0-98D337AE73A0}"/>
                  </a:ext>
                </a:extLst>
              </p:cNvPr>
              <p:cNvSpPr txBox="1">
                <a:spLocks noRot="1" noChangeAspect="1" noMove="1" noResize="1" noEditPoints="1" noAdjustHandles="1" noChangeArrowheads="1" noChangeShapeType="1" noTextEdit="1"/>
              </p:cNvSpPr>
              <p:nvPr/>
            </p:nvSpPr>
            <p:spPr bwMode="auto">
              <a:xfrm>
                <a:off x="2057401" y="3067675"/>
                <a:ext cx="8991600" cy="3662541"/>
              </a:xfrm>
              <a:prstGeom prst="rect">
                <a:avLst/>
              </a:prstGeom>
              <a:blipFill>
                <a:blip r:embed="rId3"/>
                <a:stretch>
                  <a:fillRect l="-949" t="-1830" r="-1017" b="-11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5656C24-F287-6AFC-9468-B34D9C64BD64}"/>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09112253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Characteristic function (</a:t>
            </a:r>
            <a:r>
              <a:rPr lang="zh-CN" altLang="en-US" sz="4000" b="1" dirty="0">
                <a:solidFill>
                  <a:schemeClr val="bg1"/>
                </a:solidFill>
                <a:effectLst>
                  <a:outerShdw blurRad="38100" dist="38100" dir="2700000" algn="tl">
                    <a:srgbClr val="000000">
                      <a:alpha val="43137"/>
                    </a:srgbClr>
                  </a:outerShdw>
                </a:effectLst>
                <a:cs typeface="+mn-ea"/>
                <a:sym typeface="+mn-lt"/>
              </a:rPr>
              <a:t>特征函数</a:t>
            </a:r>
            <a:r>
              <a:rPr lang="en-US" altLang="zh-CN" sz="4000" b="1" dirty="0">
                <a:solidFill>
                  <a:schemeClr val="bg1"/>
                </a:solidFill>
                <a:effectLst>
                  <a:outerShdw blurRad="38100" dist="38100" dir="2700000" algn="tl">
                    <a:srgbClr val="000000">
                      <a:alpha val="43137"/>
                    </a:srgbClr>
                  </a:outerShdw>
                </a:effectLst>
                <a:cs typeface="+mn-ea"/>
                <a:sym typeface="+mn-lt"/>
              </a:rPr>
              <a:t>)</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3">
            <a:extLst>
              <a:ext uri="{FF2B5EF4-FFF2-40B4-BE49-F238E27FC236}">
                <a16:creationId xmlns:a16="http://schemas.microsoft.com/office/drawing/2014/main" id="{C27A49D4-D98A-625F-C7D1-3D32479F218F}"/>
              </a:ext>
            </a:extLst>
          </p:cNvPr>
          <p:cNvSpPr txBox="1">
            <a:spLocks noChangeArrowheads="1"/>
          </p:cNvSpPr>
          <p:nvPr/>
        </p:nvSpPr>
        <p:spPr bwMode="auto">
          <a:xfrm>
            <a:off x="1964870" y="1187450"/>
            <a:ext cx="102271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rgbClr val="FF0000"/>
                </a:solidFill>
                <a:latin typeface="Times New Roman" panose="02020603050405020304" pitchFamily="18" charset="0"/>
                <a:cs typeface="Times New Roman" panose="02020603050405020304" pitchFamily="18" charset="0"/>
              </a:rPr>
              <a:t>Definition: </a:t>
            </a:r>
            <a:r>
              <a:rPr lang="en-US" altLang="zh-CN" sz="2800" b="1" dirty="0">
                <a:latin typeface="Times New Roman" panose="02020603050405020304" pitchFamily="18" charset="0"/>
                <a:cs typeface="Times New Roman" panose="02020603050405020304" pitchFamily="18" charset="0"/>
              </a:rPr>
              <a:t>The </a:t>
            </a:r>
            <a:r>
              <a:rPr lang="en-US" altLang="zh-CN" sz="2800" b="1" dirty="0">
                <a:solidFill>
                  <a:srgbClr val="FF0000"/>
                </a:solidFill>
                <a:latin typeface="Times New Roman" panose="02020603050405020304" pitchFamily="18" charset="0"/>
                <a:cs typeface="Times New Roman" panose="02020603050405020304" pitchFamily="18" charset="0"/>
              </a:rPr>
              <a:t>characteristic/eigenfunction function</a:t>
            </a:r>
            <a:r>
              <a:rPr lang="zh-CN" altLang="en-US" sz="2800" b="1" dirty="0">
                <a:solidFill>
                  <a:srgbClr val="FF0000"/>
                </a:solidFill>
                <a:latin typeface="Times New Roman" panose="02020603050405020304" pitchFamily="18" charset="0"/>
                <a:cs typeface="Times New Roman" panose="02020603050405020304" pitchFamily="18" charset="0"/>
              </a:rPr>
              <a:t>（特征函数）</a:t>
            </a:r>
            <a:r>
              <a:rPr lang="en-US" altLang="zh-CN" sz="2800" b="1" dirty="0">
                <a:solidFill>
                  <a:srgbClr val="FF0000"/>
                </a:solidFill>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of a subset </a:t>
            </a:r>
            <a:r>
              <a:rPr lang="en-US" altLang="zh-CN" sz="2800" b="1" i="1" dirty="0">
                <a:latin typeface="Times New Roman" panose="02020603050405020304" pitchFamily="18" charset="0"/>
                <a:cs typeface="Times New Roman" panose="02020603050405020304" pitchFamily="18" charset="0"/>
              </a:rPr>
              <a:t>A</a:t>
            </a:r>
            <a:r>
              <a:rPr lang="en-US" altLang="zh-CN" sz="2800" b="1" dirty="0">
                <a:latin typeface="Times New Roman" panose="02020603050405020304" pitchFamily="18" charset="0"/>
                <a:cs typeface="Times New Roman" panose="02020603050405020304" pitchFamily="18" charset="0"/>
              </a:rPr>
              <a:t> of the </a:t>
            </a:r>
            <a:r>
              <a:rPr lang="en-US" altLang="zh-CN" sz="2800" b="1" dirty="0">
                <a:solidFill>
                  <a:srgbClr val="0070C0"/>
                </a:solidFill>
                <a:latin typeface="Times New Roman" panose="02020603050405020304" pitchFamily="18" charset="0"/>
                <a:cs typeface="Times New Roman" panose="02020603050405020304" pitchFamily="18" charset="0"/>
              </a:rPr>
              <a:t>universal set </a:t>
            </a:r>
            <a:r>
              <a:rPr lang="en-US" altLang="zh-CN" sz="2800" b="1" i="1" dirty="0">
                <a:solidFill>
                  <a:srgbClr val="0070C0"/>
                </a:solidFill>
                <a:latin typeface="Times New Roman" panose="02020603050405020304" pitchFamily="18" charset="0"/>
                <a:cs typeface="Times New Roman" panose="02020603050405020304" pitchFamily="18" charset="0"/>
              </a:rPr>
              <a:t>E</a:t>
            </a:r>
            <a:r>
              <a:rPr lang="en-US" altLang="zh-CN" sz="2800" b="1" dirty="0">
                <a:solidFill>
                  <a:srgbClr val="0070C0"/>
                </a:solidFill>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is a function </a:t>
            </a:r>
            <a:r>
              <a:rPr lang="el-GR" altLang="zh-CN" sz="2800" b="1" i="1" dirty="0">
                <a:solidFill>
                  <a:srgbClr val="0070C0"/>
                </a:solidFill>
                <a:latin typeface="Times New Roman" panose="02020603050405020304" pitchFamily="18" charset="0"/>
                <a:cs typeface="Times New Roman" panose="02020603050405020304" pitchFamily="18" charset="0"/>
              </a:rPr>
              <a:t>Ψ</a:t>
            </a:r>
            <a:r>
              <a:rPr lang="el-GR" altLang="zh-CN" sz="2800" b="1" i="1" baseline="-25000" dirty="0">
                <a:solidFill>
                  <a:srgbClr val="0070C0"/>
                </a:solidFill>
                <a:latin typeface="Times New Roman" panose="02020603050405020304" pitchFamily="18" charset="0"/>
                <a:cs typeface="Times New Roman" panose="02020603050405020304" pitchFamily="18" charset="0"/>
              </a:rPr>
              <a:t>A</a:t>
            </a:r>
            <a:r>
              <a:rPr lang="zh-CN" altLang="en-US" sz="2800" b="1" dirty="0">
                <a:solidFill>
                  <a:srgbClr val="0070C0"/>
                </a:solidFill>
                <a:latin typeface="Times New Roman" panose="02020603050405020304" pitchFamily="18" charset="0"/>
                <a:cs typeface="Times New Roman" panose="02020603050405020304" pitchFamily="18" charset="0"/>
              </a:rPr>
              <a:t> </a:t>
            </a:r>
            <a:r>
              <a:rPr lang="en-US" altLang="zh-CN" sz="2800" b="1" dirty="0">
                <a:solidFill>
                  <a:srgbClr val="0070C0"/>
                </a:solidFill>
                <a:latin typeface="Times New Roman" panose="02020603050405020304" pitchFamily="18" charset="0"/>
                <a:cs typeface="Times New Roman" panose="02020603050405020304" pitchFamily="18" charset="0"/>
              </a:rPr>
              <a:t>:</a:t>
            </a:r>
            <a:r>
              <a:rPr lang="en-US" altLang="zh-CN" sz="2800" b="1" i="1" dirty="0">
                <a:solidFill>
                  <a:srgbClr val="0070C0"/>
                </a:solidFill>
                <a:latin typeface="Times New Roman" panose="02020603050405020304" pitchFamily="18" charset="0"/>
                <a:cs typeface="Times New Roman" panose="02020603050405020304" pitchFamily="18" charset="0"/>
              </a:rPr>
              <a:t>E</a:t>
            </a:r>
            <a:r>
              <a:rPr lang="en-US" altLang="zh-CN" sz="28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dirty="0">
                <a:solidFill>
                  <a:srgbClr val="0070C0"/>
                </a:solidFill>
                <a:latin typeface="Times New Roman" panose="02020603050405020304" pitchFamily="18" charset="0"/>
                <a:cs typeface="Times New Roman" panose="02020603050405020304" pitchFamily="18" charset="0"/>
              </a:rPr>
              <a:t>{0,1} </a:t>
            </a:r>
            <a:r>
              <a:rPr lang="en-US" altLang="zh-CN" sz="2800" b="1" dirty="0">
                <a:latin typeface="Times New Roman" panose="02020603050405020304" pitchFamily="18" charset="0"/>
                <a:cs typeface="Times New Roman" panose="02020603050405020304" pitchFamily="18" charset="0"/>
              </a:rPr>
              <a:t>defined as</a:t>
            </a:r>
            <a:endParaRPr lang="zh-CN" altLang="en-US" sz="2800" b="1" dirty="0">
              <a:latin typeface="Times New Roman" panose="02020603050405020304" pitchFamily="18" charset="0"/>
              <a:cs typeface="Times New Roman" panose="02020603050405020304" pitchFamily="18" charset="0"/>
            </a:endParaRPr>
          </a:p>
        </p:txBody>
      </p:sp>
      <p:graphicFrame>
        <p:nvGraphicFramePr>
          <p:cNvPr id="13" name="Object 5">
            <a:extLst>
              <a:ext uri="{FF2B5EF4-FFF2-40B4-BE49-F238E27FC236}">
                <a16:creationId xmlns:a16="http://schemas.microsoft.com/office/drawing/2014/main" id="{4B1B16FF-B9A5-FECC-A771-B6B22A1D9388}"/>
              </a:ext>
            </a:extLst>
          </p:cNvPr>
          <p:cNvGraphicFramePr>
            <a:graphicFrameLocks noChangeAspect="1"/>
          </p:cNvGraphicFramePr>
          <p:nvPr>
            <p:extLst>
              <p:ext uri="{D42A27DB-BD31-4B8C-83A1-F6EECF244321}">
                <p14:modId xmlns:p14="http://schemas.microsoft.com/office/powerpoint/2010/main" val="3371942508"/>
              </p:ext>
            </p:extLst>
          </p:nvPr>
        </p:nvGraphicFramePr>
        <p:xfrm>
          <a:off x="4824429" y="2629502"/>
          <a:ext cx="3293264" cy="1206064"/>
        </p:xfrm>
        <a:graphic>
          <a:graphicData uri="http://schemas.openxmlformats.org/presentationml/2006/ole">
            <mc:AlternateContent xmlns:mc="http://schemas.openxmlformats.org/markup-compatibility/2006">
              <mc:Choice xmlns:v="urn:schemas-microsoft-com:vml" Requires="v">
                <p:oleObj spid="_x0000_s9235" name="Equation" r:id="rId4" imgW="1244600" imgH="457200" progId="Equation.DSMT4">
                  <p:embed/>
                </p:oleObj>
              </mc:Choice>
              <mc:Fallback>
                <p:oleObj name="Equation" r:id="rId4" imgW="1244600" imgH="457200" progId="Equation.DSMT4">
                  <p:embed/>
                  <p:pic>
                    <p:nvPicPr>
                      <p:cNvPr id="14340" name="Object 5">
                        <a:extLst>
                          <a:ext uri="{FF2B5EF4-FFF2-40B4-BE49-F238E27FC236}">
                            <a16:creationId xmlns:a16="http://schemas.microsoft.com/office/drawing/2014/main" id="{CB1DA943-F865-43E7-ABDA-DB12D750C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29" y="2629502"/>
                        <a:ext cx="3293264" cy="1206064"/>
                      </a:xfrm>
                      <a:prstGeom prst="rect">
                        <a:avLst/>
                      </a:prstGeom>
                      <a:noFill/>
                      <a:ln>
                        <a:noFill/>
                      </a:ln>
                    </p:spPr>
                  </p:pic>
                </p:oleObj>
              </mc:Fallback>
            </mc:AlternateContent>
          </a:graphicData>
        </a:graphic>
      </p:graphicFrame>
      <p:sp>
        <p:nvSpPr>
          <p:cNvPr id="14" name="矩形 13">
            <a:extLst>
              <a:ext uri="{FF2B5EF4-FFF2-40B4-BE49-F238E27FC236}">
                <a16:creationId xmlns:a16="http://schemas.microsoft.com/office/drawing/2014/main" id="{C7E87197-518F-D646-F521-1FBC69B927AB}"/>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定义</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4" name="矩形 3">
            <a:extLst>
              <a:ext uri="{FF2B5EF4-FFF2-40B4-BE49-F238E27FC236}">
                <a16:creationId xmlns:a16="http://schemas.microsoft.com/office/drawing/2014/main" id="{9C158AFB-2C75-4E4A-A357-1E818B2CF710}"/>
              </a:ext>
            </a:extLst>
          </p:cNvPr>
          <p:cNvSpPr/>
          <p:nvPr/>
        </p:nvSpPr>
        <p:spPr>
          <a:xfrm>
            <a:off x="1959427" y="4000062"/>
            <a:ext cx="7028847" cy="2554545"/>
          </a:xfrm>
          <a:prstGeom prst="rect">
            <a:avLst/>
          </a:prstGeom>
        </p:spPr>
        <p:txBody>
          <a:bodyPr wrap="none">
            <a:spAutoFit/>
          </a:bodyPr>
          <a:lstStyle/>
          <a:p>
            <a:r>
              <a:rPr lang="en-US" altLang="zh-CN" sz="3200" b="1" i="1" dirty="0">
                <a:solidFill>
                  <a:srgbClr val="0070C0"/>
                </a:solidFill>
                <a:latin typeface="Times New Roman" panose="02020603050405020304" pitchFamily="18" charset="0"/>
                <a:cs typeface="Times New Roman" panose="02020603050405020304" pitchFamily="18" charset="0"/>
              </a:rPr>
              <a:t>E={1,2,3,4,5}</a:t>
            </a:r>
          </a:p>
          <a:p>
            <a:r>
              <a:rPr lang="en-US" altLang="zh-CN" sz="3200" b="1" i="1" dirty="0">
                <a:solidFill>
                  <a:srgbClr val="0070C0"/>
                </a:solidFill>
                <a:latin typeface="Times New Roman" panose="02020603050405020304" pitchFamily="18" charset="0"/>
                <a:cs typeface="Times New Roman" panose="02020603050405020304" pitchFamily="18" charset="0"/>
              </a:rPr>
              <a:t>A = {2,3,4}</a:t>
            </a:r>
          </a:p>
          <a:p>
            <a:r>
              <a:rPr lang="el-GR" altLang="zh-CN" sz="3200" b="1" i="1" dirty="0">
                <a:solidFill>
                  <a:srgbClr val="0070C0"/>
                </a:solidFill>
                <a:latin typeface="Times New Roman" panose="02020603050405020304" pitchFamily="18" charset="0"/>
                <a:cs typeface="Times New Roman" panose="02020603050405020304" pitchFamily="18" charset="0"/>
              </a:rPr>
              <a:t>Ψ</a:t>
            </a:r>
            <a:r>
              <a:rPr lang="el-GR" altLang="zh-CN" sz="3200" b="1" i="1" baseline="-25000" dirty="0">
                <a:solidFill>
                  <a:srgbClr val="0070C0"/>
                </a:solidFill>
                <a:latin typeface="Times New Roman" panose="02020603050405020304" pitchFamily="18" charset="0"/>
                <a:cs typeface="Times New Roman" panose="02020603050405020304" pitchFamily="18" charset="0"/>
              </a:rPr>
              <a:t>A</a:t>
            </a:r>
            <a:r>
              <a:rPr lang="en-US" altLang="zh-CN" sz="3200" b="1" i="1" dirty="0">
                <a:solidFill>
                  <a:srgbClr val="0070C0"/>
                </a:solidFill>
                <a:latin typeface="Times New Roman" panose="02020603050405020304" pitchFamily="18" charset="0"/>
                <a:cs typeface="Times New Roman" panose="02020603050405020304" pitchFamily="18" charset="0"/>
              </a:rPr>
              <a:t> = {&lt;1,0&gt;, </a:t>
            </a:r>
            <a:r>
              <a:rPr lang="en-US" altLang="zh-CN" sz="3200" b="1" i="1" dirty="0">
                <a:solidFill>
                  <a:srgbClr val="FF0000"/>
                </a:solidFill>
                <a:latin typeface="Times New Roman" panose="02020603050405020304" pitchFamily="18" charset="0"/>
                <a:cs typeface="Times New Roman" panose="02020603050405020304" pitchFamily="18" charset="0"/>
              </a:rPr>
              <a:t>&lt;2,1&gt;,&lt;3,1&gt;, &lt;4,1&gt;</a:t>
            </a:r>
            <a:r>
              <a:rPr lang="en-US" altLang="zh-CN" sz="3200" b="1" i="1" dirty="0">
                <a:solidFill>
                  <a:srgbClr val="0070C0"/>
                </a:solidFill>
                <a:latin typeface="Times New Roman" panose="02020603050405020304" pitchFamily="18" charset="0"/>
                <a:cs typeface="Times New Roman" panose="02020603050405020304" pitchFamily="18" charset="0"/>
              </a:rPr>
              <a:t>, &lt;5,0&gt;}</a:t>
            </a:r>
          </a:p>
          <a:p>
            <a:r>
              <a:rPr lang="en-US" altLang="zh-CN" sz="3200" b="1" i="1" dirty="0">
                <a:solidFill>
                  <a:srgbClr val="00B050"/>
                </a:solidFill>
                <a:latin typeface="Times New Roman" panose="02020603050405020304" pitchFamily="18" charset="0"/>
                <a:cs typeface="Times New Roman" panose="02020603050405020304" pitchFamily="18" charset="0"/>
              </a:rPr>
              <a:t>0</a:t>
            </a:r>
            <a:r>
              <a:rPr lang="en-US" altLang="zh-CN" sz="3200" b="1" i="1" dirty="0">
                <a:solidFill>
                  <a:srgbClr val="0070C0"/>
                </a:solidFill>
                <a:latin typeface="Times New Roman" panose="02020603050405020304" pitchFamily="18" charset="0"/>
                <a:cs typeface="Times New Roman" panose="02020603050405020304" pitchFamily="18" charset="0"/>
              </a:rPr>
              <a:t> = {</a:t>
            </a:r>
            <a:r>
              <a:rPr lang="en-US" altLang="zh-CN" sz="3200" b="1" i="1" dirty="0">
                <a:solidFill>
                  <a:srgbClr val="00B050"/>
                </a:solidFill>
                <a:latin typeface="Times New Roman" panose="02020603050405020304" pitchFamily="18" charset="0"/>
                <a:cs typeface="Times New Roman" panose="02020603050405020304" pitchFamily="18" charset="0"/>
              </a:rPr>
              <a:t>&lt;1,0&gt;, &lt;2,0&gt;,&lt;3,0&gt;, &lt;4,0&gt;, &lt;5,0&gt;</a:t>
            </a:r>
            <a:r>
              <a:rPr lang="en-US" altLang="zh-CN" sz="3200" b="1" i="1" dirty="0">
                <a:solidFill>
                  <a:srgbClr val="0070C0"/>
                </a:solidFill>
                <a:latin typeface="Times New Roman" panose="02020603050405020304" pitchFamily="18" charset="0"/>
                <a:cs typeface="Times New Roman" panose="02020603050405020304" pitchFamily="18" charset="0"/>
              </a:rPr>
              <a:t>}</a:t>
            </a:r>
          </a:p>
          <a:p>
            <a:r>
              <a:rPr lang="en-US" altLang="zh-CN" sz="3200" b="1" i="1" dirty="0">
                <a:solidFill>
                  <a:srgbClr val="FFC000"/>
                </a:solidFill>
                <a:latin typeface="Times New Roman" panose="02020603050405020304" pitchFamily="18" charset="0"/>
                <a:cs typeface="Times New Roman" panose="02020603050405020304" pitchFamily="18" charset="0"/>
              </a:rPr>
              <a:t>1</a:t>
            </a:r>
            <a:r>
              <a:rPr lang="en-US" altLang="zh-CN" sz="3200" b="1" i="1" dirty="0">
                <a:solidFill>
                  <a:srgbClr val="0070C0"/>
                </a:solidFill>
                <a:latin typeface="Times New Roman" panose="02020603050405020304" pitchFamily="18" charset="0"/>
                <a:cs typeface="Times New Roman" panose="02020603050405020304" pitchFamily="18" charset="0"/>
              </a:rPr>
              <a:t> = {</a:t>
            </a:r>
            <a:r>
              <a:rPr lang="en-US" altLang="zh-CN" sz="3200" b="1" i="1" dirty="0">
                <a:solidFill>
                  <a:srgbClr val="FFC000"/>
                </a:solidFill>
                <a:latin typeface="Times New Roman" panose="02020603050405020304" pitchFamily="18" charset="0"/>
                <a:cs typeface="Times New Roman" panose="02020603050405020304" pitchFamily="18" charset="0"/>
              </a:rPr>
              <a:t>&lt;1,1&gt;, &lt;2,1&gt;,&lt;3,1&gt;, &lt;4,1&gt;, &lt;5,1&gt;</a:t>
            </a:r>
            <a:r>
              <a:rPr lang="en-US" altLang="zh-CN" sz="3200" b="1" i="1" dirty="0">
                <a:solidFill>
                  <a:srgbClr val="0070C0"/>
                </a:solidFill>
                <a:latin typeface="Times New Roman" panose="02020603050405020304" pitchFamily="18" charset="0"/>
                <a:cs typeface="Times New Roman" panose="02020603050405020304" pitchFamily="18" charset="0"/>
              </a:rPr>
              <a:t>}</a:t>
            </a:r>
          </a:p>
        </p:txBody>
      </p:sp>
      <p:sp>
        <p:nvSpPr>
          <p:cNvPr id="5" name="椭圆 4">
            <a:extLst>
              <a:ext uri="{FF2B5EF4-FFF2-40B4-BE49-F238E27FC236}">
                <a16:creationId xmlns:a16="http://schemas.microsoft.com/office/drawing/2014/main" id="{9BE75E93-478C-46D9-9455-CA62428BD088}"/>
              </a:ext>
            </a:extLst>
          </p:cNvPr>
          <p:cNvSpPr/>
          <p:nvPr/>
        </p:nvSpPr>
        <p:spPr>
          <a:xfrm>
            <a:off x="9424452" y="3250678"/>
            <a:ext cx="359229" cy="4077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4591B1E0-B490-45BD-B314-1B6D9426A4D3}"/>
              </a:ext>
            </a:extLst>
          </p:cNvPr>
          <p:cNvSpPr/>
          <p:nvPr/>
        </p:nvSpPr>
        <p:spPr>
          <a:xfrm>
            <a:off x="9440781" y="3860278"/>
            <a:ext cx="359229" cy="40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A3A4F081-2A69-4FD0-8E66-266E004D8D6C}"/>
              </a:ext>
            </a:extLst>
          </p:cNvPr>
          <p:cNvSpPr/>
          <p:nvPr/>
        </p:nvSpPr>
        <p:spPr>
          <a:xfrm>
            <a:off x="9440781" y="4532955"/>
            <a:ext cx="359229" cy="40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03B1F552-D5E8-4144-82F6-3AAF9323AAE5}"/>
              </a:ext>
            </a:extLst>
          </p:cNvPr>
          <p:cNvSpPr/>
          <p:nvPr/>
        </p:nvSpPr>
        <p:spPr>
          <a:xfrm>
            <a:off x="9457110" y="5132546"/>
            <a:ext cx="359229" cy="40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8" name="椭圆 17">
            <a:extLst>
              <a:ext uri="{FF2B5EF4-FFF2-40B4-BE49-F238E27FC236}">
                <a16:creationId xmlns:a16="http://schemas.microsoft.com/office/drawing/2014/main" id="{FB11FF66-AE77-4949-A367-BF80FA15AC96}"/>
              </a:ext>
            </a:extLst>
          </p:cNvPr>
          <p:cNvSpPr/>
          <p:nvPr/>
        </p:nvSpPr>
        <p:spPr>
          <a:xfrm>
            <a:off x="9457110" y="5805223"/>
            <a:ext cx="359229" cy="4077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9" name="椭圆 18">
            <a:extLst>
              <a:ext uri="{FF2B5EF4-FFF2-40B4-BE49-F238E27FC236}">
                <a16:creationId xmlns:a16="http://schemas.microsoft.com/office/drawing/2014/main" id="{005BD072-5A6E-4FF2-ACD3-2981DB9612B7}"/>
              </a:ext>
            </a:extLst>
          </p:cNvPr>
          <p:cNvSpPr/>
          <p:nvPr/>
        </p:nvSpPr>
        <p:spPr>
          <a:xfrm>
            <a:off x="10926680" y="4012678"/>
            <a:ext cx="359229" cy="40777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20" name="椭圆 19">
            <a:extLst>
              <a:ext uri="{FF2B5EF4-FFF2-40B4-BE49-F238E27FC236}">
                <a16:creationId xmlns:a16="http://schemas.microsoft.com/office/drawing/2014/main" id="{FC3F167A-AE36-439D-ADE3-46FBC0F6F73D}"/>
              </a:ext>
            </a:extLst>
          </p:cNvPr>
          <p:cNvSpPr/>
          <p:nvPr/>
        </p:nvSpPr>
        <p:spPr>
          <a:xfrm>
            <a:off x="10943009" y="4622278"/>
            <a:ext cx="359229" cy="407776"/>
          </a:xfrm>
          <a:prstGeom prst="ellipse">
            <a:avLst/>
          </a:prstGeom>
          <a:solidFill>
            <a:srgbClr val="D27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cxnSp>
        <p:nvCxnSpPr>
          <p:cNvPr id="22" name="直接箭头连接符 21">
            <a:extLst>
              <a:ext uri="{FF2B5EF4-FFF2-40B4-BE49-F238E27FC236}">
                <a16:creationId xmlns:a16="http://schemas.microsoft.com/office/drawing/2014/main" id="{F6AB1D74-54A7-4CAD-9665-C54FE4004ABB}"/>
              </a:ext>
            </a:extLst>
          </p:cNvPr>
          <p:cNvCxnSpPr>
            <a:cxnSpLocks/>
            <a:stCxn id="5" idx="6"/>
            <a:endCxn id="19" idx="2"/>
          </p:cNvCxnSpPr>
          <p:nvPr/>
        </p:nvCxnSpPr>
        <p:spPr>
          <a:xfrm>
            <a:off x="9783681" y="3454566"/>
            <a:ext cx="1142999" cy="762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1B214DEF-F682-47FD-A26F-DE5022370182}"/>
              </a:ext>
            </a:extLst>
          </p:cNvPr>
          <p:cNvCxnSpPr>
            <a:cxnSpLocks/>
            <a:stCxn id="18" idx="7"/>
            <a:endCxn id="19" idx="3"/>
          </p:cNvCxnSpPr>
          <p:nvPr/>
        </p:nvCxnSpPr>
        <p:spPr>
          <a:xfrm flipV="1">
            <a:off x="9763731" y="4360737"/>
            <a:ext cx="1215557" cy="15042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263F1481-302F-472E-B9F4-17A21BD6FE16}"/>
              </a:ext>
            </a:extLst>
          </p:cNvPr>
          <p:cNvCxnSpPr>
            <a:cxnSpLocks/>
            <a:stCxn id="15" idx="6"/>
            <a:endCxn id="20" idx="2"/>
          </p:cNvCxnSpPr>
          <p:nvPr/>
        </p:nvCxnSpPr>
        <p:spPr>
          <a:xfrm>
            <a:off x="9800010" y="4064166"/>
            <a:ext cx="1142999" cy="762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41FE5663-BCD9-408A-ABBE-28B7FC8E45EA}"/>
              </a:ext>
            </a:extLst>
          </p:cNvPr>
          <p:cNvCxnSpPr>
            <a:cxnSpLocks/>
            <a:stCxn id="16" idx="6"/>
            <a:endCxn id="20" idx="2"/>
          </p:cNvCxnSpPr>
          <p:nvPr/>
        </p:nvCxnSpPr>
        <p:spPr>
          <a:xfrm>
            <a:off x="9800010" y="4736843"/>
            <a:ext cx="1142999" cy="893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837AA7DF-ABD7-43EF-9F12-9F78764BAA6F}"/>
              </a:ext>
            </a:extLst>
          </p:cNvPr>
          <p:cNvCxnSpPr>
            <a:cxnSpLocks/>
            <a:stCxn id="17" idx="6"/>
            <a:endCxn id="20" idx="2"/>
          </p:cNvCxnSpPr>
          <p:nvPr/>
        </p:nvCxnSpPr>
        <p:spPr>
          <a:xfrm flipV="1">
            <a:off x="9816339" y="4826166"/>
            <a:ext cx="1126670" cy="5102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735045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500"/>
                                        <p:tgtEl>
                                          <p:spTgt spid="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500"/>
                                        <p:tgtEl>
                                          <p:spTgt spid="1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ircle(in)">
                                      <p:cBhvr>
                                        <p:cTn id="33" dur="500"/>
                                        <p:tgtEl>
                                          <p:spTgt spid="16"/>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500"/>
                                        <p:tgtEl>
                                          <p:spTgt spid="17"/>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ircle(in)">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heel(1)">
                                      <p:cBhvr>
                                        <p:cTn id="44" dur="500"/>
                                        <p:tgtEl>
                                          <p:spTgt spid="19"/>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heel(1)">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par>
                                <p:cTn id="56" presetID="22" presetClass="entr" presetSubtype="4"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Properties of Characteristic function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3">
            <a:extLst>
              <a:ext uri="{FF2B5EF4-FFF2-40B4-BE49-F238E27FC236}">
                <a16:creationId xmlns:a16="http://schemas.microsoft.com/office/drawing/2014/main" id="{F33E47F0-50CA-DD91-D362-DAE379B799BA}"/>
              </a:ext>
            </a:extLst>
          </p:cNvPr>
          <p:cNvSpPr txBox="1">
            <a:spLocks noChangeArrowheads="1"/>
          </p:cNvSpPr>
          <p:nvPr/>
        </p:nvSpPr>
        <p:spPr bwMode="auto">
          <a:xfrm>
            <a:off x="1901825" y="1075308"/>
            <a:ext cx="8388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latin typeface="Times New Roman" panose="02020603050405020304" pitchFamily="18" charset="0"/>
                <a:cs typeface="Times New Roman" panose="02020603050405020304" pitchFamily="18" charset="0"/>
              </a:rPr>
              <a:t>Let </a:t>
            </a:r>
            <a:r>
              <a:rPr lang="en-US" altLang="zh-CN" sz="2800" b="1" i="1" dirty="0">
                <a:solidFill>
                  <a:srgbClr val="FF0000"/>
                </a:solidFill>
                <a:latin typeface="Times New Roman" panose="02020603050405020304" pitchFamily="18" charset="0"/>
                <a:cs typeface="Times New Roman" panose="02020603050405020304" pitchFamily="18" charset="0"/>
              </a:rPr>
              <a:t>E</a:t>
            </a:r>
            <a:r>
              <a:rPr lang="en-US" altLang="zh-CN" sz="2800" b="1" dirty="0">
                <a:latin typeface="Times New Roman" panose="02020603050405020304" pitchFamily="18" charset="0"/>
                <a:cs typeface="Times New Roman" panose="02020603050405020304" pitchFamily="18" charset="0"/>
              </a:rPr>
              <a:t> be the universal set , </a:t>
            </a:r>
            <a:r>
              <a:rPr lang="en-US" altLang="zh-CN" sz="2800" b="1" i="1" dirty="0">
                <a:latin typeface="Times New Roman" panose="02020603050405020304" pitchFamily="18" charset="0"/>
                <a:cs typeface="Times New Roman" panose="02020603050405020304" pitchFamily="18" charset="0"/>
              </a:rPr>
              <a:t>A</a:t>
            </a:r>
            <a:r>
              <a:rPr lang="en-US" altLang="zh-CN" sz="2800" b="1" dirty="0">
                <a:latin typeface="Times New Roman" panose="02020603050405020304" pitchFamily="18" charset="0"/>
                <a:cs typeface="Times New Roman" panose="02020603050405020304" pitchFamily="18" charset="0"/>
              </a:rPr>
              <a:t> and </a:t>
            </a:r>
            <a:r>
              <a:rPr lang="en-US" altLang="zh-CN" sz="2800" b="1" i="1" dirty="0">
                <a:latin typeface="Times New Roman" panose="02020603050405020304" pitchFamily="18" charset="0"/>
                <a:cs typeface="Times New Roman" panose="02020603050405020304" pitchFamily="18" charset="0"/>
              </a:rPr>
              <a:t>B</a:t>
            </a:r>
            <a:r>
              <a:rPr lang="en-US" altLang="zh-CN" sz="2800" b="1" dirty="0">
                <a:latin typeface="Times New Roman" panose="02020603050405020304" pitchFamily="18" charset="0"/>
                <a:cs typeface="Times New Roman" panose="02020603050405020304" pitchFamily="18" charset="0"/>
              </a:rPr>
              <a:t> be two sets.</a:t>
            </a:r>
            <a:endParaRPr lang="zh-CN"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Object 3">
                <a:extLst>
                  <a:ext uri="{FF2B5EF4-FFF2-40B4-BE49-F238E27FC236}">
                    <a16:creationId xmlns:a16="http://schemas.microsoft.com/office/drawing/2014/main" id="{020BF99D-CF6E-84D8-7F87-04AE978E2E33}"/>
                  </a:ext>
                </a:extLst>
              </p:cNvPr>
              <p:cNvSpPr txBox="1"/>
              <p:nvPr/>
            </p:nvSpPr>
            <p:spPr bwMode="auto">
              <a:xfrm>
                <a:off x="2077058" y="1597596"/>
                <a:ext cx="9273398" cy="5432648"/>
              </a:xfrm>
              <a:prstGeom prst="rect">
                <a:avLst/>
              </a:prstGeom>
              <a:noFill/>
              <a:ln>
                <a:noFill/>
              </a:ln>
              <a:effectLst/>
            </p:spPr>
            <p:txBody>
              <a:bodyPr>
                <a:normAutofit fontScale="85000" lnSpcReduction="10000"/>
              </a:bodyPr>
              <a:lstStyle/>
              <a:p>
                <a:pPr defTabSz="914400" eaLnBrk="0" fontAlgn="base" hangingPunct="0">
                  <a:spcBef>
                    <a:spcPct val="0"/>
                  </a:spcBef>
                  <a:spcAft>
                    <a:spcPct val="0"/>
                  </a:spcAft>
                </a:pPr>
                <a14:m>
                  <m:oMathPara xmlns:m="http://schemas.openxmlformats.org/officeDocument/2006/math">
                    <m:oMathParaPr>
                      <m:jc m:val="left"/>
                    </m:oMathParaPr>
                    <m:oMath xmlns:m="http://schemas.openxmlformats.org/officeDocument/2006/math">
                      <m:d>
                        <m:dPr>
                          <m:ctrlPr>
                            <a:rPr lang="zh-CN" altLang="en-US" sz="3200" i="1" smtClean="0">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1</m:t>
                          </m:r>
                        </m:e>
                      </m:d>
                      <m:r>
                        <a:rPr lang="zh-CN" altLang="en-US" sz="3200" i="1">
                          <a:solidFill>
                            <a:srgbClr val="000000"/>
                          </a:solidFill>
                          <a:latin typeface="Cambria Math" panose="02040503050406030204" pitchFamily="18" charset="0"/>
                        </a:rPr>
                        <m:t> </m:t>
                      </m:r>
                      <m:r>
                        <m:rPr>
                          <m:sty m:val="p"/>
                        </m:rPr>
                        <a:rPr lang="en-US" altLang="zh-CN" sz="3200" i="1">
                          <a:solidFill>
                            <a:srgbClr val="000000"/>
                          </a:solidFill>
                          <a:latin typeface="Cambria Math" panose="02040503050406030204" pitchFamily="18" charset="0"/>
                        </a:rPr>
                        <m:t>For</m:t>
                      </m:r>
                      <m:r>
                        <a:rPr lang="en-US" altLang="zh-CN" sz="3200" b="0" i="1" smtClean="0">
                          <a:solidFill>
                            <a:srgbClr val="000000"/>
                          </a:solidFill>
                          <a:latin typeface="Cambria Math" panose="02040503050406030204" pitchFamily="18" charset="0"/>
                        </a:rPr>
                        <m:t> </m:t>
                      </m:r>
                      <m:r>
                        <a:rPr lang="en-US" altLang="zh-CN" sz="3200" b="0" i="1" smtClean="0">
                          <a:solidFill>
                            <a:srgbClr val="000000"/>
                          </a:solidFill>
                          <a:latin typeface="Cambria Math" panose="02040503050406030204" pitchFamily="18" charset="0"/>
                        </a:rPr>
                        <m:t>𝑎𝑛𝑦</m:t>
                      </m:r>
                      <m:r>
                        <a:rPr lang="en-US" altLang="zh-CN" sz="3200" b="0"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𝐸</m:t>
                      </m:r>
                      <m:r>
                        <a:rPr lang="en-US" altLang="zh-CN" sz="3200" b="0"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0≤</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≤1</m:t>
                      </m:r>
                    </m:oMath>
                    <m:oMath xmlns:m="http://schemas.openxmlformats.org/officeDocument/2006/math">
                      <m:d>
                        <m:dPr>
                          <m:ctrlPr>
                            <a:rPr lang="zh-CN" altLang="en-US" sz="3200" i="1">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2</m:t>
                          </m:r>
                        </m:e>
                      </m:d>
                      <m:r>
                        <a:rPr lang="zh-CN" altLang="en-US" sz="3200" i="1">
                          <a:solidFill>
                            <a:srgbClr val="000000"/>
                          </a:solidFill>
                          <a:latin typeface="Cambria Math" panose="02040503050406030204" pitchFamily="18" charset="0"/>
                        </a:rPr>
                        <m:t>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=0</m:t>
                      </m:r>
                      <m:r>
                        <a:rPr lang="zh-CN" altLang="en-US" sz="3200" i="1">
                          <a:solidFill>
                            <a:srgbClr val="000000"/>
                          </a:solidFill>
                          <a:latin typeface="Cambria Math" panose="02040503050406030204" pitchFamily="18" charset="0"/>
                        </a:rPr>
                        <m:t>，</m:t>
                      </m:r>
                      <m:r>
                        <a:rPr lang="en-US" altLang="zh-CN" sz="3200" b="1" i="1" smtClean="0">
                          <a:solidFill>
                            <a:srgbClr val="000000"/>
                          </a:solidFill>
                          <a:latin typeface="Cambria Math" panose="02040503050406030204" pitchFamily="18" charset="0"/>
                        </a:rPr>
                        <m:t>𝒊𝒇</m:t>
                      </m:r>
                      <m:r>
                        <a:rPr lang="en-US" altLang="zh-CN" sz="3200" b="1" i="1" smtClean="0">
                          <a:solidFill>
                            <a:srgbClr val="000000"/>
                          </a:solidFill>
                          <a:latin typeface="Cambria Math" panose="02040503050406030204" pitchFamily="18" charset="0"/>
                        </a:rPr>
                        <m:t> </m:t>
                      </m:r>
                      <m:r>
                        <a:rPr lang="en-US" altLang="zh-CN" sz="3200" b="1" i="1" smtClean="0">
                          <a:solidFill>
                            <a:srgbClr val="000000"/>
                          </a:solidFill>
                          <a:latin typeface="Cambria Math" panose="02040503050406030204" pitchFamily="18" charset="0"/>
                        </a:rPr>
                        <m:t>𝒂𝒏𝒅</m:t>
                      </m:r>
                      <m:r>
                        <a:rPr lang="en-US" altLang="zh-CN" sz="3200" b="1" i="1" smtClean="0">
                          <a:solidFill>
                            <a:srgbClr val="000000"/>
                          </a:solidFill>
                          <a:latin typeface="Cambria Math" panose="02040503050406030204" pitchFamily="18" charset="0"/>
                        </a:rPr>
                        <m:t> </m:t>
                      </m:r>
                      <m:r>
                        <a:rPr lang="en-US" altLang="zh-CN" sz="3200" b="1" i="1" smtClean="0">
                          <a:solidFill>
                            <a:srgbClr val="000000"/>
                          </a:solidFill>
                          <a:latin typeface="Cambria Math" panose="02040503050406030204" pitchFamily="18" charset="0"/>
                        </a:rPr>
                        <m:t>𝒐𝒏𝒍𝒚</m:t>
                      </m:r>
                      <m:r>
                        <a:rPr lang="en-US" altLang="zh-CN" sz="3200" b="1" i="1" smtClean="0">
                          <a:solidFill>
                            <a:srgbClr val="000000"/>
                          </a:solidFill>
                          <a:latin typeface="Cambria Math" panose="02040503050406030204" pitchFamily="18" charset="0"/>
                        </a:rPr>
                        <m:t> </m:t>
                      </m:r>
                      <m:r>
                        <a:rPr lang="en-US" altLang="zh-CN" sz="3200" b="1" i="1" smtClean="0">
                          <a:solidFill>
                            <a:srgbClr val="000000"/>
                          </a:solidFill>
                          <a:latin typeface="Cambria Math" panose="02040503050406030204" pitchFamily="18" charset="0"/>
                        </a:rPr>
                        <m:t>𝒊𝒇</m:t>
                      </m:r>
                      <m:r>
                        <a:rPr lang="en-US" altLang="zh-CN" sz="3200" b="0"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oMath>
                    <m:oMath xmlns:m="http://schemas.openxmlformats.org/officeDocument/2006/math">
                      <m:d>
                        <m:dPr>
                          <m:ctrlPr>
                            <a:rPr lang="zh-CN" altLang="en-US" sz="3200" i="1">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3</m:t>
                          </m:r>
                        </m:e>
                      </m:d>
                      <m:r>
                        <a:rPr lang="zh-CN" altLang="en-US" sz="3200" i="1">
                          <a:solidFill>
                            <a:srgbClr val="000000"/>
                          </a:solidFill>
                          <a:latin typeface="Cambria Math" panose="02040503050406030204" pitchFamily="18" charset="0"/>
                        </a:rPr>
                        <m:t>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=1</m:t>
                      </m:r>
                      <m:r>
                        <a:rPr lang="zh-CN" altLang="en-US" sz="3200" i="1">
                          <a:solidFill>
                            <a:srgbClr val="000000"/>
                          </a:solidFill>
                          <a:latin typeface="Cambria Math" panose="02040503050406030204" pitchFamily="18" charset="0"/>
                        </a:rPr>
                        <m:t>，</m:t>
                      </m:r>
                      <m:r>
                        <a:rPr lang="en-US" altLang="zh-CN" sz="3200" b="1" i="1">
                          <a:solidFill>
                            <a:srgbClr val="000000"/>
                          </a:solidFill>
                          <a:latin typeface="Cambria Math" panose="02040503050406030204" pitchFamily="18" charset="0"/>
                        </a:rPr>
                        <m:t>𝒊𝒇</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𝒂𝒏𝒅</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𝒐𝒏𝒍𝒚</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𝒊𝒇</m:t>
                      </m:r>
                      <m:r>
                        <a:rPr lang="en-US" altLang="zh-CN" sz="3200" b="0"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𝐸</m:t>
                      </m:r>
                    </m:oMath>
                    <m:oMath xmlns:m="http://schemas.openxmlformats.org/officeDocument/2006/math">
                      <m:d>
                        <m:dPr>
                          <m:ctrlPr>
                            <a:rPr lang="zh-CN" altLang="en-US" sz="3200" i="1">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4</m:t>
                          </m:r>
                        </m:e>
                      </m:d>
                      <m:r>
                        <a:rPr lang="zh-CN" altLang="en-US" sz="3200" i="1">
                          <a:solidFill>
                            <a:srgbClr val="000000"/>
                          </a:solidFill>
                          <a:latin typeface="Cambria Math" panose="02040503050406030204" pitchFamily="18" charset="0"/>
                        </a:rPr>
                        <m:t>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r>
                        <a:rPr lang="en-US" altLang="zh-CN" sz="3200" b="1" i="1">
                          <a:solidFill>
                            <a:srgbClr val="000000"/>
                          </a:solidFill>
                          <a:latin typeface="Cambria Math" panose="02040503050406030204" pitchFamily="18" charset="0"/>
                        </a:rPr>
                        <m:t>𝒊𝒇</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𝒂𝒏𝒅</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𝒐𝒏𝒍𝒚</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𝒊𝒇</m:t>
                      </m:r>
                      <m:r>
                        <a:rPr lang="en-US" altLang="zh-CN" sz="3200" b="1"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𝐵</m:t>
                      </m:r>
                    </m:oMath>
                    <m:oMath xmlns:m="http://schemas.openxmlformats.org/officeDocument/2006/math">
                      <m:d>
                        <m:dPr>
                          <m:ctrlPr>
                            <a:rPr lang="zh-CN" altLang="en-US" sz="3200" i="1">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5</m:t>
                          </m:r>
                        </m:e>
                      </m:d>
                      <m:r>
                        <a:rPr lang="zh-CN" altLang="en-US" sz="3200" i="1">
                          <a:solidFill>
                            <a:srgbClr val="000000"/>
                          </a:solidFill>
                          <a:latin typeface="Cambria Math" panose="02040503050406030204" pitchFamily="18" charset="0"/>
                        </a:rPr>
                        <m:t>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r>
                        <a:rPr lang="en-US" altLang="zh-CN" sz="3200" b="1" i="1">
                          <a:solidFill>
                            <a:srgbClr val="000000"/>
                          </a:solidFill>
                          <a:latin typeface="Cambria Math" panose="02040503050406030204" pitchFamily="18" charset="0"/>
                        </a:rPr>
                        <m:t>𝒊𝒇</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𝒂𝒏𝒅</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𝒐𝒏𝒍𝒚</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𝒊𝒇</m:t>
                      </m:r>
                      <m:r>
                        <a:rPr lang="en-US" altLang="zh-CN" sz="3200" b="1"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𝐵</m:t>
                      </m:r>
                    </m:oMath>
                    <m:oMath xmlns:m="http://schemas.openxmlformats.org/officeDocument/2006/math">
                      <m:r>
                        <a:rPr lang="zh-CN" altLang="en-US" sz="3200" i="1">
                          <a:solidFill>
                            <a:srgbClr val="000000"/>
                          </a:solidFill>
                          <a:latin typeface="Cambria Math" panose="02040503050406030204" pitchFamily="18" charset="0"/>
                        </a:rPr>
                        <m:t>(6) 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en-US" altLang="zh-CN"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=1−</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oMath>
                    <m:oMath xmlns:m="http://schemas.openxmlformats.org/officeDocument/2006/math">
                      <m:r>
                        <a:rPr lang="zh-CN" altLang="en-US" sz="3200" i="1">
                          <a:solidFill>
                            <a:srgbClr val="000000"/>
                          </a:solidFill>
                          <a:latin typeface="Cambria Math" panose="02040503050406030204" pitchFamily="18" charset="0"/>
                        </a:rPr>
                        <m:t>(7) 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r>
                            <a:rPr lang="zh-CN" altLang="en-US" sz="3200" i="1" smtClean="0">
                              <a:solidFill>
                                <a:srgbClr val="000000"/>
                              </a:solidFill>
                              <a:latin typeface="Cambria Math" panose="02040503050406030204" pitchFamily="18" charset="0"/>
                            </a:rPr>
                            <m:t>∩</m:t>
                          </m:r>
                          <m:r>
                            <m:rPr>
                              <m:sty m:val="p"/>
                            </m:rPr>
                            <a:rPr lang="en-US" altLang="zh-CN" sz="3200" i="1">
                              <a:solidFill>
                                <a:srgbClr val="000000"/>
                              </a:solidFill>
                              <a:latin typeface="Cambria Math" panose="02040503050406030204" pitchFamily="18" charset="0"/>
                            </a:rPr>
                            <m:t>B</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oMath>
                    <m:oMath xmlns:m="http://schemas.openxmlformats.org/officeDocument/2006/math">
                      <m:r>
                        <a:rPr lang="zh-CN" altLang="en-US" sz="3200" i="1">
                          <a:solidFill>
                            <a:srgbClr val="000000"/>
                          </a:solidFill>
                          <a:latin typeface="Cambria Math" panose="02040503050406030204" pitchFamily="18" charset="0"/>
                        </a:rPr>
                        <m:t>(8) 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r>
                            <a:rPr lang="zh-CN" altLang="en-US" sz="3200" i="1" smtClean="0">
                              <a:solidFill>
                                <a:srgbClr val="000000"/>
                              </a:solidFill>
                              <a:latin typeface="Cambria Math" panose="02040503050406030204" pitchFamily="18" charset="0"/>
                            </a:rPr>
                            <m:t>∪</m:t>
                          </m:r>
                          <m:r>
                            <m:rPr>
                              <m:sty m:val="p"/>
                            </m:rPr>
                            <a:rPr lang="en-US" altLang="zh-CN" sz="3200" i="1">
                              <a:solidFill>
                                <a:srgbClr val="000000"/>
                              </a:solidFill>
                              <a:latin typeface="Cambria Math" panose="02040503050406030204" pitchFamily="18" charset="0"/>
                            </a:rPr>
                            <m:t>B</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oMath>
                    <m:oMath xmlns:m="http://schemas.openxmlformats.org/officeDocument/2006/math">
                      <m:r>
                        <a:rPr lang="zh-CN" altLang="en-US" sz="3200" i="1">
                          <a:solidFill>
                            <a:srgbClr val="000000"/>
                          </a:solidFill>
                          <a:latin typeface="Cambria Math" panose="02040503050406030204" pitchFamily="18" charset="0"/>
                        </a:rPr>
                        <m:t>(9) 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r>
                            <a:rPr lang="en-US" altLang="zh-CN" sz="3200" i="1">
                              <a:solidFill>
                                <a:srgbClr val="000000"/>
                              </a:solidFill>
                              <a:latin typeface="Cambria Math" panose="02040503050406030204" pitchFamily="18" charset="0"/>
                            </a:rPr>
                            <m:t>−</m:t>
                          </m:r>
                          <m:r>
                            <m:rPr>
                              <m:sty m:val="p"/>
                            </m:rPr>
                            <a:rPr lang="en-US" altLang="zh-CN" sz="3200" i="1">
                              <a:solidFill>
                                <a:srgbClr val="000000"/>
                              </a:solidFill>
                              <a:latin typeface="Cambria Math" panose="02040503050406030204" pitchFamily="18" charset="0"/>
                            </a:rPr>
                            <m:t>B</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oMath>
                    <m:oMath xmlns:m="http://schemas.openxmlformats.org/officeDocument/2006/math">
                      <m:d>
                        <m:dPr>
                          <m:ctrlPr>
                            <a:rPr lang="zh-CN" altLang="en-US" sz="3200" i="1">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10</m:t>
                          </m:r>
                        </m:e>
                      </m:d>
                      <m:r>
                        <a:rPr lang="zh-CN" altLang="en-US" sz="3200" i="1">
                          <a:solidFill>
                            <a:srgbClr val="000000"/>
                          </a:solidFill>
                          <a:latin typeface="Cambria Math" panose="02040503050406030204" pitchFamily="18" charset="0"/>
                        </a:rPr>
                        <m:t>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r>
                        <a:rPr lang="en-US" altLang="zh-CN" sz="3200" b="1" i="1">
                          <a:solidFill>
                            <a:srgbClr val="000000"/>
                          </a:solidFill>
                          <a:latin typeface="Cambria Math" panose="02040503050406030204" pitchFamily="18" charset="0"/>
                        </a:rPr>
                        <m:t>𝒊𝒇</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𝒂𝒏𝒅</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𝒐𝒏𝒍𝒚</m:t>
                      </m:r>
                      <m:r>
                        <a:rPr lang="en-US" altLang="zh-CN" sz="3200" b="1" i="1">
                          <a:solidFill>
                            <a:srgbClr val="000000"/>
                          </a:solidFill>
                          <a:latin typeface="Cambria Math" panose="02040503050406030204" pitchFamily="18" charset="0"/>
                        </a:rPr>
                        <m:t> </m:t>
                      </m:r>
                      <m:r>
                        <a:rPr lang="en-US" altLang="zh-CN" sz="3200" b="1" i="1">
                          <a:solidFill>
                            <a:srgbClr val="000000"/>
                          </a:solidFill>
                          <a:latin typeface="Cambria Math" panose="02040503050406030204" pitchFamily="18" charset="0"/>
                        </a:rPr>
                        <m:t>𝒊𝒇</m:t>
                      </m:r>
                      <m:r>
                        <a:rPr lang="en-US" altLang="zh-CN" sz="3200" b="1" i="1" smtClean="0">
                          <a:solidFill>
                            <a:srgbClr val="000000"/>
                          </a:solidFill>
                          <a:latin typeface="Cambria Math" panose="02040503050406030204" pitchFamily="18" charset="0"/>
                        </a:rPr>
                        <m:t>  </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𝐵</m:t>
                      </m:r>
                    </m:oMath>
                    <m:oMath xmlns:m="http://schemas.openxmlformats.org/officeDocument/2006/math">
                      <m:r>
                        <a:rPr lang="zh-CN" altLang="en-US" sz="3200" i="1">
                          <a:solidFill>
                            <a:srgbClr val="000000"/>
                          </a:solidFill>
                          <a:latin typeface="Cambria Math" panose="02040503050406030204" pitchFamily="18" charset="0"/>
                        </a:rPr>
                        <m:t>(11) 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oMath>
                  </m:oMathPara>
                </a14:m>
                <a:endParaRPr lang="zh-CN" altLang="en-US" sz="3200" dirty="0">
                  <a:solidFill>
                    <a:srgbClr val="000000"/>
                  </a:solidFill>
                  <a:latin typeface="Times New Roman" panose="02020603050405020304" pitchFamily="18" charset="0"/>
                  <a:ea typeface="宋体" panose="02010600030101010101" pitchFamily="2" charset="-122"/>
                </a:endParaRPr>
              </a:p>
            </p:txBody>
          </p:sp>
        </mc:Choice>
        <mc:Fallback>
          <p:sp>
            <p:nvSpPr>
              <p:cNvPr id="15" name="Object 3">
                <a:extLst>
                  <a:ext uri="{FF2B5EF4-FFF2-40B4-BE49-F238E27FC236}">
                    <a16:creationId xmlns:a16="http://schemas.microsoft.com/office/drawing/2014/main" id="{020BF99D-CF6E-84D8-7F87-04AE978E2E33}"/>
                  </a:ext>
                </a:extLst>
              </p:cNvPr>
              <p:cNvSpPr txBox="1">
                <a:spLocks noRot="1" noChangeAspect="1" noMove="1" noResize="1" noEditPoints="1" noAdjustHandles="1" noChangeArrowheads="1" noChangeShapeType="1" noTextEdit="1"/>
              </p:cNvSpPr>
              <p:nvPr/>
            </p:nvSpPr>
            <p:spPr bwMode="auto">
              <a:xfrm>
                <a:off x="2077058" y="1597596"/>
                <a:ext cx="9273398" cy="5432648"/>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0B15B059-E3A1-7BB4-9F93-5B7E63CDD0CF}"/>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性质</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27623562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Characteristic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Text Box 3">
            <a:extLst>
              <a:ext uri="{FF2B5EF4-FFF2-40B4-BE49-F238E27FC236}">
                <a16:creationId xmlns:a16="http://schemas.microsoft.com/office/drawing/2014/main" id="{864B046E-3C82-E7F6-D979-EA053B5B5166}"/>
              </a:ext>
            </a:extLst>
          </p:cNvPr>
          <p:cNvSpPr txBox="1">
            <a:spLocks noChangeArrowheads="1"/>
          </p:cNvSpPr>
          <p:nvPr/>
        </p:nvSpPr>
        <p:spPr bwMode="auto">
          <a:xfrm>
            <a:off x="2073275" y="1233488"/>
            <a:ext cx="838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defTabSz="914400" fontAlgn="base">
              <a:spcBef>
                <a:spcPct val="50000"/>
              </a:spcBef>
              <a:spcAft>
                <a:spcPct val="0"/>
              </a:spcAft>
              <a:buFontTx/>
              <a:buNone/>
            </a:pPr>
            <a:r>
              <a:rPr lang="en-US" altLang="zh-CN" sz="2800" b="1" i="1" dirty="0">
                <a:solidFill>
                  <a:schemeClr val="accent2"/>
                </a:solidFill>
                <a:latin typeface="+mn-lt"/>
                <a:ea typeface="宋体" panose="02010600030101010101" pitchFamily="2" charset="-122"/>
                <a:cs typeface="Times New Roman" panose="02020603050405020304" pitchFamily="18" charset="0"/>
              </a:rPr>
              <a:t>Exampl</a:t>
            </a:r>
            <a:r>
              <a:rPr lang="en-US" altLang="zh-CN" sz="2800" b="1" dirty="0">
                <a:solidFill>
                  <a:schemeClr val="accent2"/>
                </a:solidFill>
                <a:latin typeface="+mn-lt"/>
                <a:ea typeface="宋体" panose="02010600030101010101" pitchFamily="2" charset="-122"/>
                <a:cs typeface="Times New Roman" panose="02020603050405020304" pitchFamily="18" charset="0"/>
              </a:rPr>
              <a:t>e: </a:t>
            </a:r>
            <a:r>
              <a:rPr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Prove </a:t>
            </a:r>
            <a:r>
              <a:rPr lang="el-GR" altLang="zh-CN" sz="2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Ψ</a:t>
            </a:r>
            <a:r>
              <a:rPr lang="el-GR" altLang="zh-CN" sz="28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el-GR" altLang="zh-CN" sz="28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l-GR" altLang="zh-CN" sz="2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Ψ</a:t>
            </a:r>
            <a:r>
              <a:rPr lang="el-GR" altLang="zh-CN" sz="28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l-GR" altLang="zh-CN" sz="2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Ψ</a:t>
            </a:r>
            <a:r>
              <a:rPr lang="en-US" altLang="zh-CN" sz="28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l-GR" altLang="zh-CN" sz="2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Ψ</a:t>
            </a:r>
            <a:r>
              <a:rPr lang="el-GR" altLang="zh-CN" sz="28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l-GR" altLang="zh-CN" sz="2800"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Ψ</a:t>
            </a:r>
            <a:r>
              <a:rPr lang="en-US" altLang="zh-CN" sz="2800" i="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 Box 8">
                <a:extLst>
                  <a:ext uri="{FF2B5EF4-FFF2-40B4-BE49-F238E27FC236}">
                    <a16:creationId xmlns:a16="http://schemas.microsoft.com/office/drawing/2014/main" id="{73E80764-50A4-8C49-85B2-1C5722683DA2}"/>
                  </a:ext>
                </a:extLst>
              </p:cNvPr>
              <p:cNvSpPr txBox="1">
                <a:spLocks noChangeArrowheads="1"/>
              </p:cNvSpPr>
              <p:nvPr/>
            </p:nvSpPr>
            <p:spPr bwMode="auto">
              <a:xfrm>
                <a:off x="2181225" y="2075162"/>
                <a:ext cx="8172450" cy="4339650"/>
              </a:xfrm>
              <a:prstGeom prst="rect">
                <a:avLst/>
              </a:prstGeom>
              <a:noFill/>
              <a:ln>
                <a:noFill/>
              </a:ln>
            </p:spPr>
            <p:txBody>
              <a:bodyPr>
                <a:spAutoFit/>
              </a:bodyPr>
              <a:lstStyle>
                <a:lvl1pPr>
                  <a:spcBef>
                    <a:spcPct val="20000"/>
                  </a:spcBef>
                  <a:buChar char="•"/>
                  <a:defRPr sz="3200">
                    <a:solidFill>
                      <a:schemeClr val="tx1"/>
                    </a:solidFill>
                    <a:latin typeface="Franklin Gothic Demi" pitchFamily="34" charset="0"/>
                  </a:defRPr>
                </a:lvl1pPr>
                <a:lvl2pPr marL="742950" indent="-285750">
                  <a:spcBef>
                    <a:spcPct val="20000"/>
                  </a:spcBef>
                  <a:buChar char="–"/>
                  <a:defRPr sz="2800">
                    <a:solidFill>
                      <a:schemeClr val="tx1"/>
                    </a:solidFill>
                    <a:latin typeface="Franklin Gothic Demi" pitchFamily="34" charset="0"/>
                  </a:defRPr>
                </a:lvl2pPr>
                <a:lvl3pPr marL="1143000" indent="-228600">
                  <a:spcBef>
                    <a:spcPct val="20000"/>
                  </a:spcBef>
                  <a:buChar char="•"/>
                  <a:defRPr sz="2400">
                    <a:solidFill>
                      <a:schemeClr val="tx1"/>
                    </a:solidFill>
                    <a:latin typeface="Franklin Gothic Demi" pitchFamily="34" charset="0"/>
                  </a:defRPr>
                </a:lvl3pPr>
                <a:lvl4pPr marL="1600200" indent="-228600">
                  <a:spcBef>
                    <a:spcPct val="20000"/>
                  </a:spcBef>
                  <a:buChar char="–"/>
                  <a:defRPr sz="2000">
                    <a:solidFill>
                      <a:schemeClr val="tx1"/>
                    </a:solidFill>
                    <a:latin typeface="Franklin Gothic Demi" pitchFamily="34" charset="0"/>
                  </a:defRPr>
                </a:lvl4pPr>
                <a:lvl5pPr marL="2057400" indent="-228600">
                  <a:spcBef>
                    <a:spcPct val="20000"/>
                  </a:spcBef>
                  <a:buChar char="»"/>
                  <a:defRPr sz="2000">
                    <a:solidFill>
                      <a:schemeClr val="tx1"/>
                    </a:solidFill>
                    <a:latin typeface="Franklin Gothic Demi" pitchFamily="34" charset="0"/>
                  </a:defRPr>
                </a:lvl5pPr>
                <a:lvl6pPr marL="2514600" indent="-228600" eaLnBrk="0" fontAlgn="base" hangingPunct="0">
                  <a:spcBef>
                    <a:spcPct val="20000"/>
                  </a:spcBef>
                  <a:spcAft>
                    <a:spcPct val="0"/>
                  </a:spcAft>
                  <a:buChar char="»"/>
                  <a:defRPr sz="2000">
                    <a:solidFill>
                      <a:schemeClr val="tx1"/>
                    </a:solidFill>
                    <a:latin typeface="Franklin Gothic Demi" pitchFamily="34" charset="0"/>
                  </a:defRPr>
                </a:lvl6pPr>
                <a:lvl7pPr marL="2971800" indent="-228600" eaLnBrk="0" fontAlgn="base" hangingPunct="0">
                  <a:spcBef>
                    <a:spcPct val="20000"/>
                  </a:spcBef>
                  <a:spcAft>
                    <a:spcPct val="0"/>
                  </a:spcAft>
                  <a:buChar char="»"/>
                  <a:defRPr sz="2000">
                    <a:solidFill>
                      <a:schemeClr val="tx1"/>
                    </a:solidFill>
                    <a:latin typeface="Franklin Gothic Demi" pitchFamily="34" charset="0"/>
                  </a:defRPr>
                </a:lvl7pPr>
                <a:lvl8pPr marL="3429000" indent="-228600" eaLnBrk="0" fontAlgn="base" hangingPunct="0">
                  <a:spcBef>
                    <a:spcPct val="20000"/>
                  </a:spcBef>
                  <a:spcAft>
                    <a:spcPct val="0"/>
                  </a:spcAft>
                  <a:buChar char="»"/>
                  <a:defRPr sz="2000">
                    <a:solidFill>
                      <a:schemeClr val="tx1"/>
                    </a:solidFill>
                    <a:latin typeface="Franklin Gothic Demi" pitchFamily="34" charset="0"/>
                  </a:defRPr>
                </a:lvl8pPr>
                <a:lvl9pPr marL="3886200" indent="-228600" eaLnBrk="0" fontAlgn="base" hangingPunct="0">
                  <a:spcBef>
                    <a:spcPct val="20000"/>
                  </a:spcBef>
                  <a:spcAft>
                    <a:spcPct val="0"/>
                  </a:spcAft>
                  <a:buChar char="»"/>
                  <a:defRPr sz="2000">
                    <a:solidFill>
                      <a:schemeClr val="tx1"/>
                    </a:solidFill>
                    <a:latin typeface="Franklin Gothic Demi" pitchFamily="34" charset="0"/>
                  </a:defRPr>
                </a:lvl9pPr>
              </a:lstStyle>
              <a:p>
                <a:pPr eaLnBrk="1" hangingPunct="1">
                  <a:spcBef>
                    <a:spcPct val="50000"/>
                  </a:spcBef>
                  <a:buFontTx/>
                  <a:buNone/>
                  <a:defRPr/>
                </a:pPr>
                <a:r>
                  <a:rPr lang="en-US" altLang="zh-CN" sz="2800" b="1" i="1" dirty="0">
                    <a:solidFill>
                      <a:schemeClr val="accent2"/>
                    </a:solidFill>
                    <a:latin typeface="+mn-lt"/>
                  </a:rPr>
                  <a:t>Proof</a:t>
                </a:r>
                <a:r>
                  <a:rPr lang="en-US" altLang="zh-CN" sz="2800" b="1" dirty="0">
                    <a:solidFill>
                      <a:schemeClr val="accent2"/>
                    </a:solidFill>
                    <a:latin typeface="+mn-lt"/>
                  </a:rPr>
                  <a:t>: </a:t>
                </a:r>
                <a:r>
                  <a:rPr lang="en-US" altLang="zh-CN" sz="2800" dirty="0">
                    <a:latin typeface="Times New Roman" panose="02020603050405020304" pitchFamily="18" charset="0"/>
                  </a:rPr>
                  <a:t>Suppose </a:t>
                </a:r>
                <a14:m>
                  <m:oMath xmlns:m="http://schemas.openxmlformats.org/officeDocument/2006/math">
                    <m:r>
                      <a:rPr lang="zh-CN" altLang="en-US" sz="2800" b="1" i="1" smtClean="0">
                        <a:solidFill>
                          <a:srgbClr val="0070C0"/>
                        </a:solidFill>
                        <a:latin typeface="Cambria Math" panose="02040503050406030204" pitchFamily="18" charset="0"/>
                      </a:rPr>
                      <m:t>𝒙</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𝑨</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𝑩</m:t>
                    </m:r>
                  </m:oMath>
                </a14:m>
                <a:r>
                  <a:rPr lang="en-US" altLang="zh-CN" sz="2800" dirty="0">
                    <a:latin typeface="Times New Roman" panose="02020603050405020304" pitchFamily="18" charset="0"/>
                    <a:sym typeface="Symbol" panose="05050102010706020507" pitchFamily="18" charset="2"/>
                  </a:rPr>
                  <a:t>, </a:t>
                </a:r>
                <a14:m>
                  <m:oMath xmlns:m="http://schemas.openxmlformats.org/officeDocument/2006/math">
                    <m:sSub>
                      <m:sSubPr>
                        <m:ctrlPr>
                          <a:rPr lang="zh-CN" altLang="en-US" sz="2800" b="1" i="1" smtClean="0">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𝝍</m:t>
                        </m:r>
                      </m:e>
                      <m:sub>
                        <m:r>
                          <a:rPr lang="zh-CN" altLang="en-US" sz="2800" b="1" i="1">
                            <a:solidFill>
                              <a:srgbClr val="0070C0"/>
                            </a:solidFill>
                            <a:latin typeface="Cambria Math" panose="02040503050406030204" pitchFamily="18" charset="0"/>
                          </a:rPr>
                          <m:t>𝑨</m:t>
                        </m:r>
                        <m:r>
                          <a:rPr lang="zh-CN" altLang="en-US"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𝑩</m:t>
                        </m:r>
                      </m:sub>
                    </m:sSub>
                    <m:r>
                      <a:rPr lang="en-US" altLang="zh-CN"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𝒙</m:t>
                    </m:r>
                    <m:r>
                      <a:rPr lang="en-US" altLang="zh-CN" sz="2800" b="1" i="1">
                        <a:solidFill>
                          <a:srgbClr val="0070C0"/>
                        </a:solidFill>
                        <a:latin typeface="Cambria Math" panose="02040503050406030204" pitchFamily="18" charset="0"/>
                      </a:rPr>
                      <m:t>)</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𝟏</m:t>
                    </m:r>
                  </m:oMath>
                </a14:m>
                <a:r>
                  <a:rPr lang="zh-CN" altLang="en-US" sz="2800" dirty="0">
                    <a:latin typeface="Times New Roman" panose="02020603050405020304" pitchFamily="18" charset="0"/>
                    <a:sym typeface="Symbol" panose="05050102010706020507" pitchFamily="18" charset="2"/>
                  </a:rPr>
                  <a:t>，</a:t>
                </a:r>
                <a:r>
                  <a:rPr lang="en-US" altLang="zh-CN" sz="2800" dirty="0">
                    <a:latin typeface="Times New Roman" panose="02020603050405020304" pitchFamily="18" charset="0"/>
                    <a:sym typeface="Symbol" panose="05050102010706020507" pitchFamily="18" charset="2"/>
                  </a:rPr>
                  <a:t>then</a:t>
                </a:r>
              </a:p>
              <a:p>
                <a:pPr marL="457200" indent="-457200" eaLnBrk="1" hangingPunct="1">
                  <a:spcBef>
                    <a:spcPct val="50000"/>
                  </a:spcBef>
                  <a:buFont typeface="Wingdings" panose="05000000000000000000" pitchFamily="2" charset="2"/>
                  <a:buChar char="Ø"/>
                  <a:defRPr/>
                </a:pPr>
                <a:r>
                  <a:rPr lang="en-US" altLang="zh-CN" sz="2800" i="1" dirty="0" err="1">
                    <a:solidFill>
                      <a:srgbClr val="0070C0"/>
                    </a:solidFill>
                    <a:latin typeface="Times New Roman" panose="02020603050405020304" pitchFamily="18" charset="0"/>
                    <a:sym typeface="Symbol" panose="05050102010706020507" pitchFamily="18" charset="2"/>
                  </a:rPr>
                  <a:t>x</a:t>
                </a:r>
                <a:r>
                  <a:rPr lang="en-US" altLang="zh-CN" sz="2800" dirty="0" err="1">
                    <a:solidFill>
                      <a:srgbClr val="0070C0"/>
                    </a:solidFill>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A</a:t>
                </a:r>
                <a:r>
                  <a:rPr lang="en-US" altLang="zh-CN" sz="2800" dirty="0" err="1">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x</a:t>
                </a:r>
                <a:r>
                  <a:rPr lang="en-US" altLang="zh-CN" sz="2800" dirty="0" err="1">
                    <a:solidFill>
                      <a:srgbClr val="0070C0"/>
                    </a:solidFill>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B</a:t>
                </a:r>
                <a:r>
                  <a:rPr lang="en-US" altLang="zh-CN" sz="2800" dirty="0">
                    <a:latin typeface="Times New Roman" panose="02020603050405020304" pitchFamily="18" charset="0"/>
                    <a:sym typeface="Symbol" panose="05050102010706020507" pitchFamily="18" charset="2"/>
                  </a:rPr>
                  <a:t></a:t>
                </a:r>
                <a:r>
                  <a:rPr lang="el-GR" altLang="zh-CN" sz="2800" i="1" dirty="0">
                    <a:solidFill>
                      <a:srgbClr val="0070C0"/>
                    </a:solidFill>
                    <a:latin typeface="Times New Roman" panose="02020603050405020304" pitchFamily="18" charset="0"/>
                    <a:cs typeface="Times New Roman" panose="02020603050405020304" pitchFamily="18" charset="0"/>
                  </a:rPr>
                  <a:t>Ψ</a:t>
                </a:r>
                <a:r>
                  <a:rPr lang="el-GR" altLang="zh-CN" sz="2800" i="1" baseline="-25000" dirty="0">
                    <a:solidFill>
                      <a:srgbClr val="0070C0"/>
                    </a:solidFill>
                    <a:latin typeface="Times New Roman" panose="02020603050405020304" pitchFamily="18" charset="0"/>
                    <a:cs typeface="Times New Roman" panose="02020603050405020304" pitchFamily="18" charset="0"/>
                  </a:rPr>
                  <a:t>A</a:t>
                </a:r>
                <a:r>
                  <a:rPr lang="en-US" altLang="zh-CN" sz="2800" dirty="0">
                    <a:solidFill>
                      <a:srgbClr val="0070C0"/>
                    </a:solidFill>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sym typeface="Symbol" panose="05050102010706020507" pitchFamily="18" charset="2"/>
                  </a:rPr>
                  <a:t></a:t>
                </a:r>
                <a:r>
                  <a:rPr lang="el-GR" altLang="zh-CN" sz="2800" i="1" dirty="0">
                    <a:solidFill>
                      <a:srgbClr val="0070C0"/>
                    </a:solidFill>
                    <a:latin typeface="Times New Roman" panose="02020603050405020304" pitchFamily="18" charset="0"/>
                    <a:cs typeface="Times New Roman" panose="02020603050405020304" pitchFamily="18" charset="0"/>
                  </a:rPr>
                  <a:t>Ψ</a:t>
                </a:r>
                <a:r>
                  <a:rPr lang="en-US" altLang="zh-CN" sz="2800" i="1" baseline="-25000" dirty="0">
                    <a:solidFill>
                      <a:srgbClr val="0070C0"/>
                    </a:solidFill>
                    <a:latin typeface="Times New Roman" panose="02020603050405020304" pitchFamily="18" charset="0"/>
                    <a:cs typeface="Times New Roman" panose="02020603050405020304" pitchFamily="18" charset="0"/>
                  </a:rPr>
                  <a:t>B</a:t>
                </a:r>
                <a:r>
                  <a:rPr lang="en-US" altLang="zh-CN" sz="2800" dirty="0">
                    <a:solidFill>
                      <a:srgbClr val="0070C0"/>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=1</a:t>
                </a:r>
              </a:p>
              <a:p>
                <a:pPr marL="457200" indent="-457200" eaLnBrk="1" hangingPunct="1">
                  <a:spcBef>
                    <a:spcPct val="50000"/>
                  </a:spcBef>
                  <a:buFont typeface="Wingdings" panose="05000000000000000000" pitchFamily="2" charset="2"/>
                  <a:buChar char="Ø"/>
                  <a:defRPr/>
                </a:pPr>
                <a:r>
                  <a:rPr lang="en-US" altLang="zh-CN" sz="2800" i="1" dirty="0" err="1">
                    <a:solidFill>
                      <a:srgbClr val="0070C0"/>
                    </a:solidFill>
                    <a:latin typeface="Times New Roman" panose="02020603050405020304" pitchFamily="18" charset="0"/>
                    <a:sym typeface="Symbol" panose="05050102010706020507" pitchFamily="18" charset="2"/>
                  </a:rPr>
                  <a:t>x</a:t>
                </a:r>
                <a:r>
                  <a:rPr lang="en-US" altLang="zh-CN" sz="2800" dirty="0" err="1">
                    <a:solidFill>
                      <a:srgbClr val="0070C0"/>
                    </a:solidFill>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A</a:t>
                </a:r>
                <a:r>
                  <a:rPr lang="en-US" altLang="zh-CN" sz="2800" dirty="0" err="1">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x</a:t>
                </a:r>
                <a:r>
                  <a:rPr lang="en-US" altLang="zh-CN" sz="2800" dirty="0" err="1">
                    <a:solidFill>
                      <a:srgbClr val="0070C0"/>
                    </a:solidFill>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B</a:t>
                </a:r>
                <a:r>
                  <a:rPr lang="en-US" altLang="zh-CN" sz="2800" dirty="0">
                    <a:latin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=1</a:t>
                </a:r>
              </a:p>
              <a:p>
                <a:pPr marL="457200" indent="-457200" eaLnBrk="1" hangingPunct="1">
                  <a:spcBef>
                    <a:spcPct val="50000"/>
                  </a:spcBef>
                  <a:buFont typeface="Wingdings" panose="05000000000000000000" pitchFamily="2" charset="2"/>
                  <a:buChar char="Ø"/>
                  <a:defRPr/>
                </a:pPr>
                <a:r>
                  <a:rPr lang="en-US" altLang="zh-CN" sz="2800" i="1" dirty="0" err="1">
                    <a:solidFill>
                      <a:srgbClr val="0070C0"/>
                    </a:solidFill>
                    <a:latin typeface="Times New Roman" panose="02020603050405020304" pitchFamily="18" charset="0"/>
                    <a:sym typeface="Symbol" panose="05050102010706020507" pitchFamily="18" charset="2"/>
                  </a:rPr>
                  <a:t>x</a:t>
                </a:r>
                <a:r>
                  <a:rPr lang="en-US" altLang="zh-CN" sz="2800" dirty="0" err="1">
                    <a:solidFill>
                      <a:srgbClr val="0070C0"/>
                    </a:solidFill>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A</a:t>
                </a:r>
                <a:r>
                  <a:rPr lang="en-US" altLang="zh-CN" sz="2800" dirty="0" err="1">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x</a:t>
                </a:r>
                <a:r>
                  <a:rPr lang="en-US" altLang="zh-CN" sz="2800" dirty="0" err="1">
                    <a:solidFill>
                      <a:srgbClr val="0070C0"/>
                    </a:solidFill>
                    <a:latin typeface="Times New Roman" panose="02020603050405020304" pitchFamily="18" charset="0"/>
                    <a:sym typeface="Symbol" panose="05050102010706020507" pitchFamily="18" charset="2"/>
                  </a:rPr>
                  <a:t></a:t>
                </a:r>
                <a:r>
                  <a:rPr lang="en-US" altLang="zh-CN" sz="2800" i="1" dirty="0" err="1">
                    <a:solidFill>
                      <a:srgbClr val="0070C0"/>
                    </a:solidFill>
                    <a:latin typeface="Times New Roman" panose="02020603050405020304" pitchFamily="18" charset="0"/>
                    <a:sym typeface="Symbol" panose="05050102010706020507" pitchFamily="18" charset="2"/>
                  </a:rPr>
                  <a:t>B</a:t>
                </a:r>
                <a:r>
                  <a:rPr lang="en-US" altLang="zh-CN" sz="2800" dirty="0">
                    <a:latin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a:t>
                </a:r>
                <a:r>
                  <a:rPr lang="el-GR" altLang="zh-CN" sz="2800" i="1" dirty="0">
                    <a:latin typeface="Times New Roman" panose="02020603050405020304" pitchFamily="18" charset="0"/>
                    <a:cs typeface="Times New Roman" panose="02020603050405020304" pitchFamily="18" charset="0"/>
                  </a:rPr>
                  <a:t>Ψ</a:t>
                </a:r>
                <a:r>
                  <a:rPr lang="el-GR" altLang="zh-CN" sz="2800" i="1" baseline="-25000" dirty="0">
                    <a:latin typeface="Times New Roman" panose="02020603050405020304" pitchFamily="18" charset="0"/>
                    <a:cs typeface="Times New Roman" panose="02020603050405020304" pitchFamily="18" charset="0"/>
                  </a:rPr>
                  <a:t>A</a:t>
                </a:r>
                <a:r>
                  <a:rPr lang="en-US" altLang="zh-CN" sz="2800" dirty="0">
                    <a:latin typeface="Times New Roman" panose="02020603050405020304" pitchFamily="18" charset="0"/>
                    <a:cs typeface="Times New Roman" panose="02020603050405020304" pitchFamily="18" charset="0"/>
                  </a:rPr>
                  <a:t>*</a:t>
                </a:r>
                <a:r>
                  <a:rPr lang="el-GR" altLang="zh-CN" sz="2800" i="1" dirty="0">
                    <a:latin typeface="Times New Roman" panose="02020603050405020304" pitchFamily="18" charset="0"/>
                    <a:cs typeface="Times New Roman" panose="02020603050405020304" pitchFamily="18" charset="0"/>
                  </a:rPr>
                  <a:t>Ψ</a:t>
                </a:r>
                <a:r>
                  <a:rPr lang="en-US" altLang="zh-CN" sz="2800" i="1" baseline="-25000" dirty="0">
                    <a:latin typeface="Times New Roman" panose="02020603050405020304" pitchFamily="18" charset="0"/>
                    <a:cs typeface="Times New Roman" panose="02020603050405020304" pitchFamily="18" charset="0"/>
                  </a:rPr>
                  <a:t>B</a:t>
                </a:r>
                <a:r>
                  <a:rPr lang="en-US" altLang="zh-CN" sz="2800" dirty="0">
                    <a:latin typeface="Times New Roman" panose="02020603050405020304" pitchFamily="18" charset="0"/>
                    <a:cs typeface="Times New Roman" panose="02020603050405020304" pitchFamily="18" charset="0"/>
                  </a:rPr>
                  <a:t> =1</a:t>
                </a:r>
              </a:p>
              <a:p>
                <a:pPr indent="-360000" eaLnBrk="1" hangingPunct="1">
                  <a:spcBef>
                    <a:spcPts val="600"/>
                  </a:spcBef>
                </a:pPr>
                <a:endParaRPr lang="en-US" altLang="zh-CN" sz="2800" dirty="0">
                  <a:latin typeface="Times New Roman" panose="02020603050405020304" pitchFamily="18" charset="0"/>
                </a:endParaRPr>
              </a:p>
              <a:p>
                <a:pPr eaLnBrk="1" hangingPunct="1">
                  <a:spcBef>
                    <a:spcPts val="600"/>
                  </a:spcBef>
                  <a:buNone/>
                </a:pPr>
                <a:r>
                  <a:rPr lang="en-US" altLang="zh-CN" sz="2800" b="1" dirty="0">
                    <a:latin typeface="Times New Roman" panose="02020603050405020304" pitchFamily="18" charset="0"/>
                  </a:rPr>
                  <a:t>Suppose</a:t>
                </a:r>
                <a:r>
                  <a:rPr lang="en-US" altLang="zh-CN" sz="2800" dirty="0">
                    <a:latin typeface="Times New Roman" panose="02020603050405020304" pitchFamily="18" charset="0"/>
                  </a:rPr>
                  <a:t> </a:t>
                </a:r>
                <a14:m>
                  <m:oMath xmlns:m="http://schemas.openxmlformats.org/officeDocument/2006/math">
                    <m:r>
                      <a:rPr lang="zh-CN" altLang="en-US" sz="2800" b="1" i="1" smtClean="0">
                        <a:solidFill>
                          <a:srgbClr val="0070C0"/>
                        </a:solidFill>
                        <a:latin typeface="Cambria Math" panose="02040503050406030204" pitchFamily="18" charset="0"/>
                      </a:rPr>
                      <m:t>𝒙</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𝑨</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𝑩</m:t>
                    </m:r>
                    <m:r>
                      <a:rPr lang="zh-CN" altLang="en-US" sz="2800" b="1">
                        <a:latin typeface="Cambria Math" panose="02040503050406030204" pitchFamily="18" charset="0"/>
                      </a:rPr>
                      <m:t>⇔¬</m:t>
                    </m:r>
                    <m:r>
                      <a:rPr lang="zh-CN" altLang="en-US" sz="2800" b="1" i="1">
                        <a:latin typeface="Cambria Math" panose="02040503050406030204" pitchFamily="18" charset="0"/>
                      </a:rPr>
                      <m:t>𝒙</m:t>
                    </m:r>
                    <m:r>
                      <a:rPr lang="zh-CN" altLang="en-US"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en-US" altLang="zh-CN" sz="2800" b="1" i="1">
                        <a:latin typeface="Cambria Math" panose="02040503050406030204" pitchFamily="18" charset="0"/>
                      </a:rPr>
                      <m:t>(</m:t>
                    </m:r>
                    <m:r>
                      <a:rPr lang="zh-CN" altLang="en-US" sz="2800" b="1" i="1">
                        <a:latin typeface="Cambria Math" panose="02040503050406030204" pitchFamily="18" charset="0"/>
                      </a:rPr>
                      <m:t>𝒙</m:t>
                    </m:r>
                    <m:r>
                      <a:rPr lang="zh-CN" altLang="en-US"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𝒙</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en-US" altLang="zh-CN" sz="2800" b="1">
                        <a:latin typeface="Cambria Math" panose="02040503050406030204" pitchFamily="18" charset="0"/>
                      </a:rPr>
                      <m:t>)</m:t>
                    </m:r>
                    <m:r>
                      <a:rPr lang="zh-CN" altLang="en-US" sz="2800" b="1">
                        <a:latin typeface="Cambria Math" panose="02040503050406030204" pitchFamily="18" charset="0"/>
                      </a:rPr>
                      <m:t>⇔</m:t>
                    </m:r>
                    <m:r>
                      <a:rPr lang="zh-CN" altLang="en-US" sz="2800" b="1" i="1">
                        <a:latin typeface="Cambria Math" panose="02040503050406030204" pitchFamily="18" charset="0"/>
                      </a:rPr>
                      <m:t>𝒙</m:t>
                    </m:r>
                    <m:r>
                      <a:rPr lang="zh-CN" altLang="en-US"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𝒙</m:t>
                    </m:r>
                    <m:r>
                      <a:rPr lang="zh-CN" altLang="en-US" sz="2800" b="1">
                        <a:latin typeface="Cambria Math" panose="02040503050406030204" pitchFamily="18" charset="0"/>
                      </a:rPr>
                      <m:t>∉</m:t>
                    </m:r>
                    <m:r>
                      <a:rPr lang="zh-CN" altLang="en-US" sz="2800" b="1" i="1">
                        <a:latin typeface="Cambria Math" panose="02040503050406030204" pitchFamily="18" charset="0"/>
                      </a:rPr>
                      <m:t>𝑩</m:t>
                    </m:r>
                  </m:oMath>
                </a14:m>
                <a:r>
                  <a:rPr lang="en-US" altLang="zh-CN" sz="2800" b="1" dirty="0"/>
                  <a:t> , then </a:t>
                </a:r>
              </a:p>
              <a:p>
                <a:pPr eaLnBrk="1" hangingPunct="1">
                  <a:spcBef>
                    <a:spcPts val="600"/>
                  </a:spcBef>
                  <a:buNone/>
                </a:pPr>
                <a14:m>
                  <m:oMathPara xmlns:m="http://schemas.openxmlformats.org/officeDocument/2006/math">
                    <m:oMathParaPr>
                      <m:jc m:val="centerGroup"/>
                    </m:oMathParaPr>
                    <m:oMath xmlns:m="http://schemas.openxmlformats.org/officeDocument/2006/math">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𝝍</m:t>
                          </m:r>
                        </m:e>
                        <m:sub>
                          <m:r>
                            <a:rPr lang="zh-CN" altLang="en-US" sz="2800" b="1" i="1">
                              <a:solidFill>
                                <a:srgbClr val="0070C0"/>
                              </a:solidFill>
                              <a:latin typeface="Cambria Math" panose="02040503050406030204" pitchFamily="18" charset="0"/>
                            </a:rPr>
                            <m:t>𝑨</m:t>
                          </m:r>
                        </m:sub>
                      </m:sSub>
                      <m:r>
                        <a:rPr lang="zh-CN" altLang="en-US" sz="2800" b="1">
                          <a:solidFill>
                            <a:srgbClr val="0070C0"/>
                          </a:solidFill>
                          <a:latin typeface="Cambria Math" panose="02040503050406030204" pitchFamily="18" charset="0"/>
                        </a:rPr>
                        <m:t>+</m:t>
                      </m:r>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𝝍</m:t>
                          </m:r>
                        </m:e>
                        <m:sub>
                          <m:r>
                            <a:rPr lang="zh-CN" altLang="en-US" sz="2800" b="1" i="1">
                              <a:solidFill>
                                <a:srgbClr val="0070C0"/>
                              </a:solidFill>
                              <a:latin typeface="Cambria Math" panose="02040503050406030204" pitchFamily="18" charset="0"/>
                            </a:rPr>
                            <m:t>𝑩</m:t>
                          </m:r>
                        </m:sub>
                      </m:sSub>
                      <m:r>
                        <a:rPr lang="zh-CN" altLang="en-US" sz="2800" b="1">
                          <a:solidFill>
                            <a:srgbClr val="0070C0"/>
                          </a:solidFill>
                          <a:latin typeface="Cambria Math" panose="02040503050406030204" pitchFamily="18" charset="0"/>
                        </a:rPr>
                        <m:t>−</m:t>
                      </m:r>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𝝍</m:t>
                          </m:r>
                        </m:e>
                        <m:sub>
                          <m:r>
                            <a:rPr lang="zh-CN" altLang="en-US" sz="2800" b="1" i="1">
                              <a:solidFill>
                                <a:srgbClr val="0070C0"/>
                              </a:solidFill>
                              <a:latin typeface="Cambria Math" panose="02040503050406030204" pitchFamily="18" charset="0"/>
                            </a:rPr>
                            <m:t>𝑨</m:t>
                          </m:r>
                        </m:sub>
                      </m:sSub>
                      <m:r>
                        <a:rPr lang="zh-CN" altLang="en-US" sz="2800" b="1">
                          <a:solidFill>
                            <a:srgbClr val="0070C0"/>
                          </a:solidFill>
                          <a:latin typeface="Cambria Math" panose="02040503050406030204" pitchFamily="18" charset="0"/>
                        </a:rPr>
                        <m:t>∗</m:t>
                      </m:r>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𝝍</m:t>
                          </m:r>
                        </m:e>
                        <m:sub>
                          <m:r>
                            <a:rPr lang="zh-CN" altLang="en-US" sz="2800" b="1" i="1">
                              <a:solidFill>
                                <a:srgbClr val="0070C0"/>
                              </a:solidFill>
                              <a:latin typeface="Cambria Math" panose="02040503050406030204" pitchFamily="18" charset="0"/>
                            </a:rPr>
                            <m:t>𝑩</m:t>
                          </m:r>
                        </m:sub>
                      </m:sSub>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𝟎</m:t>
                      </m:r>
                      <m:r>
                        <a:rPr lang="zh-CN" altLang="en-US" sz="2800" b="1">
                          <a:solidFill>
                            <a:srgbClr val="0070C0"/>
                          </a:solidFill>
                          <a:latin typeface="Cambria Math" panose="02040503050406030204" pitchFamily="18" charset="0"/>
                        </a:rPr>
                        <m:t>=</m:t>
                      </m:r>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𝝍</m:t>
                          </m:r>
                        </m:e>
                        <m:sub>
                          <m:r>
                            <a:rPr lang="zh-CN" altLang="en-US" sz="2800" b="1" i="1">
                              <a:solidFill>
                                <a:srgbClr val="0070C0"/>
                              </a:solidFill>
                              <a:latin typeface="Cambria Math" panose="02040503050406030204" pitchFamily="18" charset="0"/>
                            </a:rPr>
                            <m:t>𝑨</m:t>
                          </m:r>
                          <m:r>
                            <a:rPr lang="zh-CN" altLang="en-US" sz="2800" b="1" i="1">
                              <a:solidFill>
                                <a:srgbClr val="0070C0"/>
                              </a:solidFill>
                              <a:latin typeface="Cambria Math" panose="02040503050406030204" pitchFamily="18" charset="0"/>
                            </a:rPr>
                            <m:t>∪</m:t>
                          </m:r>
                          <m:r>
                            <a:rPr lang="en-US" altLang="zh-CN" sz="2800" b="1" i="1">
                              <a:solidFill>
                                <a:srgbClr val="0070C0"/>
                              </a:solidFill>
                              <a:latin typeface="Cambria Math" panose="02040503050406030204" pitchFamily="18" charset="0"/>
                            </a:rPr>
                            <m:t>𝑩</m:t>
                          </m:r>
                        </m:sub>
                      </m:sSub>
                    </m:oMath>
                  </m:oMathPara>
                </a14:m>
                <a:endParaRPr lang="en-US" altLang="zh-CN" sz="2800" b="1" dirty="0"/>
              </a:p>
            </p:txBody>
          </p:sp>
        </mc:Choice>
        <mc:Fallback xmlns="">
          <p:sp>
            <p:nvSpPr>
              <p:cNvPr id="14" name="Text Box 8">
                <a:extLst>
                  <a:ext uri="{FF2B5EF4-FFF2-40B4-BE49-F238E27FC236}">
                    <a16:creationId xmlns:a16="http://schemas.microsoft.com/office/drawing/2014/main" id="{73E80764-50A4-8C49-85B2-1C5722683DA2}"/>
                  </a:ext>
                </a:extLst>
              </p:cNvPr>
              <p:cNvSpPr txBox="1">
                <a:spLocks noRot="1" noChangeAspect="1" noMove="1" noResize="1" noEditPoints="1" noAdjustHandles="1" noChangeArrowheads="1" noChangeShapeType="1" noTextEdit="1"/>
              </p:cNvSpPr>
              <p:nvPr/>
            </p:nvSpPr>
            <p:spPr bwMode="auto">
              <a:xfrm>
                <a:off x="2181225" y="2075162"/>
                <a:ext cx="8172450" cy="4339650"/>
              </a:xfrm>
              <a:prstGeom prst="rect">
                <a:avLst/>
              </a:prstGeom>
              <a:blipFill>
                <a:blip r:embed="rId3"/>
                <a:stretch>
                  <a:fillRect l="-1567" t="-1545"/>
                </a:stretch>
              </a:blipFill>
              <a:ln>
                <a:noFill/>
              </a:ln>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BDE0FFA-41EB-BFB5-A5A0-4A596E1B4115}"/>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性质</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16834654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59428" y="119736"/>
            <a:ext cx="8276771"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cs typeface="+mn-ea"/>
                <a:sym typeface="+mn-lt"/>
              </a:rPr>
              <a:t>Review</a:t>
            </a:r>
            <a:endParaRPr lang="zh-CN" altLang="en-US" sz="36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7F0FA639-2341-7A51-392C-99E57C1EC9C4}"/>
              </a:ext>
            </a:extLst>
          </p:cNvPr>
          <p:cNvSpPr txBox="1">
            <a:spLocks noChangeArrowheads="1"/>
          </p:cNvSpPr>
          <p:nvPr/>
        </p:nvSpPr>
        <p:spPr>
          <a:xfrm>
            <a:off x="2060327" y="1257300"/>
            <a:ext cx="8906166"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b="1" dirty="0">
                <a:ea typeface="宋体" panose="02010600030101010101" pitchFamily="2" charset="-122"/>
              </a:rPr>
              <a:t>Concept and properties of function</a:t>
            </a:r>
          </a:p>
          <a:p>
            <a:pPr>
              <a:lnSpc>
                <a:spcPct val="100000"/>
              </a:lnSpc>
              <a:buFont typeface="Wingdings" panose="05000000000000000000" pitchFamily="2" charset="2"/>
              <a:buChar char="l"/>
            </a:pPr>
            <a:r>
              <a:rPr lang="en-US" altLang="zh-CN" b="1" dirty="0">
                <a:ea typeface="宋体" panose="02010600030101010101" pitchFamily="2" charset="-122"/>
              </a:rPr>
              <a:t>Representation of function</a:t>
            </a:r>
            <a:endParaRPr lang="zh-CN" altLang="en-US" b="1" dirty="0">
              <a:ea typeface="宋体" panose="02010600030101010101" pitchFamily="2" charset="-122"/>
            </a:endParaRPr>
          </a:p>
          <a:p>
            <a:pPr lvl="1">
              <a:lnSpc>
                <a:spcPct val="100000"/>
              </a:lnSpc>
              <a:buFont typeface="Wingdings" panose="05000000000000000000" pitchFamily="2" charset="2"/>
              <a:buChar char="Ø"/>
            </a:pPr>
            <a:r>
              <a:rPr lang="en-US" altLang="zh-CN" b="1" dirty="0">
                <a:ea typeface="宋体" panose="02010600030101010101" pitchFamily="2" charset="-122"/>
              </a:rPr>
              <a:t>Relation graph</a:t>
            </a:r>
          </a:p>
          <a:p>
            <a:pPr lvl="1">
              <a:lnSpc>
                <a:spcPct val="100000"/>
              </a:lnSpc>
              <a:buFont typeface="Wingdings" panose="05000000000000000000" pitchFamily="2" charset="2"/>
              <a:buChar char="Ø"/>
            </a:pPr>
            <a:r>
              <a:rPr lang="en-US" altLang="zh-CN" b="1" dirty="0">
                <a:ea typeface="宋体" panose="02010600030101010101" pitchFamily="2" charset="-122"/>
              </a:rPr>
              <a:t>Relation matrix</a:t>
            </a:r>
            <a:endParaRPr lang="zh-CN" altLang="en-US" b="1" dirty="0">
              <a:ea typeface="宋体" panose="02010600030101010101" pitchFamily="2" charset="-122"/>
            </a:endParaRPr>
          </a:p>
          <a:p>
            <a:pPr>
              <a:lnSpc>
                <a:spcPct val="100000"/>
              </a:lnSpc>
              <a:buFont typeface="Wingdings" panose="05000000000000000000" pitchFamily="2" charset="2"/>
              <a:buChar char="l"/>
            </a:pPr>
            <a:r>
              <a:rPr lang="en-US" altLang="zh-CN" b="1" dirty="0">
                <a:ea typeface="宋体" panose="02010600030101010101" pitchFamily="2" charset="-122"/>
              </a:rPr>
              <a:t>Composition of function and properties</a:t>
            </a:r>
          </a:p>
          <a:p>
            <a:pPr>
              <a:lnSpc>
                <a:spcPct val="100000"/>
              </a:lnSpc>
              <a:buFont typeface="Wingdings" panose="05000000000000000000" pitchFamily="2" charset="2"/>
              <a:buChar char="l"/>
            </a:pPr>
            <a:r>
              <a:rPr lang="en-US" altLang="zh-CN" b="1" dirty="0">
                <a:ea typeface="宋体" panose="02010600030101010101" pitchFamily="2" charset="-122"/>
              </a:rPr>
              <a:t>Special functions</a:t>
            </a:r>
          </a:p>
          <a:p>
            <a:pPr lvl="1">
              <a:lnSpc>
                <a:spcPct val="100000"/>
              </a:lnSpc>
              <a:buFont typeface="Wingdings" panose="05000000000000000000" pitchFamily="2" charset="2"/>
              <a:buChar char="Ø"/>
            </a:pPr>
            <a:r>
              <a:rPr lang="en-US" altLang="zh-CN" b="1" dirty="0">
                <a:ea typeface="宋体" panose="02010600030101010101" pitchFamily="2" charset="-122"/>
              </a:rPr>
              <a:t>Surjective</a:t>
            </a:r>
          </a:p>
          <a:p>
            <a:pPr lvl="1">
              <a:lnSpc>
                <a:spcPct val="100000"/>
              </a:lnSpc>
              <a:buFont typeface="Wingdings" panose="05000000000000000000" pitchFamily="2" charset="2"/>
              <a:buChar char="Ø"/>
            </a:pPr>
            <a:r>
              <a:rPr lang="en-US" altLang="zh-CN" b="1" dirty="0">
                <a:ea typeface="宋体" panose="02010600030101010101" pitchFamily="2" charset="-122"/>
              </a:rPr>
              <a:t>Injective</a:t>
            </a:r>
          </a:p>
          <a:p>
            <a:pPr lvl="1">
              <a:lnSpc>
                <a:spcPct val="100000"/>
              </a:lnSpc>
              <a:buFont typeface="Wingdings" panose="05000000000000000000" pitchFamily="2" charset="2"/>
              <a:buChar char="Ø"/>
            </a:pPr>
            <a:r>
              <a:rPr lang="en-US" altLang="zh-CN" b="1" dirty="0">
                <a:ea typeface="宋体" panose="02010600030101010101" pitchFamily="2" charset="-122"/>
              </a:rPr>
              <a:t>Bijective</a:t>
            </a:r>
          </a:p>
          <a:p>
            <a:pPr lvl="1">
              <a:lnSpc>
                <a:spcPct val="100000"/>
              </a:lnSpc>
              <a:buFont typeface="Wingdings" panose="05000000000000000000" pitchFamily="2" charset="2"/>
              <a:buChar char="Ø"/>
            </a:pPr>
            <a:r>
              <a:rPr lang="en-US" altLang="zh-CN" b="1" dirty="0">
                <a:ea typeface="宋体" panose="02010600030101010101" pitchFamily="2" charset="-122"/>
              </a:rPr>
              <a:t>Identity function</a:t>
            </a:r>
          </a:p>
          <a:p>
            <a:pPr lvl="1">
              <a:lnSpc>
                <a:spcPct val="100000"/>
              </a:lnSpc>
              <a:buFont typeface="Wingdings" panose="05000000000000000000" pitchFamily="2" charset="2"/>
              <a:buChar char="Ø"/>
            </a:pPr>
            <a:r>
              <a:rPr lang="en-US" altLang="zh-CN" b="1" dirty="0">
                <a:ea typeface="宋体" panose="02010600030101010101" pitchFamily="2" charset="-122"/>
              </a:rPr>
              <a:t>Partial function</a:t>
            </a:r>
            <a:endParaRPr lang="zh-CN" altLang="en-US" b="1" dirty="0">
              <a:ea typeface="宋体" panose="02010600030101010101" pitchFamily="2" charset="-122"/>
            </a:endParaRPr>
          </a:p>
        </p:txBody>
      </p:sp>
    </p:spTree>
    <p:extLst>
      <p:ext uri="{BB962C8B-B14F-4D97-AF65-F5344CB8AC3E}">
        <p14:creationId xmlns:p14="http://schemas.microsoft.com/office/powerpoint/2010/main" val="401866092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Characteristic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aphicFrame>
        <p:nvGraphicFramePr>
          <p:cNvPr id="14" name="Object 3">
            <a:extLst>
              <a:ext uri="{FF2B5EF4-FFF2-40B4-BE49-F238E27FC236}">
                <a16:creationId xmlns:a16="http://schemas.microsoft.com/office/drawing/2014/main" id="{33C787F5-9AAF-6FCC-CC88-364909672514}"/>
              </a:ext>
            </a:extLst>
          </p:cNvPr>
          <p:cNvGraphicFramePr>
            <a:graphicFrameLocks noChangeAspect="1"/>
          </p:cNvGraphicFramePr>
          <p:nvPr>
            <p:extLst>
              <p:ext uri="{D42A27DB-BD31-4B8C-83A1-F6EECF244321}">
                <p14:modId xmlns:p14="http://schemas.microsoft.com/office/powerpoint/2010/main" val="2575159239"/>
              </p:ext>
            </p:extLst>
          </p:nvPr>
        </p:nvGraphicFramePr>
        <p:xfrm>
          <a:off x="5246118" y="1064932"/>
          <a:ext cx="3162300" cy="576262"/>
        </p:xfrm>
        <a:graphic>
          <a:graphicData uri="http://schemas.openxmlformats.org/presentationml/2006/ole">
            <mc:AlternateContent xmlns:mc="http://schemas.openxmlformats.org/markup-compatibility/2006">
              <mc:Choice xmlns:v="urn:schemas-microsoft-com:vml" Requires="v">
                <p:oleObj spid="_x0000_s10259" name="Equation" r:id="rId4" imgW="1257120" imgH="228600" progId="Equation.DSMT4">
                  <p:embed/>
                </p:oleObj>
              </mc:Choice>
              <mc:Fallback>
                <p:oleObj name="Equation" r:id="rId4" imgW="1257120" imgH="228600" progId="Equation.DSMT4">
                  <p:embed/>
                  <p:pic>
                    <p:nvPicPr>
                      <p:cNvPr id="16388" name="Object 3">
                        <a:extLst>
                          <a:ext uri="{FF2B5EF4-FFF2-40B4-BE49-F238E27FC236}">
                            <a16:creationId xmlns:a16="http://schemas.microsoft.com/office/drawing/2014/main" id="{743E9E59-55A0-4274-82C2-C8FD177FB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118" y="1064932"/>
                        <a:ext cx="31623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文本框 46">
            <a:extLst>
              <a:ext uri="{FF2B5EF4-FFF2-40B4-BE49-F238E27FC236}">
                <a16:creationId xmlns:a16="http://schemas.microsoft.com/office/drawing/2014/main" id="{1BAF621B-AC0D-47BC-8B0E-3DD091BD0457}"/>
              </a:ext>
            </a:extLst>
          </p:cNvPr>
          <p:cNvSpPr txBox="1">
            <a:spLocks noChangeArrowheads="1"/>
          </p:cNvSpPr>
          <p:nvPr/>
        </p:nvSpPr>
        <p:spPr bwMode="auto">
          <a:xfrm>
            <a:off x="1923034" y="1064932"/>
            <a:ext cx="3441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ea typeface="宋体" panose="02010600030101010101" pitchFamily="2" charset="-122"/>
              </a:defRPr>
            </a:lvl1pPr>
            <a:lvl2pPr marL="742950" indent="-285750">
              <a:defRPr sz="3200">
                <a:solidFill>
                  <a:schemeClr val="tx1"/>
                </a:solidFill>
                <a:latin typeface="Times New Roman" panose="02020603050405020304" pitchFamily="18" charset="0"/>
                <a:ea typeface="宋体" panose="02010600030101010101" pitchFamily="2" charset="-122"/>
              </a:defRPr>
            </a:lvl2pPr>
            <a:lvl3pPr marL="1143000" indent="-228600">
              <a:defRPr sz="3200">
                <a:solidFill>
                  <a:schemeClr val="tx1"/>
                </a:solidFill>
                <a:latin typeface="Times New Roman" panose="02020603050405020304" pitchFamily="18" charset="0"/>
                <a:ea typeface="宋体" panose="02010600030101010101" pitchFamily="2" charset="-122"/>
              </a:defRPr>
            </a:lvl3pPr>
            <a:lvl4pPr marL="1600200" indent="-228600">
              <a:defRPr sz="3200">
                <a:solidFill>
                  <a:schemeClr val="tx1"/>
                </a:solidFill>
                <a:latin typeface="Times New Roman" panose="02020603050405020304" pitchFamily="18" charset="0"/>
                <a:ea typeface="宋体" panose="02010600030101010101" pitchFamily="2" charset="-122"/>
              </a:defRPr>
            </a:lvl4pPr>
            <a:lvl5pPr marL="2057400" indent="-22860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3200" b="1" i="1" u="none" strike="noStrike" kern="0" cap="none" spc="0" normalizeH="0" baseline="0" noProof="0" dirty="0">
                <a:ln>
                  <a:noFill/>
                </a:ln>
                <a:solidFill>
                  <a:schemeClr val="accent2"/>
                </a:solidFill>
                <a:effectLst/>
                <a:uLnTx/>
                <a:uFillTx/>
                <a:latin typeface="+mn-lt"/>
                <a:ea typeface="宋体" panose="02010600030101010101" pitchFamily="2" charset="-122"/>
                <a:cs typeface="Times New Roman" panose="02020603050405020304" pitchFamily="18" charset="0"/>
              </a:rPr>
              <a:t>Exampl</a:t>
            </a:r>
            <a:r>
              <a:rPr kumimoji="0" lang="en-US" altLang="zh-CN" sz="3200" b="1" i="0" u="none" strike="noStrike" kern="0" cap="none" spc="0" normalizeH="0" baseline="0" noProof="0" dirty="0">
                <a:ln>
                  <a:noFill/>
                </a:ln>
                <a:solidFill>
                  <a:schemeClr val="accent2"/>
                </a:solidFill>
                <a:effectLst/>
                <a:uLnTx/>
                <a:uFillTx/>
                <a:latin typeface="+mn-lt"/>
                <a:ea typeface="宋体" panose="02010600030101010101" pitchFamily="2" charset="-122"/>
                <a:cs typeface="Times New Roman" panose="02020603050405020304" pitchFamily="18" charset="0"/>
              </a:rPr>
              <a:t>e: </a:t>
            </a:r>
            <a:r>
              <a:rPr kumimoji="0" lang="en-US" altLang="zh-CN" sz="3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Prove </a:t>
            </a:r>
            <a:endParaRPr kumimoji="0" lang="zh-CN" altLang="en-US" sz="3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6" name="内容占位符 1">
                <a:extLst>
                  <a:ext uri="{FF2B5EF4-FFF2-40B4-BE49-F238E27FC236}">
                    <a16:creationId xmlns:a16="http://schemas.microsoft.com/office/drawing/2014/main" id="{A498D12F-4B43-B5D8-D9BD-008A7C13070E}"/>
                  </a:ext>
                </a:extLst>
              </p:cNvPr>
              <p:cNvSpPr txBox="1">
                <a:spLocks/>
              </p:cNvSpPr>
              <p:nvPr/>
            </p:nvSpPr>
            <p:spPr>
              <a:xfrm>
                <a:off x="1789704" y="1641194"/>
                <a:ext cx="10402296" cy="476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ltLang="zh-CN" sz="2600" b="1" dirty="0">
                    <a:solidFill>
                      <a:schemeClr val="accent1"/>
                    </a:solidFill>
                    <a:latin typeface="Times New Roman" panose="02020603050405020304" pitchFamily="18" charset="0"/>
                    <a:cs typeface="Times New Roman" panose="02020603050405020304" pitchFamily="18" charset="0"/>
                  </a:rPr>
                  <a:t>Proof</a:t>
                </a:r>
                <a:r>
                  <a:rPr lang="zh-CN" altLang="en-US" sz="2600" b="1" dirty="0">
                    <a:solidFill>
                      <a:schemeClr val="accent1"/>
                    </a:solidFill>
                    <a:latin typeface="Times New Roman" panose="02020603050405020304" pitchFamily="18" charset="0"/>
                    <a:cs typeface="Times New Roman" panose="02020603050405020304" pitchFamily="18" charset="0"/>
                  </a:rPr>
                  <a:t>：</a:t>
                </a:r>
                <a:endParaRPr lang="en-US" altLang="zh-CN" sz="2600" b="1" dirty="0">
                  <a:solidFill>
                    <a:schemeClr val="accent1"/>
                  </a:solidFill>
                  <a:latin typeface="Times New Roman" panose="02020603050405020304" pitchFamily="18" charset="0"/>
                  <a:cs typeface="Times New Roman" panose="02020603050405020304" pitchFamily="18" charset="0"/>
                </a:endParaRPr>
              </a:p>
              <a:p>
                <a:pPr>
                  <a:spcBef>
                    <a:spcPts val="600"/>
                  </a:spcBef>
                  <a:buFont typeface="Wingdings" panose="05000000000000000000" pitchFamily="2" charset="2"/>
                  <a:buChar char="Ø"/>
                </a:pPr>
                <a:r>
                  <a:rPr lang="en-US" altLang="zh-CN" sz="2600" b="1" dirty="0">
                    <a:solidFill>
                      <a:srgbClr val="0070C0"/>
                    </a:solidFill>
                    <a:latin typeface="Times New Roman" panose="02020603050405020304" pitchFamily="18" charset="0"/>
                    <a:cs typeface="Times New Roman" panose="02020603050405020304" pitchFamily="18" charset="0"/>
                  </a:rPr>
                  <a:t> If </a:t>
                </a:r>
                <a14:m>
                  <m:oMath xmlns:m="http://schemas.openxmlformats.org/officeDocument/2006/math">
                    <m:r>
                      <a:rPr lang="zh-CN" altLang="en-US" sz="2600" b="1" i="1">
                        <a:solidFill>
                          <a:srgbClr val="0070C0"/>
                        </a:solidFill>
                        <a:latin typeface="Cambria Math" panose="02040503050406030204" pitchFamily="18" charset="0"/>
                      </a:rPr>
                      <m:t>𝒙</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𝑨</m:t>
                    </m:r>
                    <m:r>
                      <a:rPr lang="en-US" altLang="zh-CN" sz="2600" b="1" i="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𝑩</m:t>
                    </m:r>
                  </m:oMath>
                </a14:m>
                <a:r>
                  <a:rPr lang="zh-CN" altLang="en-US" sz="2600" b="1"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zh-CN" altLang="en-US" sz="2600" b="1" i="1" smtClean="0">
                            <a:solidFill>
                              <a:srgbClr val="002060"/>
                            </a:solidFill>
                            <a:latin typeface="Cambria Math" panose="02040503050406030204" pitchFamily="18" charset="0"/>
                          </a:rPr>
                        </m:ctrlPr>
                      </m:sSubPr>
                      <m:e>
                        <m:r>
                          <a:rPr lang="zh-CN" altLang="en-US" sz="2600" b="1" i="1">
                            <a:solidFill>
                              <a:srgbClr val="002060"/>
                            </a:solidFill>
                            <a:latin typeface="Cambria Math" panose="02040503050406030204" pitchFamily="18" charset="0"/>
                          </a:rPr>
                          <m:t>𝝍</m:t>
                        </m:r>
                      </m:e>
                      <m:sub>
                        <m:r>
                          <a:rPr lang="zh-CN" altLang="en-US" sz="2600" b="1" i="1">
                            <a:solidFill>
                              <a:srgbClr val="002060"/>
                            </a:solidFill>
                            <a:latin typeface="Cambria Math" panose="02040503050406030204" pitchFamily="18" charset="0"/>
                          </a:rPr>
                          <m:t>𝑨</m:t>
                        </m:r>
                        <m:r>
                          <a:rPr lang="en-US" altLang="zh-CN" sz="2600" b="1" i="1">
                            <a:solidFill>
                              <a:srgbClr val="002060"/>
                            </a:solidFill>
                            <a:latin typeface="Cambria Math" panose="02040503050406030204" pitchFamily="18" charset="0"/>
                          </a:rPr>
                          <m:t>−</m:t>
                        </m:r>
                        <m:r>
                          <a:rPr lang="en-US" altLang="zh-CN" sz="2600" b="1" i="1">
                            <a:solidFill>
                              <a:srgbClr val="002060"/>
                            </a:solidFill>
                            <a:latin typeface="Cambria Math" panose="02040503050406030204" pitchFamily="18" charset="0"/>
                          </a:rPr>
                          <m:t>𝑩</m:t>
                        </m:r>
                      </m:sub>
                    </m:sSub>
                    <m:r>
                      <a:rPr lang="zh-CN" altLang="en-US" sz="2600" b="1">
                        <a:solidFill>
                          <a:srgbClr val="002060"/>
                        </a:solidFill>
                        <a:latin typeface="Cambria Math" panose="02040503050406030204" pitchFamily="18" charset="0"/>
                      </a:rPr>
                      <m:t>=</m:t>
                    </m:r>
                    <m:r>
                      <a:rPr lang="zh-CN" altLang="en-US" sz="2600" b="1" i="1">
                        <a:solidFill>
                          <a:srgbClr val="002060"/>
                        </a:solidFill>
                        <a:latin typeface="Cambria Math" panose="02040503050406030204" pitchFamily="18" charset="0"/>
                      </a:rPr>
                      <m:t>𝟏</m:t>
                    </m:r>
                  </m:oMath>
                </a14:m>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namely</a:t>
                </a:r>
              </a:p>
              <a:p>
                <a:pPr marL="0" indent="0" algn="ctr">
                  <a:spcBef>
                    <a:spcPts val="600"/>
                  </a:spcBef>
                  <a:buFont typeface="Arial" panose="020B0604020202020204" pitchFamily="34" charset="0"/>
                  <a:buNone/>
                </a:pPr>
                <a14:m>
                  <m:oMath xmlns:m="http://schemas.openxmlformats.org/officeDocument/2006/math">
                    <m:r>
                      <a:rPr lang="zh-CN" altLang="en-US" sz="2600" b="1" i="1">
                        <a:latin typeface="Cambria Math" panose="02040503050406030204" pitchFamily="18" charset="0"/>
                      </a:rPr>
                      <m:t>𝒙</m:t>
                    </m:r>
                    <m:r>
                      <a:rPr lang="zh-CN" altLang="en-US" sz="2600" b="1">
                        <a:latin typeface="Cambria Math" panose="02040503050406030204" pitchFamily="18" charset="0"/>
                      </a:rPr>
                      <m:t>∈</m:t>
                    </m:r>
                    <m:r>
                      <a:rPr lang="zh-CN" altLang="en-US" sz="2600" b="1" i="1">
                        <a:latin typeface="Cambria Math" panose="02040503050406030204" pitchFamily="18" charset="0"/>
                      </a:rPr>
                      <m:t>𝑨</m:t>
                    </m:r>
                    <m:r>
                      <a:rPr lang="en-US" altLang="zh-CN" sz="2600" b="1" i="1">
                        <a:latin typeface="Cambria Math" panose="02040503050406030204" pitchFamily="18" charset="0"/>
                      </a:rPr>
                      <m:t>−</m:t>
                    </m:r>
                    <m:r>
                      <a:rPr lang="zh-CN" altLang="en-US" sz="2600" b="1" i="1">
                        <a:latin typeface="Cambria Math" panose="02040503050406030204" pitchFamily="18" charset="0"/>
                      </a:rPr>
                      <m:t>𝑩</m:t>
                    </m:r>
                    <m:r>
                      <a:rPr lang="zh-CN" altLang="en-US" sz="2600" b="1">
                        <a:latin typeface="Cambria Math" panose="02040503050406030204" pitchFamily="18" charset="0"/>
                      </a:rPr>
                      <m:t>⇔</m:t>
                    </m:r>
                    <m:r>
                      <a:rPr lang="zh-CN" altLang="en-US" sz="2600" b="1" i="1" smtClean="0">
                        <a:solidFill>
                          <a:schemeClr val="accent1"/>
                        </a:solidFill>
                        <a:latin typeface="Cambria Math" panose="02040503050406030204" pitchFamily="18" charset="0"/>
                      </a:rPr>
                      <m:t>𝒙</m:t>
                    </m:r>
                    <m:r>
                      <a:rPr lang="zh-CN" altLang="en-US" sz="2600" b="1">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𝑨</m:t>
                    </m:r>
                    <m:r>
                      <a:rPr lang="zh-CN" altLang="en-US" sz="2600" b="1" i="1" smtClean="0">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𝒙</m:t>
                    </m:r>
                    <m:r>
                      <a:rPr lang="zh-CN" altLang="en-US" sz="2600" b="1" i="1" smtClean="0">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𝑩</m:t>
                    </m:r>
                    <m:r>
                      <a:rPr lang="zh-CN" altLang="en-US" sz="2600" b="1">
                        <a:latin typeface="Cambria Math" panose="02040503050406030204" pitchFamily="18" charset="0"/>
                      </a:rPr>
                      <m:t>⇔</m:t>
                    </m:r>
                    <m:sSub>
                      <m:sSubPr>
                        <m:ctrlPr>
                          <a:rPr lang="zh-CN" altLang="en-US" sz="2600" b="1" i="1" smtClean="0">
                            <a:solidFill>
                              <a:schemeClr val="accent1"/>
                            </a:solidFill>
                            <a:latin typeface="Cambria Math" panose="02040503050406030204" pitchFamily="18" charset="0"/>
                          </a:rPr>
                        </m:ctrlPr>
                      </m:sSubPr>
                      <m:e>
                        <m:r>
                          <a:rPr lang="zh-CN" altLang="en-US" sz="2600" b="1" i="1">
                            <a:solidFill>
                              <a:schemeClr val="accent1"/>
                            </a:solidFill>
                            <a:latin typeface="Cambria Math" panose="02040503050406030204" pitchFamily="18" charset="0"/>
                          </a:rPr>
                          <m:t>𝝍</m:t>
                        </m:r>
                      </m:e>
                      <m:sub>
                        <m:r>
                          <a:rPr lang="zh-CN" altLang="en-US" sz="2600" b="1" i="1">
                            <a:solidFill>
                              <a:schemeClr val="accent1"/>
                            </a:solidFill>
                            <a:latin typeface="Cambria Math" panose="02040503050406030204" pitchFamily="18" charset="0"/>
                          </a:rPr>
                          <m:t>𝑨</m:t>
                        </m:r>
                      </m:sub>
                    </m:sSub>
                    <m:r>
                      <a:rPr lang="en-US" altLang="zh-CN" sz="2600" b="1" i="1">
                        <a:solidFill>
                          <a:schemeClr val="accent1"/>
                        </a:solidFill>
                        <a:latin typeface="Cambria Math" panose="02040503050406030204" pitchFamily="18" charset="0"/>
                      </a:rPr>
                      <m:t>=</m:t>
                    </m:r>
                    <m:r>
                      <a:rPr lang="en-US" altLang="zh-CN" sz="2600" b="1" smtClean="0">
                        <a:solidFill>
                          <a:schemeClr val="accent1"/>
                        </a:solidFill>
                        <a:latin typeface="Cambria Math" panose="02040503050406030204" pitchFamily="18" charset="0"/>
                      </a:rPr>
                      <m:t>𝟏</m:t>
                    </m:r>
                    <m:r>
                      <a:rPr lang="en-US" altLang="zh-CN" sz="2600" b="1" i="1" smtClean="0">
                        <a:solidFill>
                          <a:schemeClr val="accent1"/>
                        </a:solidFill>
                        <a:latin typeface="Cambria Math" panose="02040503050406030204" pitchFamily="18" charset="0"/>
                        <a:ea typeface="Cambria Math" panose="02040503050406030204" pitchFamily="18" charset="0"/>
                      </a:rPr>
                      <m:t>∧</m:t>
                    </m:r>
                    <m:sSub>
                      <m:sSubPr>
                        <m:ctrlPr>
                          <a:rPr lang="zh-CN" altLang="en-US" sz="2600" b="1" i="1" smtClean="0">
                            <a:solidFill>
                              <a:schemeClr val="accent1"/>
                            </a:solidFill>
                            <a:latin typeface="Cambria Math" panose="02040503050406030204" pitchFamily="18" charset="0"/>
                          </a:rPr>
                        </m:ctrlPr>
                      </m:sSubPr>
                      <m:e>
                        <m:r>
                          <a:rPr lang="zh-CN" altLang="en-US" sz="2600" b="1" i="1">
                            <a:solidFill>
                              <a:schemeClr val="accent1"/>
                            </a:solidFill>
                            <a:latin typeface="Cambria Math" panose="02040503050406030204" pitchFamily="18" charset="0"/>
                          </a:rPr>
                          <m:t>𝝍</m:t>
                        </m:r>
                      </m:e>
                      <m:sub>
                        <m:r>
                          <a:rPr lang="zh-CN" altLang="en-US" sz="2600" b="1" i="1">
                            <a:solidFill>
                              <a:schemeClr val="accent1"/>
                            </a:solidFill>
                            <a:latin typeface="Cambria Math" panose="02040503050406030204" pitchFamily="18" charset="0"/>
                          </a:rPr>
                          <m:t>𝑩</m:t>
                        </m:r>
                      </m:sub>
                    </m:sSub>
                    <m:r>
                      <a:rPr lang="en-US" altLang="zh-CN" sz="2600" b="1" i="1">
                        <a:solidFill>
                          <a:schemeClr val="accent1"/>
                        </a:solidFill>
                        <a:latin typeface="Cambria Math" panose="02040503050406030204" pitchFamily="18" charset="0"/>
                      </a:rPr>
                      <m:t>=</m:t>
                    </m:r>
                  </m:oMath>
                </a14:m>
                <a:r>
                  <a:rPr lang="en-US" altLang="zh-CN" sz="2600" b="1" dirty="0">
                    <a:solidFill>
                      <a:schemeClr val="accent1"/>
                    </a:solidFill>
                    <a:latin typeface="Times New Roman" panose="02020603050405020304" pitchFamily="18" charset="0"/>
                    <a:cs typeface="Times New Roman" panose="02020603050405020304" pitchFamily="18" charset="0"/>
                  </a:rPr>
                  <a:t>0</a:t>
                </a:r>
                <a:r>
                  <a:rPr lang="zh-CN" altLang="en-US" sz="2600" b="1" dirty="0">
                    <a:latin typeface="Times New Roman" panose="02020603050405020304" pitchFamily="18" charset="0"/>
                    <a:cs typeface="Times New Roman" panose="02020603050405020304" pitchFamily="18" charset="0"/>
                  </a:rPr>
                  <a:t>，</a:t>
                </a:r>
                <a:endParaRPr lang="en-US" altLang="zh-CN" sz="2600" b="1" dirty="0">
                  <a:latin typeface="Times New Roman" panose="02020603050405020304" pitchFamily="18" charset="0"/>
                  <a:cs typeface="Times New Roman" panose="02020603050405020304" pitchFamily="18" charset="0"/>
                </a:endParaRPr>
              </a:p>
              <a:p>
                <a:pPr marL="0" indent="0">
                  <a:spcBef>
                    <a:spcPts val="600"/>
                  </a:spcBef>
                  <a:buFont typeface="Arial" panose="020B0604020202020204" pitchFamily="34" charset="0"/>
                  <a:buNone/>
                </a:pPr>
                <a:r>
                  <a:rPr lang="en-US" altLang="zh-CN" sz="2600" b="1" dirty="0">
                    <a:latin typeface="Times New Roman" panose="02020603050405020304" pitchFamily="18" charset="0"/>
                    <a:cs typeface="Times New Roman" panose="02020603050405020304" pitchFamily="18" charset="0"/>
                  </a:rPr>
                  <a:t>     thus </a:t>
                </a:r>
                <a14:m>
                  <m:oMath xmlns:m="http://schemas.openxmlformats.org/officeDocument/2006/math">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rPr>
                      <m:t>=</m:t>
                    </m:r>
                    <m:r>
                      <a:rPr lang="en-US" altLang="zh-CN" sz="2600" b="1" i="1" smtClean="0">
                        <a:latin typeface="Cambria Math" panose="02040503050406030204" pitchFamily="18" charset="0"/>
                      </a:rPr>
                      <m:t>𝟏</m:t>
                    </m:r>
                    <m:r>
                      <a:rPr lang="en-US" altLang="zh-CN" sz="2600" b="1" i="1">
                        <a:latin typeface="Cambria Math" panose="02040503050406030204" pitchFamily="18" charset="0"/>
                      </a:rPr>
                      <m:t>−</m:t>
                    </m:r>
                    <m:r>
                      <a:rPr lang="en-US" altLang="zh-CN" sz="2600" b="1" smtClean="0">
                        <a:latin typeface="Cambria Math" panose="02040503050406030204" pitchFamily="18" charset="0"/>
                      </a:rPr>
                      <m:t>𝟏</m:t>
                    </m:r>
                    <m:r>
                      <a:rPr lang="en-US" altLang="zh-CN" sz="2600" b="1"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𝟎</m:t>
                    </m:r>
                    <m:r>
                      <a:rPr lang="en-US" altLang="zh-CN" sz="2600" b="1" i="1" smtClean="0">
                        <a:latin typeface="Cambria Math" panose="02040503050406030204" pitchFamily="18" charset="0"/>
                        <a:ea typeface="Cambria Math" panose="02040503050406030204" pitchFamily="18" charset="0"/>
                      </a:rPr>
                      <m:t>=</m:t>
                    </m:r>
                    <m:r>
                      <a:rPr lang="en-US" altLang="zh-CN" sz="2600" b="1" smtClean="0">
                        <a:latin typeface="Cambria Math" panose="02040503050406030204" pitchFamily="18" charset="0"/>
                        <a:ea typeface="Cambria Math" panose="02040503050406030204" pitchFamily="18" charset="0"/>
                      </a:rPr>
                      <m:t>𝟏</m:t>
                    </m:r>
                  </m:oMath>
                </a14:m>
                <a:endParaRPr lang="en-US" altLang="zh-CN" sz="2600" b="1" dirty="0">
                  <a:latin typeface="Times New Roman" panose="02020603050405020304" pitchFamily="18" charset="0"/>
                  <a:cs typeface="Times New Roman" panose="02020603050405020304" pitchFamily="18" charset="0"/>
                </a:endParaRPr>
              </a:p>
              <a:p>
                <a:pPr>
                  <a:spcBef>
                    <a:spcPts val="600"/>
                  </a:spcBef>
                  <a:buFont typeface="Wingdings" panose="05000000000000000000" pitchFamily="2" charset="2"/>
                  <a:buChar char="Ø"/>
                </a:pPr>
                <a:r>
                  <a:rPr lang="en-US" altLang="zh-CN" sz="2600" b="1" dirty="0">
                    <a:solidFill>
                      <a:srgbClr val="0070C0"/>
                    </a:solidFill>
                    <a:latin typeface="Times New Roman" panose="02020603050405020304" pitchFamily="18" charset="0"/>
                    <a:cs typeface="Times New Roman" panose="02020603050405020304" pitchFamily="18" charset="0"/>
                  </a:rPr>
                  <a:t> If </a:t>
                </a:r>
                <a14:m>
                  <m:oMath xmlns:m="http://schemas.openxmlformats.org/officeDocument/2006/math">
                    <m:r>
                      <a:rPr lang="zh-CN" altLang="en-US" sz="2600" b="1" i="1">
                        <a:solidFill>
                          <a:srgbClr val="0070C0"/>
                        </a:solidFill>
                        <a:latin typeface="Cambria Math" panose="02040503050406030204" pitchFamily="18" charset="0"/>
                      </a:rPr>
                      <m:t>𝒙</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𝑨</m:t>
                    </m:r>
                    <m:r>
                      <a:rPr lang="en-US" altLang="zh-CN" sz="2600" b="1" i="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𝑩</m:t>
                    </m:r>
                  </m:oMath>
                </a14:m>
                <a:r>
                  <a:rPr lang="zh-CN" altLang="en-US" sz="26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2600" b="1" i="1" smtClean="0">
                            <a:solidFill>
                              <a:srgbClr val="002060"/>
                            </a:solidFill>
                            <a:latin typeface="Cambria Math" panose="02040503050406030204" pitchFamily="18" charset="0"/>
                          </a:rPr>
                        </m:ctrlPr>
                      </m:sSubPr>
                      <m:e>
                        <m:r>
                          <a:rPr lang="zh-CN" altLang="en-US" sz="2600" b="1" i="1">
                            <a:solidFill>
                              <a:srgbClr val="002060"/>
                            </a:solidFill>
                            <a:latin typeface="Cambria Math" panose="02040503050406030204" pitchFamily="18" charset="0"/>
                          </a:rPr>
                          <m:t>𝝍</m:t>
                        </m:r>
                      </m:e>
                      <m:sub>
                        <m:r>
                          <a:rPr lang="zh-CN" altLang="en-US" sz="2600" b="1" i="1">
                            <a:solidFill>
                              <a:srgbClr val="002060"/>
                            </a:solidFill>
                            <a:latin typeface="Cambria Math" panose="02040503050406030204" pitchFamily="18" charset="0"/>
                          </a:rPr>
                          <m:t>𝑨</m:t>
                        </m:r>
                        <m:r>
                          <a:rPr lang="en-US" altLang="zh-CN" sz="2600" b="1" i="1">
                            <a:solidFill>
                              <a:srgbClr val="002060"/>
                            </a:solidFill>
                            <a:latin typeface="Cambria Math" panose="02040503050406030204" pitchFamily="18" charset="0"/>
                          </a:rPr>
                          <m:t>−</m:t>
                        </m:r>
                        <m:r>
                          <a:rPr lang="en-US" altLang="zh-CN" sz="2600" b="1" i="1">
                            <a:solidFill>
                              <a:srgbClr val="002060"/>
                            </a:solidFill>
                            <a:latin typeface="Cambria Math" panose="02040503050406030204" pitchFamily="18" charset="0"/>
                          </a:rPr>
                          <m:t>𝑩</m:t>
                        </m:r>
                      </m:sub>
                    </m:sSub>
                    <m:r>
                      <a:rPr lang="zh-CN" altLang="en-US" sz="2600" b="1">
                        <a:solidFill>
                          <a:srgbClr val="002060"/>
                        </a:solidFill>
                        <a:latin typeface="Cambria Math" panose="02040503050406030204" pitchFamily="18" charset="0"/>
                      </a:rPr>
                      <m:t>=</m:t>
                    </m:r>
                    <m:r>
                      <a:rPr lang="en-US" altLang="zh-CN" sz="2600" b="1" i="1">
                        <a:solidFill>
                          <a:srgbClr val="002060"/>
                        </a:solidFill>
                        <a:latin typeface="Cambria Math" panose="02040503050406030204" pitchFamily="18" charset="0"/>
                      </a:rPr>
                      <m:t>𝟎</m:t>
                    </m:r>
                  </m:oMath>
                </a14:m>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namely</a:t>
                </a:r>
              </a:p>
              <a:p>
                <a:pPr marL="0" indent="0">
                  <a:spcBef>
                    <a:spcPts val="60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zh-CN" altLang="en-US" sz="2600" b="1" i="1">
                          <a:latin typeface="Cambria Math" panose="02040503050406030204" pitchFamily="18" charset="0"/>
                        </a:rPr>
                        <m:t>𝒙</m:t>
                      </m:r>
                      <m:r>
                        <a:rPr lang="zh-CN" altLang="en-US" sz="2600" b="1">
                          <a:latin typeface="Cambria Math" panose="02040503050406030204" pitchFamily="18" charset="0"/>
                        </a:rPr>
                        <m:t>∉</m:t>
                      </m:r>
                      <m:r>
                        <a:rPr lang="zh-CN" altLang="en-US" sz="2600" b="1" i="1">
                          <a:latin typeface="Cambria Math" panose="02040503050406030204" pitchFamily="18" charset="0"/>
                        </a:rPr>
                        <m:t>𝑨</m:t>
                      </m:r>
                      <m:r>
                        <a:rPr lang="en-US" altLang="zh-CN" sz="2600" b="1" i="1">
                          <a:latin typeface="Cambria Math" panose="02040503050406030204" pitchFamily="18" charset="0"/>
                        </a:rPr>
                        <m:t>−</m:t>
                      </m:r>
                      <m:r>
                        <a:rPr lang="zh-CN" altLang="en-US" sz="2600" b="1" i="1">
                          <a:latin typeface="Cambria Math" panose="02040503050406030204" pitchFamily="18" charset="0"/>
                        </a:rPr>
                        <m:t>𝑩</m:t>
                      </m:r>
                      <m:r>
                        <a:rPr lang="zh-CN" altLang="en-US" sz="2600" b="1">
                          <a:latin typeface="Cambria Math" panose="02040503050406030204" pitchFamily="18" charset="0"/>
                        </a:rPr>
                        <m:t>⇔¬</m:t>
                      </m:r>
                      <m:r>
                        <a:rPr lang="zh-CN" altLang="en-US" sz="2600" b="1" i="1">
                          <a:latin typeface="Cambria Math" panose="02040503050406030204" pitchFamily="18" charset="0"/>
                        </a:rPr>
                        <m:t>𝒙</m:t>
                      </m:r>
                      <m:r>
                        <a:rPr lang="zh-CN" altLang="en-US" sz="2600" b="1">
                          <a:latin typeface="Cambria Math" panose="02040503050406030204" pitchFamily="18" charset="0"/>
                        </a:rPr>
                        <m:t>∈</m:t>
                      </m:r>
                      <m:r>
                        <a:rPr lang="zh-CN" altLang="en-US" sz="2600" b="1" i="1">
                          <a:latin typeface="Cambria Math" panose="02040503050406030204" pitchFamily="18" charset="0"/>
                        </a:rPr>
                        <m:t>𝑨</m:t>
                      </m:r>
                      <m:r>
                        <a:rPr lang="en-US" altLang="zh-CN" sz="2600" b="1" i="1">
                          <a:latin typeface="Cambria Math" panose="02040503050406030204" pitchFamily="18" charset="0"/>
                        </a:rPr>
                        <m:t>−</m:t>
                      </m:r>
                      <m:r>
                        <a:rPr lang="zh-CN" altLang="en-US" sz="2600" b="1" i="1">
                          <a:latin typeface="Cambria Math" panose="02040503050406030204" pitchFamily="18" charset="0"/>
                        </a:rPr>
                        <m:t>𝑩</m:t>
                      </m:r>
                      <m:r>
                        <a:rPr lang="zh-CN" altLang="en-US" sz="2600" b="1">
                          <a:latin typeface="Cambria Math" panose="02040503050406030204" pitchFamily="18" charset="0"/>
                        </a:rPr>
                        <m:t>⇔</m:t>
                      </m:r>
                      <m:r>
                        <a:rPr lang="zh-CN" altLang="en-US" sz="2600" b="1" smtClean="0">
                          <a:solidFill>
                            <a:schemeClr val="accent1"/>
                          </a:solidFill>
                          <a:latin typeface="Cambria Math" panose="02040503050406030204" pitchFamily="18" charset="0"/>
                        </a:rPr>
                        <m:t>¬</m:t>
                      </m:r>
                      <m:r>
                        <a:rPr lang="en-US" altLang="zh-CN" sz="2600" b="1" i="1">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𝒙</m:t>
                      </m:r>
                      <m:r>
                        <a:rPr lang="zh-CN" altLang="en-US" sz="2600" b="1">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𝑨</m:t>
                      </m:r>
                      <m:r>
                        <a:rPr lang="zh-CN" altLang="en-US" sz="2600" b="1" i="1" smtClean="0">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𝒙</m:t>
                      </m:r>
                      <m:r>
                        <a:rPr lang="zh-CN" altLang="en-US" sz="2600" b="1" i="1" smtClean="0">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𝑩</m:t>
                      </m:r>
                      <m:r>
                        <a:rPr lang="en-US" altLang="zh-CN" sz="2600" b="1">
                          <a:solidFill>
                            <a:schemeClr val="accent1"/>
                          </a:solidFill>
                          <a:latin typeface="Cambria Math" panose="02040503050406030204" pitchFamily="18" charset="0"/>
                        </a:rPr>
                        <m:t>)</m:t>
                      </m:r>
                    </m:oMath>
                  </m:oMathPara>
                </a14:m>
                <a:endParaRPr lang="en-US" altLang="zh-CN" sz="2600" b="1" dirty="0">
                  <a:solidFill>
                    <a:schemeClr val="accent1"/>
                  </a:solidFill>
                  <a:latin typeface="Times New Roman" panose="02020603050405020304" pitchFamily="18" charset="0"/>
                  <a:cs typeface="Times New Roman" panose="02020603050405020304" pitchFamily="18" charset="0"/>
                </a:endParaRPr>
              </a:p>
              <a:p>
                <a:pPr marL="0" indent="0">
                  <a:spcBef>
                    <a:spcPts val="60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zh-CN" altLang="en-US" sz="2600" b="1">
                          <a:latin typeface="Cambria Math" panose="02040503050406030204" pitchFamily="18" charset="0"/>
                        </a:rPr>
                        <m:t>⇔</m:t>
                      </m:r>
                      <m:r>
                        <a:rPr lang="zh-CN" altLang="en-US" sz="2600" b="1" i="1" smtClean="0">
                          <a:solidFill>
                            <a:schemeClr val="accent1"/>
                          </a:solidFill>
                          <a:latin typeface="Cambria Math" panose="02040503050406030204" pitchFamily="18" charset="0"/>
                        </a:rPr>
                        <m:t>𝒙</m:t>
                      </m:r>
                      <m:r>
                        <a:rPr lang="zh-CN" altLang="en-US" sz="2600" b="1">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𝑨</m:t>
                      </m:r>
                      <m:r>
                        <a:rPr lang="zh-CN" altLang="en-US" sz="2600" b="1" i="1" smtClean="0">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𝒙</m:t>
                      </m:r>
                      <m:r>
                        <a:rPr lang="zh-CN" altLang="en-US" sz="2600" b="1" i="1" smtClean="0">
                          <a:solidFill>
                            <a:schemeClr val="accent1"/>
                          </a:solidFill>
                          <a:latin typeface="Cambria Math" panose="02040503050406030204" pitchFamily="18" charset="0"/>
                        </a:rPr>
                        <m:t>∈</m:t>
                      </m:r>
                      <m:r>
                        <a:rPr lang="zh-CN" altLang="en-US" sz="2600" b="1" i="1">
                          <a:solidFill>
                            <a:schemeClr val="accent1"/>
                          </a:solidFill>
                          <a:latin typeface="Cambria Math" panose="02040503050406030204" pitchFamily="18" charset="0"/>
                        </a:rPr>
                        <m:t>𝑩</m:t>
                      </m:r>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en-US" altLang="zh-CN" sz="2600" b="1" i="1">
                          <a:latin typeface="Cambria Math" panose="02040503050406030204" pitchFamily="18" charset="0"/>
                        </a:rPr>
                        <m:t>=</m:t>
                      </m:r>
                      <m:r>
                        <a:rPr lang="en-US" altLang="zh-CN" sz="2600" b="1" smtClean="0">
                          <a:latin typeface="Cambria Math" panose="02040503050406030204" pitchFamily="18" charset="0"/>
                        </a:rPr>
                        <m:t>𝟎</m:t>
                      </m:r>
                      <m:r>
                        <a:rPr lang="en-US" altLang="zh-CN" sz="2600" b="1" i="1" smtClean="0">
                          <a:latin typeface="Cambria Math" panose="02040503050406030204" pitchFamily="18" charset="0"/>
                          <a:ea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rPr>
                        <m:t>=</m:t>
                      </m:r>
                      <m:r>
                        <a:rPr lang="en-US" altLang="zh-CN" sz="2600" b="1" i="1" smtClean="0">
                          <a:latin typeface="Cambria Math" panose="02040503050406030204" pitchFamily="18" charset="0"/>
                        </a:rPr>
                        <m:t>𝟏</m:t>
                      </m:r>
                    </m:oMath>
                  </m:oMathPara>
                </a14:m>
                <a:endParaRPr lang="en-US" altLang="zh-CN" sz="2600" b="1" dirty="0">
                  <a:latin typeface="Times New Roman" panose="02020603050405020304" pitchFamily="18" charset="0"/>
                  <a:cs typeface="Times New Roman" panose="02020603050405020304" pitchFamily="18" charset="0"/>
                </a:endParaRPr>
              </a:p>
              <a:p>
                <a:pPr>
                  <a:spcBef>
                    <a:spcPts val="600"/>
                  </a:spcBef>
                  <a:buFont typeface="Wingdings" panose="05000000000000000000" pitchFamily="2" charset="2"/>
                  <a:buChar char="Ø"/>
                </a:pPr>
                <a:r>
                  <a:rPr lang="en-US" altLang="zh-CN" sz="2600" b="1" dirty="0">
                    <a:latin typeface="Times New Roman" panose="02020603050405020304" pitchFamily="18" charset="0"/>
                    <a:cs typeface="Times New Roman" panose="02020603050405020304" pitchFamily="18" charset="0"/>
                  </a:rPr>
                  <a:t> Therefor</a:t>
                </a:r>
                <a:r>
                  <a:rPr lang="zh-CN" altLang="en-US" sz="2600" b="1" dirty="0">
                    <a:latin typeface="Times New Roman" panose="02020603050405020304" pitchFamily="18" charset="0"/>
                    <a:cs typeface="Times New Roman" panose="02020603050405020304" pitchFamily="18" charset="0"/>
                  </a:rPr>
                  <a:t>： </a:t>
                </a:r>
                <a:endParaRPr lang="en-US" altLang="zh-CN" sz="2600" b="1" dirty="0">
                  <a:latin typeface="Times New Roman" panose="02020603050405020304" pitchFamily="18" charset="0"/>
                  <a:cs typeface="Times New Roman" panose="02020603050405020304" pitchFamily="18" charset="0"/>
                </a:endParaRPr>
              </a:p>
              <a:p>
                <a:pPr marL="857250" lvl="1" indent="-457200">
                  <a:spcBef>
                    <a:spcPts val="600"/>
                  </a:spcBef>
                  <a:buFont typeface="+mj-lt"/>
                  <a:buAutoNum type="alphaLcParenR"/>
                </a:pPr>
                <a:r>
                  <a:rPr lang="en-US" altLang="zh-CN" sz="26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rPr>
                      <m:t>=</m:t>
                    </m:r>
                    <m:r>
                      <a:rPr lang="en-US" altLang="zh-CN" sz="2600" b="1" i="1" smtClean="0">
                        <a:latin typeface="Cambria Math" panose="02040503050406030204" pitchFamily="18" charset="0"/>
                      </a:rPr>
                      <m:t>𝟎</m:t>
                    </m:r>
                    <m:r>
                      <a:rPr lang="en-US" altLang="zh-CN" sz="2600" b="1" i="1">
                        <a:latin typeface="Cambria Math" panose="02040503050406030204" pitchFamily="18" charset="0"/>
                      </a:rPr>
                      <m:t>−</m:t>
                    </m:r>
                    <m:r>
                      <a:rPr lang="en-US" altLang="zh-CN" sz="2600" b="1" smtClean="0">
                        <a:latin typeface="Cambria Math" panose="02040503050406030204" pitchFamily="18" charset="0"/>
                      </a:rPr>
                      <m:t>𝟎</m:t>
                    </m:r>
                    <m:r>
                      <a:rPr lang="en-US" altLang="zh-CN" sz="2600" b="1" i="1">
                        <a:latin typeface="Cambria Math" panose="02040503050406030204" pitchFamily="18" charset="0"/>
                        <a:ea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𝟎</m:t>
                    </m:r>
                  </m:oMath>
                </a14:m>
                <a:endParaRPr lang="en-US" altLang="zh-CN" sz="2600" b="1" dirty="0">
                  <a:latin typeface="Times New Roman" panose="02020603050405020304" pitchFamily="18" charset="0"/>
                  <a:cs typeface="Times New Roman" panose="02020603050405020304" pitchFamily="18" charset="0"/>
                </a:endParaRPr>
              </a:p>
              <a:p>
                <a:pPr marL="857250" lvl="1" indent="-457200">
                  <a:spcBef>
                    <a:spcPts val="600"/>
                  </a:spcBef>
                  <a:buFont typeface="+mj-lt"/>
                  <a:buAutoNum type="alphaLcParenR"/>
                </a:pPr>
                <a:r>
                  <a:rPr lang="zh-CN" altLang="en-US" sz="26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en-US" altLang="zh-CN" sz="2600" b="1" i="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en-US" altLang="zh-CN" sz="2600" b="1" i="1">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𝟏</m:t>
                    </m:r>
                    <m:r>
                      <a:rPr lang="en-US" altLang="zh-CN" sz="2600" b="1" i="1">
                        <a:latin typeface="Cambria Math" panose="02040503050406030204" pitchFamily="18" charset="0"/>
                        <a:ea typeface="Cambria Math" panose="02040503050406030204" pitchFamily="18" charset="0"/>
                      </a:rPr>
                      <m:t>=</m:t>
                    </m:r>
                    <m:r>
                      <a:rPr lang="en-US" altLang="zh-CN" sz="2600" b="1" smtClean="0">
                        <a:latin typeface="Cambria Math" panose="02040503050406030204" pitchFamily="18" charset="0"/>
                        <a:ea typeface="Cambria Math" panose="02040503050406030204" pitchFamily="18" charset="0"/>
                      </a:rPr>
                      <m:t>𝟎</m:t>
                    </m:r>
                  </m:oMath>
                </a14:m>
                <a:endParaRPr lang="en-US" altLang="zh-CN" sz="2600" b="1" dirty="0">
                  <a:latin typeface="Times New Roman" panose="02020603050405020304" pitchFamily="18" charset="0"/>
                  <a:cs typeface="Times New Roman" panose="02020603050405020304" pitchFamily="18" charset="0"/>
                </a:endParaRPr>
              </a:p>
              <a:p>
                <a:pPr marL="857250" lvl="1" indent="-457200">
                  <a:spcBef>
                    <a:spcPts val="600"/>
                  </a:spcBef>
                  <a:buFont typeface="+mj-lt"/>
                  <a:buAutoNum type="alphaLcParenR"/>
                </a:pPr>
                <a:r>
                  <a:rPr lang="en-US" altLang="zh-CN" sz="26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rPr>
                      <m:t>=</m:t>
                    </m:r>
                    <m:r>
                      <a:rPr lang="en-US" altLang="zh-CN" sz="2600" b="1" i="1" smtClean="0">
                        <a:latin typeface="Cambria Math" panose="02040503050406030204" pitchFamily="18" charset="0"/>
                      </a:rPr>
                      <m:t>𝟎</m:t>
                    </m:r>
                    <m:r>
                      <a:rPr lang="en-US" altLang="zh-CN" sz="2600" b="1" i="1">
                        <a:latin typeface="Cambria Math" panose="02040503050406030204" pitchFamily="18" charset="0"/>
                      </a:rPr>
                      <m:t>−</m:t>
                    </m:r>
                    <m:r>
                      <a:rPr lang="en-US" altLang="zh-CN" sz="2600" b="1" smtClean="0">
                        <a:latin typeface="Cambria Math" panose="02040503050406030204" pitchFamily="18" charset="0"/>
                      </a:rPr>
                      <m:t>𝟎</m:t>
                    </m:r>
                    <m:r>
                      <a:rPr lang="en-US" altLang="zh-CN" sz="2600" b="1" i="1">
                        <a:latin typeface="Cambria Math" panose="02040503050406030204" pitchFamily="18" charset="0"/>
                        <a:ea typeface="Cambria Math" panose="02040503050406030204" pitchFamily="18" charset="0"/>
                      </a:rPr>
                      <m:t>∗</m:t>
                    </m:r>
                    <m:r>
                      <a:rPr lang="en-US" altLang="zh-CN" sz="2600" b="1" i="1">
                        <a:latin typeface="Cambria Math" panose="02040503050406030204" pitchFamily="18" charset="0"/>
                        <a:ea typeface="Cambria Math" panose="02040503050406030204" pitchFamily="18" charset="0"/>
                      </a:rPr>
                      <m:t>𝟏</m:t>
                    </m:r>
                    <m:r>
                      <a:rPr lang="en-US" altLang="zh-CN" sz="2600" b="1" i="1">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𝟎</m:t>
                    </m:r>
                  </m:oMath>
                </a14:m>
                <a:endParaRPr lang="en-US" altLang="zh-CN" sz="2600" b="1" dirty="0">
                  <a:latin typeface="Times New Roman" panose="02020603050405020304" pitchFamily="18" charset="0"/>
                  <a:cs typeface="Times New Roman" panose="02020603050405020304" pitchFamily="18" charset="0"/>
                </a:endParaRPr>
              </a:p>
              <a:p>
                <a:pPr>
                  <a:spcBef>
                    <a:spcPts val="600"/>
                  </a:spcBef>
                  <a:buFont typeface="Wingdings" panose="05000000000000000000" pitchFamily="2" charset="2"/>
                  <a:buChar char="Ø"/>
                </a:pPr>
                <a:r>
                  <a:rPr lang="en-US" altLang="zh-CN" sz="2600" b="1" dirty="0">
                    <a:latin typeface="Times New Roman" panose="02020603050405020304" pitchFamily="18" charset="0"/>
                    <a:cs typeface="Times New Roman" panose="02020603050405020304" pitchFamily="18" charset="0"/>
                  </a:rPr>
                  <a:t>Thus when</a:t>
                </a:r>
                <a14:m>
                  <m:oMath xmlns:m="http://schemas.openxmlformats.org/officeDocument/2006/math">
                    <m:r>
                      <a:rPr lang="en-US" altLang="zh-CN" sz="2600" b="1" i="0" smtClean="0">
                        <a:latin typeface="Cambria Math" panose="02040503050406030204" pitchFamily="18" charset="0"/>
                      </a:rPr>
                      <m:t> </m:t>
                    </m:r>
                    <m:r>
                      <a:rPr lang="zh-CN" altLang="en-US" sz="2600" b="1" i="1">
                        <a:latin typeface="Cambria Math" panose="02040503050406030204" pitchFamily="18" charset="0"/>
                      </a:rPr>
                      <m:t>𝒙</m:t>
                    </m:r>
                    <m:r>
                      <a:rPr lang="zh-CN" altLang="en-US" sz="2600" b="1">
                        <a:latin typeface="Cambria Math" panose="02040503050406030204" pitchFamily="18" charset="0"/>
                      </a:rPr>
                      <m:t>∉</m:t>
                    </m:r>
                    <m:r>
                      <a:rPr lang="zh-CN" altLang="en-US" sz="2600" b="1" i="1">
                        <a:latin typeface="Cambria Math" panose="02040503050406030204" pitchFamily="18" charset="0"/>
                      </a:rPr>
                      <m:t>𝑨</m:t>
                    </m:r>
                    <m:r>
                      <a:rPr lang="en-US" altLang="zh-CN" sz="2600" b="1" i="1">
                        <a:latin typeface="Cambria Math" panose="02040503050406030204" pitchFamily="18" charset="0"/>
                      </a:rPr>
                      <m:t>−</m:t>
                    </m:r>
                    <m:r>
                      <a:rPr lang="zh-CN" altLang="en-US" sz="2600" b="1" i="1">
                        <a:latin typeface="Cambria Math" panose="02040503050406030204" pitchFamily="18" charset="0"/>
                      </a:rPr>
                      <m:t>𝑩</m:t>
                    </m:r>
                  </m:oMath>
                </a14:m>
                <a:r>
                  <a:rPr lang="zh-CN" altLang="en-US" sz="2600" b="1" dirty="0">
                    <a:latin typeface="Times New Roman" panose="02020603050405020304" pitchFamily="18" charset="0"/>
                    <a:cs typeface="Times New Roman" panose="02020603050405020304" pitchFamily="18" charset="0"/>
                  </a:rPr>
                  <a:t>，</a:t>
                </a:r>
                <a:r>
                  <a:rPr lang="en-US" altLang="zh-CN" sz="2600" b="1" dirty="0">
                    <a:latin typeface="Times New Roman" panose="02020603050405020304" pitchFamily="18" charset="0"/>
                    <a:cs typeface="Times New Roman" panose="02020603050405020304" pitchFamily="18" charset="0"/>
                  </a:rPr>
                  <a:t>always have</a:t>
                </a:r>
                <a:r>
                  <a:rPr lang="zh-CN" altLang="en-US" sz="26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r>
                          <a:rPr lang="en-US" altLang="zh-CN" sz="2600" b="1" i="1">
                            <a:latin typeface="Cambria Math" panose="02040503050406030204" pitchFamily="18" charset="0"/>
                          </a:rPr>
                          <m:t>−</m:t>
                        </m:r>
                        <m:r>
                          <a:rPr lang="en-US" altLang="zh-CN" sz="2600" b="1" i="1">
                            <a:latin typeface="Cambria Math" panose="02040503050406030204" pitchFamily="18" charset="0"/>
                          </a:rPr>
                          <m:t>𝑩</m:t>
                        </m:r>
                      </m:sub>
                    </m:sSub>
                    <m:r>
                      <a:rPr lang="en-US" altLang="zh-CN" sz="2600" b="1" i="1">
                        <a:latin typeface="Cambria Math" panose="02040503050406030204" pitchFamily="18" charset="0"/>
                      </a:rPr>
                      <m:t>(</m:t>
                    </m:r>
                    <m:r>
                      <a:rPr lang="en-US" altLang="zh-CN" sz="2600" b="1" i="1">
                        <a:latin typeface="Cambria Math" panose="02040503050406030204" pitchFamily="18" charset="0"/>
                      </a:rPr>
                      <m:t>𝒙</m:t>
                    </m:r>
                    <m:r>
                      <a:rPr lang="en-US" altLang="zh-CN" sz="2600" b="1" i="1">
                        <a:latin typeface="Cambria Math" panose="02040503050406030204" pitchFamily="18" charset="0"/>
                      </a:rPr>
                      <m:t>)</m:t>
                    </m:r>
                    <m:r>
                      <a:rPr lang="zh-CN" altLang="en-US" sz="2600" b="1">
                        <a:latin typeface="Cambria Math" panose="02040503050406030204" pitchFamily="18" charset="0"/>
                      </a:rPr>
                      <m:t>=</m:t>
                    </m:r>
                    <m:r>
                      <a:rPr lang="zh-CN" altLang="en-US" sz="2600" b="1" i="1">
                        <a:latin typeface="Cambria Math" panose="02040503050406030204" pitchFamily="18" charset="0"/>
                      </a:rPr>
                      <m:t> </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𝑨</m:t>
                        </m:r>
                      </m:sub>
                    </m:sSub>
                    <m:r>
                      <a:rPr lang="zh-CN" altLang="en-US" sz="2600" b="1">
                        <a:latin typeface="Cambria Math" panose="02040503050406030204" pitchFamily="18" charset="0"/>
                      </a:rPr>
                      <m:t>∗</m:t>
                    </m:r>
                    <m:sSub>
                      <m:sSubPr>
                        <m:ctrlPr>
                          <a:rPr lang="zh-CN" altLang="en-US" sz="2600" b="1" i="1">
                            <a:latin typeface="Cambria Math" panose="02040503050406030204" pitchFamily="18" charset="0"/>
                          </a:rPr>
                        </m:ctrlPr>
                      </m:sSubPr>
                      <m:e>
                        <m:r>
                          <a:rPr lang="zh-CN" altLang="en-US" sz="2600" b="1" i="1">
                            <a:latin typeface="Cambria Math" panose="02040503050406030204" pitchFamily="18" charset="0"/>
                          </a:rPr>
                          <m:t>𝝍</m:t>
                        </m:r>
                      </m:e>
                      <m:sub>
                        <m:r>
                          <a:rPr lang="zh-CN" altLang="en-US" sz="2600" b="1" i="1">
                            <a:latin typeface="Cambria Math" panose="02040503050406030204" pitchFamily="18" charset="0"/>
                          </a:rPr>
                          <m:t>𝑩</m:t>
                        </m:r>
                      </m:sub>
                    </m:sSub>
                    <m:r>
                      <a:rPr lang="en-US" altLang="zh-CN" sz="2600" b="1" i="1">
                        <a:latin typeface="Cambria Math" panose="02040503050406030204" pitchFamily="18" charset="0"/>
                      </a:rPr>
                      <m:t>=</m:t>
                    </m:r>
                    <m:r>
                      <a:rPr lang="en-US" altLang="zh-CN" sz="2600" b="1" i="1" smtClean="0">
                        <a:latin typeface="Cambria Math" panose="02040503050406030204" pitchFamily="18" charset="0"/>
                      </a:rPr>
                      <m:t>𝟎</m:t>
                    </m:r>
                  </m:oMath>
                </a14:m>
                <a:endParaRPr lang="en-US" altLang="zh-CN" sz="2600" b="1" dirty="0">
                  <a:latin typeface="Times New Roman" panose="02020603050405020304" pitchFamily="18" charset="0"/>
                </a:endParaRPr>
              </a:p>
              <a:p>
                <a:pPr marL="0" indent="0">
                  <a:spcBef>
                    <a:spcPts val="600"/>
                  </a:spcBef>
                  <a:buFont typeface="Arial" panose="020B0604020202020204" pitchFamily="34" charset="0"/>
                  <a:buNone/>
                </a:pPr>
                <a:endParaRPr lang="zh-CN" altLang="en-US" sz="2600" b="1" dirty="0">
                  <a:latin typeface="Times New Roman" panose="02020603050405020304" pitchFamily="18" charset="0"/>
                  <a:cs typeface="Times New Roman" panose="02020603050405020304" pitchFamily="18" charset="0"/>
                </a:endParaRPr>
              </a:p>
            </p:txBody>
          </p:sp>
        </mc:Choice>
        <mc:Fallback xmlns="">
          <p:sp>
            <p:nvSpPr>
              <p:cNvPr id="16" name="内容占位符 1">
                <a:extLst>
                  <a:ext uri="{FF2B5EF4-FFF2-40B4-BE49-F238E27FC236}">
                    <a16:creationId xmlns:a16="http://schemas.microsoft.com/office/drawing/2014/main" id="{A498D12F-4B43-B5D8-D9BD-008A7C13070E}"/>
                  </a:ext>
                </a:extLst>
              </p:cNvPr>
              <p:cNvSpPr txBox="1">
                <a:spLocks noRot="1" noChangeAspect="1" noMove="1" noResize="1" noEditPoints="1" noAdjustHandles="1" noChangeArrowheads="1" noChangeShapeType="1" noTextEdit="1"/>
              </p:cNvSpPr>
              <p:nvPr/>
            </p:nvSpPr>
            <p:spPr>
              <a:xfrm>
                <a:off x="1789704" y="1641194"/>
                <a:ext cx="10402296" cy="4764087"/>
              </a:xfrm>
              <a:prstGeom prst="rect">
                <a:avLst/>
              </a:prstGeom>
              <a:blipFill>
                <a:blip r:embed="rId6"/>
                <a:stretch>
                  <a:fillRect l="-1055" t="-1918" b="-9463"/>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3C9EB0B7-185D-E0E7-7AF4-0112EA421A7E}"/>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性质</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83325017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Characteristic function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3" name="Text Box 3">
                <a:extLst>
                  <a:ext uri="{FF2B5EF4-FFF2-40B4-BE49-F238E27FC236}">
                    <a16:creationId xmlns:a16="http://schemas.microsoft.com/office/drawing/2014/main" id="{0C418958-EB2D-EBAE-EB4C-120DDC9AADE3}"/>
                  </a:ext>
                </a:extLst>
              </p:cNvPr>
              <p:cNvSpPr txBox="1">
                <a:spLocks noChangeArrowheads="1"/>
              </p:cNvSpPr>
              <p:nvPr/>
            </p:nvSpPr>
            <p:spPr bwMode="auto">
              <a:xfrm>
                <a:off x="1919536" y="1103334"/>
                <a:ext cx="10039382" cy="55721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pPr>
                <a:r>
                  <a:rPr lang="en-US" altLang="zh-CN" sz="2800" b="1" dirty="0">
                    <a:solidFill>
                      <a:schemeClr val="accent2"/>
                    </a:solidFill>
                    <a:latin typeface="+mn-lt"/>
                  </a:rPr>
                  <a:t>Example: </a:t>
                </a:r>
                <a:r>
                  <a:rPr lang="en-US" altLang="zh-CN" sz="2800" dirty="0"/>
                  <a:t>Prove with characteristic function</a:t>
                </a:r>
                <a:endParaRPr lang="en-US" altLang="zh-CN" sz="2800" b="1" dirty="0"/>
              </a:p>
              <a:p>
                <a:pPr eaLnBrk="1" hangingPunct="1">
                  <a:spcBef>
                    <a:spcPts val="600"/>
                  </a:spcBef>
                </a:pPr>
                <a14:m>
                  <m:oMathPara xmlns:m="http://schemas.openxmlformats.org/officeDocument/2006/math">
                    <m:oMathParaPr>
                      <m:jc m:val="centerGroup"/>
                    </m:oMathParaPr>
                    <m:oMath xmlns:m="http://schemas.openxmlformats.org/officeDocument/2006/math">
                      <m:d>
                        <m:dPr>
                          <m:begChr m:val=""/>
                          <m:ctrlPr>
                            <a:rPr lang="zh-CN" altLang="en-US" sz="2800" b="1" i="1">
                              <a:latin typeface="Cambria Math" panose="02040503050406030204" pitchFamily="18" charset="0"/>
                            </a:rPr>
                          </m:ctrlPr>
                        </m:dPr>
                        <m:e>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zh-CN" altLang="en-US" sz="2800" b="1" i="1">
                              <a:latin typeface="Cambria Math" panose="02040503050406030204" pitchFamily="18" charset="0"/>
                            </a:rPr>
                            <m:t>𝑪</m:t>
                          </m:r>
                          <m:r>
                            <a:rPr lang="zh-CN" altLang="en-US"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𝑪</m:t>
                          </m:r>
                        </m:e>
                      </m:d>
                    </m:oMath>
                  </m:oMathPara>
                </a14:m>
                <a:endParaRPr lang="en-US" altLang="zh-CN" sz="2800" b="1" dirty="0"/>
              </a:p>
              <a:p>
                <a:pPr eaLnBrk="1" hangingPunct="1">
                  <a:spcBef>
                    <a:spcPts val="600"/>
                  </a:spcBef>
                </a:pPr>
                <a:r>
                  <a:rPr lang="en-US" altLang="zh-CN" sz="2800" b="1" dirty="0">
                    <a:solidFill>
                      <a:schemeClr val="accent1"/>
                    </a:solidFill>
                  </a:rPr>
                  <a:t>Proof</a:t>
                </a:r>
                <a:r>
                  <a:rPr lang="zh-CN" altLang="en-US" sz="2800" b="1" dirty="0">
                    <a:solidFill>
                      <a:srgbClr val="002060"/>
                    </a:solidFill>
                  </a:rPr>
                  <a:t>：</a:t>
                </a:r>
                <a14:m>
                  <m:oMath xmlns:m="http://schemas.openxmlformats.org/officeDocument/2006/math">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d>
                          <m:dPr>
                            <m:begChr m:val=""/>
                            <m:ctrlPr>
                              <a:rPr lang="zh-CN" altLang="en-US" sz="2800" b="1" i="1">
                                <a:latin typeface="Cambria Math" panose="02040503050406030204" pitchFamily="18" charset="0"/>
                              </a:rPr>
                            </m:ctrlPr>
                          </m:dPr>
                          <m:e>
                            <m:r>
                              <a:rPr lang="zh-CN" altLang="en-US" sz="2800" b="1" i="1">
                                <a:latin typeface="Cambria Math" panose="02040503050406030204" pitchFamily="18" charset="0"/>
                              </a:rPr>
                              <m:t>𝑨</m:t>
                            </m:r>
                            <m:r>
                              <a:rPr lang="zh-CN" altLang="en-US" sz="2800" b="1" smtClean="0">
                                <a:solidFill>
                                  <a:srgbClr val="0070C0"/>
                                </a:solidFill>
                                <a:latin typeface="Cambria Math" panose="02040503050406030204" pitchFamily="18" charset="0"/>
                              </a:rPr>
                              <m:t>∪</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zh-CN" altLang="en-US" sz="2800" b="1" i="1">
                                <a:latin typeface="Cambria Math" panose="02040503050406030204" pitchFamily="18" charset="0"/>
                              </a:rPr>
                              <m:t>𝑪</m:t>
                            </m:r>
                          </m:e>
                        </m:d>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smtClean="0">
                            <a:solidFill>
                              <a:srgbClr val="002060"/>
                            </a:solidFill>
                            <a:latin typeface="Cambria Math" panose="02040503050406030204" pitchFamily="18" charset="0"/>
                          </a:rPr>
                        </m:ctrlPr>
                      </m:sSubPr>
                      <m:e>
                        <m:r>
                          <a:rPr lang="zh-CN" altLang="en-US" sz="2800" b="1" i="1">
                            <a:solidFill>
                              <a:srgbClr val="002060"/>
                            </a:solidFill>
                            <a:latin typeface="Cambria Math" panose="02040503050406030204" pitchFamily="18" charset="0"/>
                          </a:rPr>
                          <m:t>𝝍</m:t>
                        </m:r>
                      </m:e>
                      <m:sub>
                        <m:r>
                          <a:rPr lang="zh-CN" altLang="en-US" sz="2800" b="1" i="1">
                            <a:solidFill>
                              <a:srgbClr val="002060"/>
                            </a:solidFill>
                            <a:latin typeface="Cambria Math" panose="02040503050406030204" pitchFamily="18" charset="0"/>
                          </a:rPr>
                          <m:t>𝑩</m:t>
                        </m:r>
                        <m:r>
                          <a:rPr lang="zh-CN" altLang="en-US" sz="2800" b="1">
                            <a:solidFill>
                              <a:srgbClr val="002060"/>
                            </a:solidFill>
                            <a:latin typeface="Cambria Math" panose="02040503050406030204" pitchFamily="18" charset="0"/>
                          </a:rPr>
                          <m:t>∩</m:t>
                        </m:r>
                        <m:r>
                          <a:rPr lang="zh-CN" altLang="en-US" sz="2800" b="1" i="1">
                            <a:solidFill>
                              <a:srgbClr val="002060"/>
                            </a:solidFill>
                            <a:latin typeface="Cambria Math" panose="02040503050406030204" pitchFamily="18" charset="0"/>
                          </a:rPr>
                          <m:t>𝑪</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smtClean="0">
                            <a:solidFill>
                              <a:srgbClr val="002060"/>
                            </a:solidFill>
                            <a:latin typeface="Cambria Math" panose="02040503050406030204" pitchFamily="18" charset="0"/>
                          </a:rPr>
                        </m:ctrlPr>
                      </m:sSubPr>
                      <m:e>
                        <m:r>
                          <a:rPr lang="zh-CN" altLang="en-US" sz="2800" b="1" i="1">
                            <a:solidFill>
                              <a:srgbClr val="002060"/>
                            </a:solidFill>
                            <a:latin typeface="Cambria Math" panose="02040503050406030204" pitchFamily="18" charset="0"/>
                          </a:rPr>
                          <m:t>𝝍</m:t>
                        </m:r>
                      </m:e>
                      <m:sub>
                        <m:r>
                          <a:rPr lang="zh-CN" altLang="en-US" sz="2800" b="1" i="1">
                            <a:solidFill>
                              <a:srgbClr val="002060"/>
                            </a:solidFill>
                            <a:latin typeface="Cambria Math" panose="02040503050406030204" pitchFamily="18" charset="0"/>
                          </a:rPr>
                          <m:t>𝑩</m:t>
                        </m:r>
                        <m:r>
                          <a:rPr lang="zh-CN" altLang="en-US" sz="2800" b="1">
                            <a:solidFill>
                              <a:srgbClr val="002060"/>
                            </a:solidFill>
                            <a:latin typeface="Cambria Math" panose="02040503050406030204" pitchFamily="18" charset="0"/>
                          </a:rPr>
                          <m:t>∩</m:t>
                        </m:r>
                        <m:r>
                          <a:rPr lang="zh-CN" altLang="en-US" sz="2800" b="1" i="1">
                            <a:solidFill>
                              <a:srgbClr val="002060"/>
                            </a:solidFill>
                            <a:latin typeface="Cambria Math" panose="02040503050406030204" pitchFamily="18" charset="0"/>
                          </a:rPr>
                          <m:t>𝑪</m:t>
                        </m:r>
                      </m:sub>
                    </m:sSub>
                  </m:oMath>
                </a14:m>
                <a:endParaRPr lang="zh-CN" altLang="en-US" sz="2800" b="1" dirty="0"/>
              </a:p>
              <a:p>
                <a:pPr eaLnBrk="1" hangingPunct="1">
                  <a:spcBef>
                    <a:spcPts val="600"/>
                  </a:spcBef>
                </a:pPr>
                <a14:m>
                  <m:oMathPara xmlns:m="http://schemas.openxmlformats.org/officeDocument/2006/math">
                    <m:oMathParaPr>
                      <m:jc m:val="centerGroup"/>
                    </m:oMathParaPr>
                    <m:oMath xmlns:m="http://schemas.openxmlformats.org/officeDocument/2006/math">
                      <m:r>
                        <a:rPr lang="zh-CN" altLang="en-US" sz="2800" b="1" smtClean="0">
                          <a:solidFill>
                            <a:srgbClr val="0070C0"/>
                          </a:solidFill>
                          <a:latin typeface="Cambria Math" panose="02040503050406030204" pitchFamily="18" charset="0"/>
                        </a:rPr>
                        <m:t>=</m:t>
                      </m:r>
                      <m:sSub>
                        <m:sSubPr>
                          <m:ctrlPr>
                            <a:rPr lang="zh-CN" altLang="en-US" sz="2800" b="1" i="1" smtClean="0">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𝑨</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𝑩</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𝑪</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𝑨</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𝑩</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𝑪</m:t>
                          </m:r>
                        </m:sub>
                      </m:sSub>
                    </m:oMath>
                  </m:oMathPara>
                </a14:m>
                <a:endParaRPr lang="en-US" altLang="zh-CN" sz="2800" b="1" dirty="0"/>
              </a:p>
              <a:p>
                <a:pPr marL="457200" indent="-457200" eaLnBrk="1" hangingPunct="1">
                  <a:spcBef>
                    <a:spcPts val="600"/>
                  </a:spcBef>
                  <a:buFont typeface="Arial" panose="020B0604020202020204" pitchFamily="34" charset="0"/>
                  <a:buChar char="•"/>
                </a:pPr>
                <a14:m>
                  <m:oMath xmlns:m="http://schemas.openxmlformats.org/officeDocument/2006/math">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d>
                          <m:dPr>
                            <m:ctrlPr>
                              <a:rPr lang="zh-CN" altLang="en-US" sz="2800" b="1" i="1">
                                <a:latin typeface="Cambria Math" panose="02040503050406030204" pitchFamily="18" charset="0"/>
                              </a:rPr>
                            </m:ctrlPr>
                          </m:dPr>
                          <m:e>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zh-CN" altLang="en-US" sz="2800" b="1" smtClean="0">
                                <a:solidFill>
                                  <a:srgbClr val="0070C0"/>
                                </a:solidFill>
                                <a:latin typeface="Cambria Math" panose="02040503050406030204" pitchFamily="18" charset="0"/>
                              </a:rPr>
                              <m:t>∩</m:t>
                            </m:r>
                            <m:r>
                              <a:rPr lang="zh-CN" altLang="en-US"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𝑪</m:t>
                            </m:r>
                          </m:e>
                        </m:d>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r>
                          <a:rPr lang="zh-CN" altLang="en-US" sz="2800" b="1" smtClean="0">
                            <a:solidFill>
                              <a:srgbClr val="0070C0"/>
                            </a:solidFill>
                            <a:latin typeface="Cambria Math" panose="02040503050406030204" pitchFamily="18" charset="0"/>
                          </a:rPr>
                          <m:t>∪</m:t>
                        </m:r>
                        <m:r>
                          <a:rPr lang="zh-CN" altLang="en-US" sz="2800" b="1" i="1">
                            <a:latin typeface="Cambria Math" panose="02040503050406030204" pitchFamily="18" charset="0"/>
                          </a:rPr>
                          <m:t>𝑩</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r>
                          <a:rPr lang="zh-CN" altLang="en-US" sz="2800" b="1" smtClean="0">
                            <a:solidFill>
                              <a:srgbClr val="0070C0"/>
                            </a:solidFill>
                            <a:latin typeface="Cambria Math" panose="02040503050406030204" pitchFamily="18" charset="0"/>
                          </a:rPr>
                          <m:t>∪</m:t>
                        </m:r>
                        <m:r>
                          <a:rPr lang="zh-CN" altLang="en-US" sz="2800" b="1" i="1">
                            <a:latin typeface="Cambria Math" panose="02040503050406030204" pitchFamily="18" charset="0"/>
                          </a:rPr>
                          <m:t>𝑪</m:t>
                        </m:r>
                      </m:sub>
                    </m:sSub>
                  </m:oMath>
                </a14:m>
                <a:endParaRPr lang="zh-CN" altLang="en-US" sz="2800" b="1" dirty="0"/>
              </a:p>
              <a:p>
                <a:pPr eaLnBrk="1" hangingPunct="1">
                  <a:spcBef>
                    <a:spcPts val="600"/>
                  </a:spcBef>
                </a:pPr>
                <a:r>
                  <a:rPr lang="zh-CN" altLang="en-US" sz="2800" b="1" dirty="0"/>
                  <a:t>  </a:t>
                </a:r>
                <a14:m>
                  <m:oMath xmlns:m="http://schemas.openxmlformats.org/officeDocument/2006/math">
                    <m:d>
                      <m:dPr>
                        <m:begChr m:val=""/>
                        <m:ctrlPr>
                          <a:rPr lang="zh-CN" altLang="en-US" sz="2800" b="1" i="1">
                            <a:latin typeface="Cambria Math" panose="02040503050406030204" pitchFamily="18" charset="0"/>
                          </a:rPr>
                        </m:ctrlPr>
                      </m:dPr>
                      <m:e>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r>
                          <a:rPr lang="zh-CN" altLang="en-US" sz="2800" b="1">
                            <a:latin typeface="Cambria Math" panose="02040503050406030204" pitchFamily="18" charset="0"/>
                          </a:rPr>
                          <m:t>)</m:t>
                        </m:r>
                        <m:r>
                          <a:rPr lang="zh-CN" altLang="en-US" sz="2800" b="1" smtClean="0">
                            <a:solidFill>
                              <a:srgbClr val="0070C0"/>
                            </a:solidFill>
                            <a:latin typeface="Cambria Math" panose="02040503050406030204" pitchFamily="18" charset="0"/>
                          </a:rPr>
                          <m:t>∗</m:t>
                        </m:r>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e>
                    </m:d>
                  </m:oMath>
                </a14:m>
                <a:endParaRPr lang="zh-CN" altLang="en-US" sz="2800" b="1" dirty="0"/>
              </a:p>
              <a:p>
                <a:pPr eaLnBrk="1" hangingPunct="1">
                  <a:spcBef>
                    <a:spcPts val="600"/>
                  </a:spcBef>
                </a:pPr>
                <a:r>
                  <a:rPr lang="zh-CN" altLang="en-US" sz="2800" b="1" dirty="0"/>
                  <a:t>  </a:t>
                </a:r>
                <a14:m>
                  <m:oMath xmlns:m="http://schemas.openxmlformats.org/officeDocument/2006/math">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oMath>
                </a14:m>
                <a:endParaRPr lang="zh-CN" altLang="en-US" sz="2800" b="1" dirty="0"/>
              </a:p>
              <a:p>
                <a:pPr eaLnBrk="1" hangingPunct="1">
                  <a:spcBef>
                    <a:spcPts val="600"/>
                  </a:spcBef>
                </a:pPr>
                <a:r>
                  <a:rPr lang="zh-CN" altLang="en-US" sz="2800" b="1" dirty="0"/>
                  <a:t>      </a:t>
                </a:r>
                <a14:m>
                  <m:oMath xmlns:m="http://schemas.openxmlformats.org/officeDocument/2006/math">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𝑩</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sub>
                    </m:sSub>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𝑪</m:t>
                        </m:r>
                      </m:sub>
                    </m:sSub>
                  </m:oMath>
                </a14:m>
                <a:endParaRPr lang="en-US" altLang="zh-CN" sz="2800" b="1" dirty="0"/>
              </a:p>
              <a:p>
                <a:pPr eaLnBrk="1" hangingPunct="1">
                  <a:spcBef>
                    <a:spcPts val="600"/>
                  </a:spcBef>
                </a:pPr>
                <a:r>
                  <a:rPr lang="zh-CN" altLang="en-US" sz="2800" b="1" dirty="0"/>
                  <a:t>  </a:t>
                </a:r>
                <a14:m>
                  <m:oMath xmlns:m="http://schemas.openxmlformats.org/officeDocument/2006/math">
                    <m:r>
                      <a:rPr lang="zh-CN" altLang="en-US" sz="2800" b="1" smtClean="0">
                        <a:solidFill>
                          <a:srgbClr val="0070C0"/>
                        </a:solidFill>
                        <a:latin typeface="Cambria Math" panose="02040503050406030204" pitchFamily="18" charset="0"/>
                      </a:rPr>
                      <m:t>=</m:t>
                    </m:r>
                    <m:sSub>
                      <m:sSubPr>
                        <m:ctrlPr>
                          <a:rPr lang="zh-CN" altLang="en-US" sz="2800" b="1" i="1" smtClean="0">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𝑨</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𝑩</m:t>
                        </m:r>
                      </m:sub>
                    </m:sSub>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𝑪</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𝑨</m:t>
                        </m:r>
                      </m:sub>
                    </m:sSub>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𝑩</m:t>
                        </m:r>
                      </m:sub>
                    </m:sSub>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𝝍</m:t>
                        </m:r>
                      </m:e>
                      <m:sub>
                        <m:r>
                          <a:rPr lang="zh-CN" altLang="en-US" sz="2800" b="1" i="1">
                            <a:solidFill>
                              <a:schemeClr val="accent1"/>
                            </a:solidFill>
                            <a:latin typeface="Cambria Math" panose="02040503050406030204" pitchFamily="18" charset="0"/>
                          </a:rPr>
                          <m:t>𝑪</m:t>
                        </m:r>
                      </m:sub>
                    </m:sSub>
                  </m:oMath>
                </a14:m>
                <a:endParaRPr lang="zh-CN" altLang="en-US" sz="2800" b="1" dirty="0"/>
              </a:p>
              <a:p>
                <a:pPr eaLnBrk="1" hangingPunct="1">
                  <a:spcBef>
                    <a:spcPts val="600"/>
                  </a:spcBef>
                </a:pPr>
                <a:r>
                  <a:rPr lang="en-US" altLang="zh-CN" sz="2800" b="1" dirty="0"/>
                  <a:t>Thus </a:t>
                </a:r>
                <a14:m>
                  <m:oMath xmlns:m="http://schemas.openxmlformats.org/officeDocument/2006/math">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en-US" altLang="zh-CN"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zh-CN" altLang="en-US" sz="2800" b="1" i="1">
                            <a:latin typeface="Cambria Math" panose="02040503050406030204" pitchFamily="18" charset="0"/>
                          </a:rPr>
                          <m:t>𝑪</m:t>
                        </m:r>
                        <m:r>
                          <a:rPr lang="en-US" altLang="zh-CN" sz="2800" b="1" i="1">
                            <a:latin typeface="Cambria Math" panose="02040503050406030204" pitchFamily="18" charset="0"/>
                          </a:rPr>
                          <m:t>)</m:t>
                        </m:r>
                      </m:sub>
                    </m:sSub>
                    <m:r>
                      <a:rPr lang="zh-CN" altLang="en-US" sz="2800" b="1">
                        <a:latin typeface="Cambria Math" panose="02040503050406030204" pitchFamily="18" charset="0"/>
                      </a:rPr>
                      <m:t>=</m:t>
                    </m:r>
                    <m:sSub>
                      <m:sSubPr>
                        <m:ctrlPr>
                          <a:rPr lang="zh-CN" altLang="en-US" sz="2800" b="1" i="1">
                            <a:latin typeface="Cambria Math" panose="02040503050406030204" pitchFamily="18" charset="0"/>
                          </a:rPr>
                        </m:ctrlPr>
                      </m:sSubPr>
                      <m:e>
                        <m:r>
                          <a:rPr lang="zh-CN" altLang="en-US" sz="2800" b="1" i="1">
                            <a:latin typeface="Cambria Math" panose="02040503050406030204" pitchFamily="18" charset="0"/>
                          </a:rPr>
                          <m:t>𝝍</m:t>
                        </m:r>
                      </m:e>
                      <m:sub>
                        <m:r>
                          <a:rPr lang="en-US" altLang="zh-CN"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en-US" altLang="zh-CN" sz="2800" b="1" i="1">
                            <a:latin typeface="Cambria Math" panose="02040503050406030204" pitchFamily="18" charset="0"/>
                          </a:rPr>
                          <m:t>)</m:t>
                        </m:r>
                        <m:r>
                          <a:rPr lang="zh-CN" altLang="en-US" sz="2800" b="1">
                            <a:latin typeface="Cambria Math" panose="02040503050406030204" pitchFamily="18" charset="0"/>
                          </a:rPr>
                          <m:t>∩</m:t>
                        </m:r>
                        <m:r>
                          <a:rPr lang="en-US" altLang="zh-CN" sz="2800" b="1" i="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𝑪</m:t>
                        </m:r>
                        <m:r>
                          <a:rPr lang="en-US" altLang="zh-CN" sz="2800" b="1" i="1">
                            <a:latin typeface="Cambria Math" panose="02040503050406030204" pitchFamily="18" charset="0"/>
                          </a:rPr>
                          <m:t>)</m:t>
                        </m:r>
                      </m:sub>
                    </m:sSub>
                  </m:oMath>
                </a14:m>
                <a:endParaRPr lang="zh-CN" altLang="en-US" sz="2800" b="1" dirty="0"/>
              </a:p>
              <a:p>
                <a:pPr eaLnBrk="1" hangingPunct="1">
                  <a:spcBef>
                    <a:spcPts val="600"/>
                  </a:spcBef>
                </a:pPr>
                <a:r>
                  <a:rPr lang="en-US" altLang="zh-CN" sz="2800" b="1" dirty="0"/>
                  <a:t>Therefor</a:t>
                </a:r>
                <a:r>
                  <a:rPr lang="zh-CN" altLang="en-US" sz="2800" b="1" dirty="0"/>
                  <a:t>，</a:t>
                </a:r>
                <a14:m>
                  <m:oMath xmlns:m="http://schemas.openxmlformats.org/officeDocument/2006/math">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en-US" altLang="zh-CN" sz="2800" b="1">
                        <a:latin typeface="Cambria Math" panose="02040503050406030204" pitchFamily="18" charset="0"/>
                      </a:rPr>
                      <m:t>(</m:t>
                    </m:r>
                    <m:r>
                      <a:rPr lang="zh-CN" altLang="en-US" sz="2800" b="1" i="1">
                        <a:latin typeface="Cambria Math" panose="02040503050406030204" pitchFamily="18" charset="0"/>
                      </a:rPr>
                      <m:t>𝑩</m:t>
                    </m:r>
                    <m:r>
                      <a:rPr lang="zh-CN" altLang="en-US" sz="2800" b="1">
                        <a:latin typeface="Cambria Math" panose="02040503050406030204" pitchFamily="18" charset="0"/>
                      </a:rPr>
                      <m:t>∩</m:t>
                    </m:r>
                    <m:r>
                      <a:rPr lang="zh-CN" altLang="en-US" sz="2800" b="1" i="1">
                        <a:latin typeface="Cambria Math" panose="02040503050406030204" pitchFamily="18" charset="0"/>
                      </a:rPr>
                      <m:t>𝑪</m:t>
                    </m:r>
                    <m:r>
                      <a:rPr lang="en-US" altLang="zh-CN" sz="2800" b="1">
                        <a:latin typeface="Cambria Math" panose="02040503050406030204" pitchFamily="18" charset="0"/>
                      </a:rPr>
                      <m:t>)</m:t>
                    </m:r>
                    <m:r>
                      <a:rPr lang="zh-CN" altLang="en-US" sz="2800" b="1">
                        <a:latin typeface="Cambria Math" panose="02040503050406030204" pitchFamily="18" charset="0"/>
                      </a:rPr>
                      <m:t>=</m:t>
                    </m:r>
                    <m:r>
                      <a:rPr lang="en-US" altLang="zh-CN"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𝑩</m:t>
                    </m:r>
                    <m:r>
                      <a:rPr lang="en-US" altLang="zh-CN" sz="2800" b="1">
                        <a:latin typeface="Cambria Math" panose="02040503050406030204" pitchFamily="18" charset="0"/>
                      </a:rPr>
                      <m:t>)</m:t>
                    </m:r>
                    <m:r>
                      <a:rPr lang="zh-CN" altLang="en-US" sz="2800" b="1">
                        <a:latin typeface="Cambria Math" panose="02040503050406030204" pitchFamily="18" charset="0"/>
                      </a:rPr>
                      <m:t>∩</m:t>
                    </m:r>
                    <m:r>
                      <a:rPr lang="en-US" altLang="zh-CN" sz="2800" b="1">
                        <a:latin typeface="Cambria Math" panose="02040503050406030204" pitchFamily="18" charset="0"/>
                      </a:rPr>
                      <m:t>(</m:t>
                    </m:r>
                    <m:r>
                      <a:rPr lang="zh-CN" altLang="en-US" sz="2800" b="1" i="1">
                        <a:latin typeface="Cambria Math" panose="02040503050406030204" pitchFamily="18" charset="0"/>
                      </a:rPr>
                      <m:t>𝑨</m:t>
                    </m:r>
                    <m:r>
                      <a:rPr lang="zh-CN" altLang="en-US" sz="2800" b="1">
                        <a:latin typeface="Cambria Math" panose="02040503050406030204" pitchFamily="18" charset="0"/>
                      </a:rPr>
                      <m:t>∩</m:t>
                    </m:r>
                    <m:r>
                      <a:rPr lang="zh-CN" altLang="en-US" sz="2800" b="1" i="1">
                        <a:latin typeface="Cambria Math" panose="02040503050406030204" pitchFamily="18" charset="0"/>
                      </a:rPr>
                      <m:t>𝑪</m:t>
                    </m:r>
                    <m:r>
                      <a:rPr lang="en-US" altLang="zh-CN" sz="2800" b="1">
                        <a:latin typeface="Cambria Math" panose="02040503050406030204" pitchFamily="18" charset="0"/>
                      </a:rPr>
                      <m:t>)</m:t>
                    </m:r>
                  </m:oMath>
                </a14:m>
                <a:endParaRPr lang="zh-CN" altLang="en-US" sz="2800" b="1" dirty="0"/>
              </a:p>
            </p:txBody>
          </p:sp>
        </mc:Choice>
        <mc:Fallback xmlns="">
          <p:sp>
            <p:nvSpPr>
              <p:cNvPr id="13" name="Text Box 3">
                <a:extLst>
                  <a:ext uri="{FF2B5EF4-FFF2-40B4-BE49-F238E27FC236}">
                    <a16:creationId xmlns:a16="http://schemas.microsoft.com/office/drawing/2014/main" id="{0C418958-EB2D-EBAE-EB4C-120DDC9AADE3}"/>
                  </a:ext>
                </a:extLst>
              </p:cNvPr>
              <p:cNvSpPr txBox="1">
                <a:spLocks noRot="1" noChangeAspect="1" noMove="1" noResize="1" noEditPoints="1" noAdjustHandles="1" noChangeArrowheads="1" noChangeShapeType="1" noTextEdit="1"/>
              </p:cNvSpPr>
              <p:nvPr/>
            </p:nvSpPr>
            <p:spPr bwMode="auto">
              <a:xfrm>
                <a:off x="1919536" y="1103334"/>
                <a:ext cx="10039382" cy="5572103"/>
              </a:xfrm>
              <a:prstGeom prst="rect">
                <a:avLst/>
              </a:prstGeom>
              <a:blipFill>
                <a:blip r:embed="rId3"/>
                <a:stretch>
                  <a:fillRect l="-1275" t="-1313" b="-21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8EB78B86-894E-BC73-69B8-9C8CEE1E3F1C}"/>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性质</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7639167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5.6 Cardinality</a:t>
            </a:r>
          </a:p>
        </p:txBody>
      </p:sp>
    </p:spTree>
    <p:extLst>
      <p:ext uri="{BB962C8B-B14F-4D97-AF65-F5344CB8AC3E}">
        <p14:creationId xmlns:p14="http://schemas.microsoft.com/office/powerpoint/2010/main" val="279875926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4">
            <a:extLst>
              <a:ext uri="{FF2B5EF4-FFF2-40B4-BE49-F238E27FC236}">
                <a16:creationId xmlns:a16="http://schemas.microsoft.com/office/drawing/2014/main" id="{93D2E1D7-36BE-3B13-6DC8-E92A7F22BF15}"/>
              </a:ext>
            </a:extLst>
          </p:cNvPr>
          <p:cNvSpPr txBox="1">
            <a:spLocks noChangeArrowheads="1"/>
          </p:cNvSpPr>
          <p:nvPr/>
        </p:nvSpPr>
        <p:spPr bwMode="auto">
          <a:xfrm>
            <a:off x="2081429" y="1337947"/>
            <a:ext cx="990599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1"/>
                </a:solidFill>
                <a:latin typeface="+mn-lt"/>
              </a:rPr>
              <a:t>Definition: </a:t>
            </a:r>
            <a:r>
              <a:rPr lang="en-US" altLang="zh-CN" sz="2800" b="1" dirty="0">
                <a:latin typeface="Times New Roman" panose="02020603050405020304" pitchFamily="18" charset="0"/>
              </a:rPr>
              <a:t>Let </a:t>
            </a:r>
            <a:r>
              <a:rPr lang="en-US" altLang="zh-CN" sz="2800" b="1" i="1" dirty="0">
                <a:solidFill>
                  <a:srgbClr val="0070C0"/>
                </a:solidFill>
                <a:latin typeface="Times New Roman" panose="02020603050405020304" pitchFamily="18" charset="0"/>
              </a:rPr>
              <a:t>A</a:t>
            </a:r>
            <a:r>
              <a:rPr lang="en-US" altLang="zh-CN" sz="2800" b="1" dirty="0">
                <a:latin typeface="Times New Roman" panose="02020603050405020304" pitchFamily="18" charset="0"/>
              </a:rPr>
              <a:t> and </a:t>
            </a:r>
            <a:r>
              <a:rPr lang="en-US" altLang="zh-CN" sz="2800" b="1" i="1" dirty="0">
                <a:solidFill>
                  <a:srgbClr val="0070C0"/>
                </a:solidFill>
                <a:latin typeface="Times New Roman" panose="02020603050405020304" pitchFamily="18" charset="0"/>
              </a:rPr>
              <a:t>B</a:t>
            </a:r>
            <a:r>
              <a:rPr lang="en-US" altLang="zh-CN" sz="2800" b="1" dirty="0">
                <a:latin typeface="Times New Roman" panose="02020603050405020304" pitchFamily="18" charset="0"/>
              </a:rPr>
              <a:t> be </a:t>
            </a:r>
            <a:r>
              <a:rPr lang="en-US" altLang="zh-CN" sz="2800" b="1" dirty="0">
                <a:solidFill>
                  <a:srgbClr val="0070C0"/>
                </a:solidFill>
                <a:latin typeface="Times New Roman" panose="02020603050405020304" pitchFamily="18" charset="0"/>
              </a:rPr>
              <a:t>two sets</a:t>
            </a:r>
            <a:r>
              <a:rPr lang="en-US" altLang="zh-CN" sz="2800" b="1" dirty="0">
                <a:latin typeface="Times New Roman" panose="02020603050405020304" pitchFamily="18" charset="0"/>
              </a:rPr>
              <a:t>. If there is a </a:t>
            </a:r>
            <a:r>
              <a:rPr lang="en-US" altLang="zh-CN" sz="2800" b="1" dirty="0">
                <a:solidFill>
                  <a:srgbClr val="0070C0"/>
                </a:solidFill>
                <a:latin typeface="Times New Roman" panose="02020603050405020304" pitchFamily="18" charset="0"/>
              </a:rPr>
              <a:t>bijection</a:t>
            </a:r>
            <a:r>
              <a:rPr lang="en-US" altLang="zh-CN" sz="2800" b="1" dirty="0">
                <a:latin typeface="Times New Roman" panose="02020603050405020304" pitchFamily="18" charset="0"/>
              </a:rPr>
              <a:t> from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to </a:t>
            </a:r>
            <a:r>
              <a:rPr lang="en-US" altLang="zh-CN" sz="2800" b="1" i="1" dirty="0">
                <a:latin typeface="Times New Roman" panose="02020603050405020304" pitchFamily="18" charset="0"/>
              </a:rPr>
              <a:t>B</a:t>
            </a:r>
            <a:r>
              <a:rPr lang="en-US" altLang="zh-CN" sz="2800" b="1" dirty="0">
                <a:latin typeface="Times New Roman" panose="02020603050405020304" pitchFamily="18" charset="0"/>
              </a:rPr>
              <a:t> </a:t>
            </a:r>
            <a:r>
              <a:rPr lang="en-US" altLang="zh-CN" sz="2800" b="1" i="1" dirty="0">
                <a:solidFill>
                  <a:srgbClr val="0070C0"/>
                </a:solidFill>
                <a:latin typeface="Times New Roman" panose="02020603050405020304" pitchFamily="18" charset="0"/>
              </a:rPr>
              <a:t>f</a:t>
            </a:r>
            <a:r>
              <a:rPr lang="en-US" altLang="zh-CN" sz="2800" b="1" dirty="0">
                <a:solidFill>
                  <a:srgbClr val="0070C0"/>
                </a:solidFill>
                <a:latin typeface="Times New Roman" panose="02020603050405020304" pitchFamily="18" charset="0"/>
              </a:rPr>
              <a:t>: </a:t>
            </a:r>
            <a:r>
              <a:rPr lang="en-US" altLang="zh-CN" sz="2800" b="1" i="1" dirty="0">
                <a:solidFill>
                  <a:srgbClr val="0070C0"/>
                </a:solidFill>
                <a:latin typeface="Times New Roman" panose="02020603050405020304" pitchFamily="18" charset="0"/>
              </a:rPr>
              <a:t>A</a:t>
            </a:r>
            <a:r>
              <a:rPr lang="en-US" altLang="zh-CN" sz="2800" b="1" dirty="0">
                <a:solidFill>
                  <a:srgbClr val="0070C0"/>
                </a:solidFill>
                <a:latin typeface="Times New Roman" panose="02020603050405020304" pitchFamily="18" charset="0"/>
                <a:cs typeface="Times New Roman" panose="02020603050405020304" pitchFamily="18" charset="0"/>
              </a:rPr>
              <a:t>→</a:t>
            </a:r>
            <a:r>
              <a:rPr lang="en-US" altLang="zh-CN" sz="2800" b="1" i="1" dirty="0">
                <a:solidFill>
                  <a:srgbClr val="0070C0"/>
                </a:solidFill>
                <a:latin typeface="Times New Roman" panose="02020603050405020304" pitchFamily="18" charset="0"/>
              </a:rPr>
              <a:t>B</a:t>
            </a:r>
            <a:r>
              <a:rPr lang="en-US" altLang="zh-CN" sz="2800" b="1" dirty="0">
                <a:latin typeface="Times New Roman" panose="02020603050405020304" pitchFamily="18" charset="0"/>
              </a:rPr>
              <a:t>, then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and </a:t>
            </a:r>
            <a:r>
              <a:rPr lang="en-US" altLang="zh-CN" sz="2800" b="1" i="1" dirty="0">
                <a:latin typeface="Times New Roman" panose="02020603050405020304" pitchFamily="18" charset="0"/>
              </a:rPr>
              <a:t>B</a:t>
            </a:r>
            <a:r>
              <a:rPr lang="en-US" altLang="zh-CN" sz="2800" b="1" dirty="0">
                <a:latin typeface="Times New Roman" panose="02020603050405020304" pitchFamily="18" charset="0"/>
              </a:rPr>
              <a:t> are called to be </a:t>
            </a:r>
            <a:r>
              <a:rPr lang="en-US" altLang="zh-CN" sz="2800" b="1" dirty="0">
                <a:solidFill>
                  <a:srgbClr val="FF0000"/>
                </a:solidFill>
                <a:latin typeface="Times New Roman" panose="02020603050405020304" pitchFamily="18" charset="0"/>
              </a:rPr>
              <a:t>equipotential (</a:t>
            </a:r>
            <a:r>
              <a:rPr lang="zh-CN" altLang="en-US" sz="2800" b="1" dirty="0">
                <a:solidFill>
                  <a:srgbClr val="FF0000"/>
                </a:solidFill>
                <a:latin typeface="Times New Roman" panose="02020603050405020304" pitchFamily="18" charset="0"/>
              </a:rPr>
              <a:t>等势的</a:t>
            </a:r>
            <a:r>
              <a:rPr lang="en-US" altLang="zh-CN" sz="2800" b="1" dirty="0">
                <a:solidFill>
                  <a:srgbClr val="FF0000"/>
                </a:solidFill>
                <a:latin typeface="Times New Roman" panose="02020603050405020304" pitchFamily="18" charset="0"/>
              </a:rPr>
              <a:t>)</a:t>
            </a:r>
            <a:r>
              <a:rPr lang="en-US" altLang="zh-CN" sz="2800" b="1" dirty="0">
                <a:latin typeface="Times New Roman" panose="02020603050405020304" pitchFamily="18" charset="0"/>
              </a:rPr>
              <a:t>, written as </a:t>
            </a:r>
            <a:r>
              <a:rPr lang="en-US" altLang="zh-CN" sz="2800" b="1" i="1" dirty="0">
                <a:solidFill>
                  <a:srgbClr val="C00000"/>
                </a:solidFill>
                <a:latin typeface="Times New Roman" panose="02020603050405020304" pitchFamily="18" charset="0"/>
              </a:rPr>
              <a:t>A</a:t>
            </a:r>
            <a:r>
              <a:rPr lang="zh-CN" altLang="en-US"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B</a:t>
            </a:r>
            <a:r>
              <a:rPr lang="en-US" altLang="zh-CN" sz="2800" b="1" dirty="0">
                <a:latin typeface="Times New Roman" panose="02020603050405020304" pitchFamily="18" charset="0"/>
              </a:rPr>
              <a:t>.</a:t>
            </a:r>
            <a:endParaRPr lang="zh-CN" altLang="en-US" sz="28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 Box 3">
                <a:extLst>
                  <a:ext uri="{FF2B5EF4-FFF2-40B4-BE49-F238E27FC236}">
                    <a16:creationId xmlns:a16="http://schemas.microsoft.com/office/drawing/2014/main" id="{9202A4D7-D257-E13E-E639-35AF03C1AC69}"/>
                  </a:ext>
                </a:extLst>
              </p:cNvPr>
              <p:cNvSpPr txBox="1">
                <a:spLocks noChangeArrowheads="1"/>
              </p:cNvSpPr>
              <p:nvPr/>
            </p:nvSpPr>
            <p:spPr bwMode="auto">
              <a:xfrm>
                <a:off x="2068256" y="3224524"/>
                <a:ext cx="993234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buNone/>
                </a:pPr>
                <a:r>
                  <a:rPr lang="en-US" altLang="zh-CN" sz="2800" b="1" dirty="0">
                    <a:latin typeface="+mn-lt"/>
                  </a:rPr>
                  <a:t>E.g.</a:t>
                </a:r>
                <a:r>
                  <a:rPr lang="zh-CN" altLang="en-US" sz="2800" b="1" dirty="0">
                    <a:latin typeface="+mn-lt"/>
                  </a:rPr>
                  <a:t>：</a:t>
                </a:r>
                <a:r>
                  <a:rPr lang="en-US" altLang="zh-CN" sz="2800" b="1" dirty="0">
                    <a:latin typeface="+mn-lt"/>
                  </a:rPr>
                  <a:t>given </a:t>
                </a:r>
                <a14:m>
                  <m:oMath xmlns:m="http://schemas.openxmlformats.org/officeDocument/2006/math">
                    <m:r>
                      <a:rPr lang="en-US" altLang="zh-CN" sz="2800" b="1" i="1" dirty="0" smtClean="0">
                        <a:latin typeface="Cambria Math" panose="02040503050406030204" pitchFamily="18" charset="0"/>
                      </a:rPr>
                      <m:t>𝑵</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𝟎</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𝟐</m:t>
                    </m:r>
                    <m:r>
                      <a:rPr lang="en-US" altLang="zh-CN" sz="2800" b="1" i="1" dirty="0" smtClean="0">
                        <a:latin typeface="Cambria Math" panose="02040503050406030204" pitchFamily="18" charset="0"/>
                      </a:rPr>
                      <m:t>,…}</m:t>
                    </m:r>
                  </m:oMath>
                </a14:m>
                <a:r>
                  <a:rPr lang="zh-CN" altLang="en-US" sz="2800" b="1" dirty="0">
                    <a:latin typeface="+mn-lt"/>
                  </a:rPr>
                  <a:t>，</a:t>
                </a:r>
                <a14:m>
                  <m:oMath xmlns:m="http://schemas.openxmlformats.org/officeDocument/2006/math">
                    <m:r>
                      <a:rPr lang="en-US" altLang="zh-CN" sz="2800" b="1" i="1" dirty="0" smtClean="0">
                        <a:latin typeface="Cambria Math" panose="02040503050406030204" pitchFamily="18" charset="0"/>
                      </a:rPr>
                      <m:t>𝑵</m:t>
                    </m:r>
                    <m:r>
                      <a:rPr lang="en-US" altLang="zh-CN" sz="1800" b="1" i="1"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𝟎</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𝟐</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𝟒</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𝟔</m:t>
                    </m:r>
                    <m:r>
                      <a:rPr lang="en-US" altLang="zh-CN" sz="2800" b="1" i="1" dirty="0">
                        <a:latin typeface="Cambria Math" panose="02040503050406030204" pitchFamily="18" charset="0"/>
                      </a:rPr>
                      <m:t>,…}</m:t>
                    </m:r>
                  </m:oMath>
                </a14:m>
                <a:r>
                  <a:rPr lang="zh-CN" altLang="en-US" sz="2800" b="1" dirty="0">
                    <a:latin typeface="+mn-lt"/>
                  </a:rPr>
                  <a:t>，</a:t>
                </a:r>
                <a14:m>
                  <m:oMath xmlns:m="http://schemas.openxmlformats.org/officeDocument/2006/math">
                    <m:r>
                      <a:rPr lang="en-US" altLang="zh-CN" sz="2800" b="1" i="1" dirty="0" smtClean="0">
                        <a:latin typeface="Cambria Math" panose="02040503050406030204" pitchFamily="18" charset="0"/>
                      </a:rPr>
                      <m:t>𝑵</m:t>
                    </m:r>
                    <m:r>
                      <a:rPr lang="zh-CN" altLang="en-US" sz="2800" b="1" i="1" dirty="0">
                        <a:latin typeface="Cambria Math" panose="02040503050406030204" pitchFamily="18" charset="0"/>
                      </a:rPr>
                      <m:t>～</m:t>
                    </m:r>
                    <m:r>
                      <a:rPr lang="en-US" altLang="zh-CN" sz="2800" b="1" i="1" dirty="0">
                        <a:latin typeface="Cambria Math" panose="02040503050406030204" pitchFamily="18" charset="0"/>
                      </a:rPr>
                      <m:t>𝑵</m:t>
                    </m:r>
                    <m:r>
                      <a:rPr lang="en-US" altLang="zh-CN" sz="1800" b="1" i="1" dirty="0">
                        <a:latin typeface="Cambria Math" panose="02040503050406030204" pitchFamily="18" charset="0"/>
                      </a:rPr>
                      <m:t>𝟏</m:t>
                    </m:r>
                  </m:oMath>
                </a14:m>
                <a:r>
                  <a:rPr lang="zh-CN" altLang="en-US" sz="2800" b="1" dirty="0">
                    <a:latin typeface="+mn-lt"/>
                  </a:rPr>
                  <a:t>，</a:t>
                </a:r>
                <a:r>
                  <a:rPr lang="en-US" altLang="zh-CN" sz="2800" b="1" dirty="0">
                    <a:latin typeface="+mn-lt"/>
                  </a:rPr>
                  <a:t>meanwhile </a:t>
                </a:r>
                <a14:m>
                  <m:oMath xmlns:m="http://schemas.openxmlformats.org/officeDocument/2006/math">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𝑁</m:t>
                        </m:r>
                      </m:e>
                      <m:sub>
                        <m:r>
                          <a:rPr lang="zh-CN" altLang="en-US" sz="2800">
                            <a:latin typeface="Cambria Math" panose="02040503050406030204" pitchFamily="18" charset="0"/>
                          </a:rPr>
                          <m:t>1</m:t>
                        </m:r>
                      </m:sub>
                    </m:sSub>
                    <m:r>
                      <a:rPr lang="zh-CN" altLang="en-US" sz="2800">
                        <a:latin typeface="Cambria Math" panose="02040503050406030204" pitchFamily="18" charset="0"/>
                      </a:rPr>
                      <m:t>⊂</m:t>
                    </m:r>
                    <m:r>
                      <a:rPr lang="zh-CN" altLang="en-US" sz="2800" i="1">
                        <a:latin typeface="Cambria Math" panose="02040503050406030204" pitchFamily="18" charset="0"/>
                      </a:rPr>
                      <m:t>𝑁</m:t>
                    </m:r>
                  </m:oMath>
                </a14:m>
                <a:r>
                  <a:rPr lang="zh-CN" altLang="en-US" sz="2800" b="1" dirty="0">
                    <a:latin typeface="+mn-lt"/>
                  </a:rPr>
                  <a:t>。</a:t>
                </a:r>
              </a:p>
            </p:txBody>
          </p:sp>
        </mc:Choice>
        <mc:Fallback xmlns="">
          <p:sp>
            <p:nvSpPr>
              <p:cNvPr id="13" name="Text Box 3">
                <a:extLst>
                  <a:ext uri="{FF2B5EF4-FFF2-40B4-BE49-F238E27FC236}">
                    <a16:creationId xmlns:a16="http://schemas.microsoft.com/office/drawing/2014/main" id="{9202A4D7-D257-E13E-E639-35AF03C1AC69}"/>
                  </a:ext>
                </a:extLst>
              </p:cNvPr>
              <p:cNvSpPr txBox="1">
                <a:spLocks noRot="1" noChangeAspect="1" noMove="1" noResize="1" noEditPoints="1" noAdjustHandles="1" noChangeArrowheads="1" noChangeShapeType="1" noTextEdit="1"/>
              </p:cNvSpPr>
              <p:nvPr/>
            </p:nvSpPr>
            <p:spPr bwMode="auto">
              <a:xfrm>
                <a:off x="2068256" y="3224524"/>
                <a:ext cx="9932344" cy="954107"/>
              </a:xfrm>
              <a:prstGeom prst="rect">
                <a:avLst/>
              </a:prstGeom>
              <a:blipFill>
                <a:blip r:embed="rId3"/>
                <a:stretch>
                  <a:fillRect l="-1227" t="-769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4D0F1271-3496-FE5F-31DE-2135BB00E3B3}"/>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等势</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95142796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3">
            <a:extLst>
              <a:ext uri="{FF2B5EF4-FFF2-40B4-BE49-F238E27FC236}">
                <a16:creationId xmlns:a16="http://schemas.microsoft.com/office/drawing/2014/main" id="{8724D8D8-51D7-4C34-EC5E-6C2C842C58C3}"/>
              </a:ext>
            </a:extLst>
          </p:cNvPr>
          <p:cNvSpPr txBox="1">
            <a:spLocks noChangeArrowheads="1"/>
          </p:cNvSpPr>
          <p:nvPr/>
        </p:nvSpPr>
        <p:spPr bwMode="auto">
          <a:xfrm>
            <a:off x="2189956" y="1284051"/>
            <a:ext cx="8243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1"/>
                </a:solidFill>
                <a:latin typeface="+mn-lt"/>
              </a:rPr>
              <a:t>Definition: </a:t>
            </a:r>
            <a:r>
              <a:rPr lang="en-US" altLang="zh-CN" sz="2800" b="1" dirty="0">
                <a:latin typeface="Times New Roman" panose="02020603050405020304" pitchFamily="18" charset="0"/>
              </a:rPr>
              <a:t>Let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B</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are two sets</a:t>
            </a:r>
            <a:r>
              <a:rPr lang="zh-CN" altLang="en-US" sz="2800" b="1" dirty="0">
                <a:latin typeface="Times New Roman" panose="02020603050405020304" pitchFamily="18" charset="0"/>
              </a:rPr>
              <a:t> </a:t>
            </a:r>
          </a:p>
        </p:txBody>
      </p:sp>
      <p:sp>
        <p:nvSpPr>
          <p:cNvPr id="13" name="Text Box 4">
            <a:extLst>
              <a:ext uri="{FF2B5EF4-FFF2-40B4-BE49-F238E27FC236}">
                <a16:creationId xmlns:a16="http://schemas.microsoft.com/office/drawing/2014/main" id="{C933C92B-E8B1-6E8C-FD3D-3326641C263E}"/>
              </a:ext>
            </a:extLst>
          </p:cNvPr>
          <p:cNvSpPr txBox="1">
            <a:spLocks noChangeArrowheads="1"/>
          </p:cNvSpPr>
          <p:nvPr/>
        </p:nvSpPr>
        <p:spPr bwMode="auto">
          <a:xfrm>
            <a:off x="2189956" y="1990576"/>
            <a:ext cx="8496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 typeface="Wingdings" panose="05000000000000000000" pitchFamily="2" charset="2"/>
              <a:buChar char="l"/>
            </a:pPr>
            <a:r>
              <a:rPr lang="en-US" altLang="zh-CN" sz="2800" dirty="0">
                <a:latin typeface="Times New Roman" panose="02020603050405020304" pitchFamily="18" charset="0"/>
              </a:rPr>
              <a:t>If </a:t>
            </a:r>
            <a:r>
              <a:rPr lang="en-US" altLang="zh-CN" sz="2800" b="1" i="1" dirty="0">
                <a:solidFill>
                  <a:srgbClr val="C00000"/>
                </a:solidFill>
                <a:latin typeface="Times New Roman" panose="02020603050405020304" pitchFamily="18" charset="0"/>
              </a:rPr>
              <a:t>A</a:t>
            </a:r>
            <a:r>
              <a:rPr lang="zh-CN" altLang="en-US"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B</a:t>
            </a:r>
            <a:r>
              <a:rPr lang="en-US" altLang="zh-CN" sz="2800" dirty="0">
                <a:latin typeface="Times New Roman" panose="02020603050405020304" pitchFamily="18" charset="0"/>
              </a:rPr>
              <a:t>, then </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A</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B</a:t>
            </a:r>
            <a:r>
              <a:rPr lang="en-US" altLang="zh-CN" sz="2800" b="1" dirty="0">
                <a:solidFill>
                  <a:srgbClr val="C00000"/>
                </a:solidFill>
                <a:latin typeface="Times New Roman" panose="02020603050405020304" pitchFamily="18" charset="0"/>
              </a:rPr>
              <a:t>| </a:t>
            </a:r>
            <a:r>
              <a:rPr lang="en-US" altLang="zh-CN" sz="2800" dirty="0">
                <a:latin typeface="Times New Roman" panose="02020603050405020304" pitchFamily="18" charset="0"/>
              </a:rPr>
              <a:t>.</a:t>
            </a:r>
          </a:p>
          <a:p>
            <a:pPr eaLnBrk="1" hangingPunct="1">
              <a:spcBef>
                <a:spcPct val="0"/>
              </a:spcBef>
              <a:buFont typeface="Wingdings" panose="05000000000000000000" pitchFamily="2" charset="2"/>
              <a:buChar char="l"/>
            </a:pPr>
            <a:r>
              <a:rPr lang="en-US" altLang="zh-CN" sz="2800" dirty="0">
                <a:latin typeface="Times New Roman" panose="02020603050405020304" pitchFamily="18" charset="0"/>
              </a:rPr>
              <a:t>If there is an </a:t>
            </a:r>
            <a:r>
              <a:rPr lang="en-US" altLang="zh-CN" sz="2800" dirty="0">
                <a:solidFill>
                  <a:srgbClr val="C00000"/>
                </a:solidFill>
                <a:latin typeface="Times New Roman" panose="02020603050405020304" pitchFamily="18" charset="0"/>
              </a:rPr>
              <a:t>injection</a:t>
            </a:r>
            <a:r>
              <a:rPr lang="en-US" altLang="zh-CN" sz="2800" dirty="0">
                <a:latin typeface="Times New Roman" panose="02020603050405020304" pitchFamily="18" charset="0"/>
              </a:rPr>
              <a:t> from </a:t>
            </a:r>
            <a:r>
              <a:rPr lang="en-US" altLang="zh-CN" sz="2800" i="1" dirty="0">
                <a:latin typeface="Times New Roman" panose="02020603050405020304" pitchFamily="18" charset="0"/>
              </a:rPr>
              <a:t>A</a:t>
            </a:r>
            <a:r>
              <a:rPr lang="en-US" altLang="zh-CN" sz="2800" dirty="0">
                <a:latin typeface="Times New Roman" panose="02020603050405020304" pitchFamily="18" charset="0"/>
              </a:rPr>
              <a:t> to </a:t>
            </a:r>
            <a:r>
              <a:rPr lang="en-US" altLang="zh-CN" sz="2800" i="1" dirty="0">
                <a:latin typeface="Times New Roman" panose="02020603050405020304" pitchFamily="18" charset="0"/>
              </a:rPr>
              <a:t>B</a:t>
            </a:r>
            <a:r>
              <a:rPr lang="en-US" altLang="zh-CN" sz="2800" dirty="0">
                <a:latin typeface="Times New Roman" panose="02020603050405020304" pitchFamily="18" charset="0"/>
              </a:rPr>
              <a:t>, then </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A</a:t>
            </a:r>
            <a:r>
              <a:rPr lang="en-US" altLang="zh-CN" sz="2800" b="1" dirty="0">
                <a:solidFill>
                  <a:srgbClr val="C00000"/>
                </a:solidFill>
                <a:latin typeface="Times New Roman" panose="02020603050405020304" pitchFamily="18" charset="0"/>
              </a:rPr>
              <a:t>| ≤ |</a:t>
            </a:r>
            <a:r>
              <a:rPr lang="en-US" altLang="zh-CN" sz="2800" b="1" i="1" dirty="0">
                <a:solidFill>
                  <a:srgbClr val="C00000"/>
                </a:solidFill>
                <a:latin typeface="Times New Roman" panose="02020603050405020304" pitchFamily="18" charset="0"/>
              </a:rPr>
              <a:t>B</a:t>
            </a:r>
            <a:r>
              <a:rPr lang="en-US" altLang="zh-CN" sz="2800" b="1" dirty="0">
                <a:solidFill>
                  <a:srgbClr val="C00000"/>
                </a:solidFill>
                <a:latin typeface="Times New Roman" panose="02020603050405020304" pitchFamily="18" charset="0"/>
              </a:rPr>
              <a:t>|.</a:t>
            </a:r>
            <a:endParaRPr lang="zh-CN" altLang="en-US" sz="2800" b="1" dirty="0">
              <a:solidFill>
                <a:srgbClr val="C00000"/>
              </a:solidFill>
              <a:latin typeface="Times New Roman" panose="02020603050405020304" pitchFamily="18" charset="0"/>
            </a:endParaRPr>
          </a:p>
          <a:p>
            <a:pPr eaLnBrk="1" hangingPunct="1">
              <a:spcBef>
                <a:spcPct val="0"/>
              </a:spcBef>
              <a:buFont typeface="Wingdings" panose="05000000000000000000" pitchFamily="2" charset="2"/>
              <a:buChar char="l"/>
            </a:pPr>
            <a:r>
              <a:rPr lang="en-US" altLang="zh-CN" sz="2800" dirty="0">
                <a:latin typeface="Times New Roman" panose="02020603050405020304" pitchFamily="18" charset="0"/>
              </a:rPr>
              <a:t>If </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A</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B</a:t>
            </a:r>
            <a:r>
              <a:rPr lang="en-US" altLang="zh-CN" sz="2800" b="1" dirty="0">
                <a:solidFill>
                  <a:srgbClr val="C00000"/>
                </a:solidFill>
                <a:latin typeface="Times New Roman" panose="02020603050405020304" pitchFamily="18" charset="0"/>
              </a:rPr>
              <a:t>|</a:t>
            </a:r>
            <a:r>
              <a:rPr lang="zh-CN" altLang="en-US" sz="2800" dirty="0">
                <a:latin typeface="Times New Roman" panose="02020603050405020304" pitchFamily="18" charset="0"/>
              </a:rPr>
              <a:t> </a:t>
            </a:r>
            <a:r>
              <a:rPr lang="en-US" altLang="zh-CN" sz="2800" dirty="0">
                <a:latin typeface="Times New Roman" panose="02020603050405020304" pitchFamily="18" charset="0"/>
              </a:rPr>
              <a:t>and </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A</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B</a:t>
            </a:r>
            <a:r>
              <a:rPr lang="en-US" altLang="zh-CN" sz="2800" b="1" dirty="0">
                <a:solidFill>
                  <a:srgbClr val="C00000"/>
                </a:solidFill>
                <a:latin typeface="Times New Roman" panose="02020603050405020304" pitchFamily="18" charset="0"/>
              </a:rPr>
              <a:t>|</a:t>
            </a:r>
            <a:r>
              <a:rPr lang="en-US" altLang="zh-CN" sz="2800" dirty="0">
                <a:latin typeface="Times New Roman" panose="02020603050405020304" pitchFamily="18" charset="0"/>
              </a:rPr>
              <a:t>, then </a:t>
            </a:r>
            <a:r>
              <a:rPr lang="en-US" altLang="zh-CN" sz="2800" b="1" dirty="0">
                <a:solidFill>
                  <a:srgbClr val="C00000"/>
                </a:solidFill>
                <a:latin typeface="Times New Roman" panose="02020603050405020304" pitchFamily="18" charset="0"/>
              </a:rPr>
              <a:t>|</a:t>
            </a:r>
            <a:r>
              <a:rPr lang="en-US" altLang="zh-CN" sz="2800" b="1" i="1" dirty="0">
                <a:solidFill>
                  <a:srgbClr val="C00000"/>
                </a:solidFill>
                <a:latin typeface="Times New Roman" panose="02020603050405020304" pitchFamily="18" charset="0"/>
              </a:rPr>
              <a:t>A</a:t>
            </a:r>
            <a:r>
              <a:rPr lang="en-US" altLang="zh-CN" sz="2800" b="1" dirty="0">
                <a:solidFill>
                  <a:srgbClr val="C00000"/>
                </a:solidFill>
                <a:latin typeface="Times New Roman" panose="02020603050405020304" pitchFamily="18" charset="0"/>
              </a:rPr>
              <a:t>|&lt;|</a:t>
            </a:r>
            <a:r>
              <a:rPr lang="en-US" altLang="zh-CN" sz="2800" b="1" i="1" dirty="0">
                <a:solidFill>
                  <a:srgbClr val="C00000"/>
                </a:solidFill>
                <a:latin typeface="Times New Roman" panose="02020603050405020304" pitchFamily="18" charset="0"/>
              </a:rPr>
              <a:t>B</a:t>
            </a:r>
            <a:r>
              <a:rPr lang="en-US" altLang="zh-CN" sz="2800" b="1" dirty="0">
                <a:solidFill>
                  <a:srgbClr val="C00000"/>
                </a:solidFill>
                <a:latin typeface="Times New Roman" panose="02020603050405020304" pitchFamily="18" charset="0"/>
              </a:rPr>
              <a:t>|.</a:t>
            </a:r>
          </a:p>
        </p:txBody>
      </p:sp>
      <p:sp>
        <p:nvSpPr>
          <p:cNvPr id="14" name="Text Box 11">
            <a:extLst>
              <a:ext uri="{FF2B5EF4-FFF2-40B4-BE49-F238E27FC236}">
                <a16:creationId xmlns:a16="http://schemas.microsoft.com/office/drawing/2014/main" id="{D7A558EA-5BA8-26D7-941A-376BAA42AB1F}"/>
              </a:ext>
            </a:extLst>
          </p:cNvPr>
          <p:cNvSpPr txBox="1">
            <a:spLocks noChangeArrowheads="1"/>
          </p:cNvSpPr>
          <p:nvPr/>
        </p:nvSpPr>
        <p:spPr bwMode="auto">
          <a:xfrm>
            <a:off x="2063750" y="4983745"/>
            <a:ext cx="93692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spcBef>
                <a:spcPct val="50000"/>
              </a:spcBef>
              <a:buNone/>
            </a:pPr>
            <a:r>
              <a:rPr lang="en-US" altLang="zh-CN" sz="2800" b="1" dirty="0">
                <a:solidFill>
                  <a:schemeClr val="accent1"/>
                </a:solidFill>
                <a:latin typeface="+mn-lt"/>
              </a:rPr>
              <a:t>Definition: </a:t>
            </a:r>
            <a:r>
              <a:rPr lang="en-US" altLang="zh-CN" sz="2800" b="1" dirty="0">
                <a:solidFill>
                  <a:srgbClr val="7030A0"/>
                </a:solidFill>
                <a:latin typeface="+mn-lt"/>
              </a:rPr>
              <a:t>A set that is either finite or has the same cardinality as </a:t>
            </a:r>
            <a:r>
              <a:rPr lang="en-US" altLang="zh-CN" sz="2800" dirty="0">
                <a:latin typeface="+mn-lt"/>
              </a:rPr>
              <a:t>the set </a:t>
            </a:r>
            <a:r>
              <a:rPr lang="en-US" altLang="zh-CN" sz="2800" b="1" i="1" dirty="0">
                <a:solidFill>
                  <a:srgbClr val="C00000"/>
                </a:solidFill>
                <a:latin typeface="+mn-lt"/>
              </a:rPr>
              <a:t>N</a:t>
            </a:r>
            <a:r>
              <a:rPr lang="en-US" altLang="zh-CN" sz="2800" b="1" i="1" dirty="0">
                <a:latin typeface="+mn-lt"/>
              </a:rPr>
              <a:t> </a:t>
            </a:r>
            <a:r>
              <a:rPr lang="en-US" altLang="zh-CN" sz="2800" dirty="0">
                <a:latin typeface="+mn-lt"/>
              </a:rPr>
              <a:t>of natural numbers</a:t>
            </a:r>
            <a:r>
              <a:rPr lang="en-US" altLang="zh-CN" sz="2800" i="1" dirty="0">
                <a:latin typeface="+mn-lt"/>
              </a:rPr>
              <a:t> </a:t>
            </a:r>
            <a:r>
              <a:rPr lang="en-US" altLang="zh-CN" sz="2800" dirty="0">
                <a:latin typeface="+mn-lt"/>
              </a:rPr>
              <a:t>is called a </a:t>
            </a:r>
            <a:r>
              <a:rPr lang="en-US" altLang="zh-CN" sz="2800" b="1" dirty="0">
                <a:solidFill>
                  <a:srgbClr val="C00000"/>
                </a:solidFill>
                <a:latin typeface="+mn-lt"/>
              </a:rPr>
              <a:t>countable set</a:t>
            </a:r>
            <a:r>
              <a:rPr lang="zh-CN" altLang="en-US" sz="2800" b="1" dirty="0">
                <a:solidFill>
                  <a:srgbClr val="C00000"/>
                </a:solidFill>
                <a:latin typeface="+mn-lt"/>
              </a:rPr>
              <a:t>（可数集）</a:t>
            </a:r>
            <a:r>
              <a:rPr lang="en-US" altLang="zh-CN" sz="2800" dirty="0">
                <a:latin typeface="+mn-lt"/>
              </a:rPr>
              <a:t>.</a:t>
            </a:r>
            <a:endParaRPr lang="zh-CN" altLang="en-US" sz="2400" dirty="0">
              <a:latin typeface="+mn-lt"/>
            </a:endParaRPr>
          </a:p>
        </p:txBody>
      </p:sp>
      <mc:AlternateContent xmlns:mc="http://schemas.openxmlformats.org/markup-compatibility/2006" xmlns:a14="http://schemas.microsoft.com/office/drawing/2010/main">
        <mc:Choice Requires="a14">
          <p:sp>
            <p:nvSpPr>
              <p:cNvPr id="15" name="矩形 2">
                <a:extLst>
                  <a:ext uri="{FF2B5EF4-FFF2-40B4-BE49-F238E27FC236}">
                    <a16:creationId xmlns:a16="http://schemas.microsoft.com/office/drawing/2014/main" id="{DB6F28FA-F278-A131-BC9F-24CEA0581AED}"/>
                  </a:ext>
                </a:extLst>
              </p:cNvPr>
              <p:cNvSpPr>
                <a:spLocks noChangeArrowheads="1"/>
              </p:cNvSpPr>
              <p:nvPr/>
            </p:nvSpPr>
            <p:spPr bwMode="auto">
              <a:xfrm>
                <a:off x="2189956" y="3702257"/>
                <a:ext cx="734593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0"/>
                  </a:spcBef>
                  <a:buFont typeface="Wingdings" panose="05000000000000000000" pitchFamily="2" charset="2"/>
                  <a:buChar char="Ø"/>
                </a:pPr>
                <a14:m>
                  <m:oMath xmlns:m="http://schemas.openxmlformats.org/officeDocument/2006/math">
                    <m:r>
                      <a:rPr lang="zh-CN" altLang="en-US" sz="2800" smtClean="0">
                        <a:solidFill>
                          <a:srgbClr val="002060"/>
                        </a:solidFill>
                        <a:latin typeface="Cambria Math" panose="02040503050406030204" pitchFamily="18" charset="0"/>
                      </a:rPr>
                      <m:t>|</m:t>
                    </m:r>
                    <m:r>
                      <a:rPr lang="zh-CN" altLang="en-US" sz="2800" i="1">
                        <a:solidFill>
                          <a:srgbClr val="002060"/>
                        </a:solidFill>
                        <a:latin typeface="Cambria Math" panose="02040503050406030204" pitchFamily="18" charset="0"/>
                      </a:rPr>
                      <m:t>𝑁</m:t>
                    </m:r>
                    <m:r>
                      <a:rPr lang="zh-CN" altLang="en-US" sz="2800">
                        <a:solidFill>
                          <a:srgbClr val="002060"/>
                        </a:solidFill>
                        <a:latin typeface="Cambria Math" panose="02040503050406030204" pitchFamily="18" charset="0"/>
                      </a:rPr>
                      <m:t>|=</m:t>
                    </m:r>
                    <m:sSub>
                      <m:sSubPr>
                        <m:ctrlPr>
                          <a:rPr lang="zh-CN" altLang="en-US" sz="2800" i="1">
                            <a:solidFill>
                              <a:srgbClr val="002060"/>
                            </a:solidFill>
                            <a:latin typeface="Cambria Math" panose="02040503050406030204" pitchFamily="18" charset="0"/>
                          </a:rPr>
                        </m:ctrlPr>
                      </m:sSubPr>
                      <m:e>
                        <m:r>
                          <a:rPr lang="zh-CN" altLang="en-US" sz="2800">
                            <a:solidFill>
                              <a:srgbClr val="002060"/>
                            </a:solidFill>
                            <a:latin typeface="Cambria Math" panose="02040503050406030204" pitchFamily="18" charset="0"/>
                          </a:rPr>
                          <m:t>ℵ</m:t>
                        </m:r>
                      </m:e>
                      <m:sub>
                        <m:r>
                          <a:rPr lang="zh-CN" altLang="en-US" sz="2800">
                            <a:solidFill>
                              <a:srgbClr val="002060"/>
                            </a:solidFill>
                            <a:latin typeface="Cambria Math" panose="02040503050406030204" pitchFamily="18" charset="0"/>
                          </a:rPr>
                          <m:t>0</m:t>
                        </m:r>
                      </m:sub>
                    </m:sSub>
                    <m:r>
                      <a:rPr lang="zh-CN" altLang="en-US" sz="2800" i="1">
                        <a:solidFill>
                          <a:srgbClr val="002060"/>
                        </a:solidFill>
                        <a:latin typeface="Cambria Math" panose="02040503050406030204" pitchFamily="18" charset="0"/>
                      </a:rPr>
                      <m:t> </m:t>
                    </m:r>
                  </m:oMath>
                </a14:m>
                <a:r>
                  <a:rPr lang="en-US" altLang="zh-CN" sz="2800" b="1" dirty="0"/>
                  <a:t>; Aleph 0,  </a:t>
                </a:r>
                <a:r>
                  <a:rPr lang="zh-CN" altLang="en-US" sz="2800" b="1" dirty="0"/>
                  <a:t>读作阿列夫零</a:t>
                </a:r>
                <a:endParaRPr lang="en-US" altLang="zh-CN" sz="2800" dirty="0">
                  <a:latin typeface="Times New Roman" panose="02020603050405020304" pitchFamily="18" charset="0"/>
                  <a:cs typeface="Times New Roman" panose="02020603050405020304" pitchFamily="18" charset="0"/>
                </a:endParaRPr>
              </a:p>
              <a:p>
                <a:pPr>
                  <a:spcBef>
                    <a:spcPct val="0"/>
                  </a:spcBef>
                  <a:buFont typeface="Wingdings" panose="05000000000000000000" pitchFamily="2" charset="2"/>
                  <a:buChar char="Ø"/>
                </a:pPr>
                <a14:m>
                  <m:oMath xmlns:m="http://schemas.openxmlformats.org/officeDocument/2006/math">
                    <m:r>
                      <a:rPr lang="zh-CN" altLang="en-US" sz="2800" smtClean="0">
                        <a:solidFill>
                          <a:srgbClr val="002060"/>
                        </a:solidFill>
                        <a:latin typeface="Cambria Math" panose="02040503050406030204" pitchFamily="18" charset="0"/>
                      </a:rPr>
                      <m:t>|</m:t>
                    </m:r>
                    <m:r>
                      <a:rPr lang="zh-CN" altLang="en-US" sz="2800" i="1">
                        <a:solidFill>
                          <a:srgbClr val="002060"/>
                        </a:solidFill>
                        <a:latin typeface="Cambria Math" panose="02040503050406030204" pitchFamily="18" charset="0"/>
                      </a:rPr>
                      <m:t>𝑅</m:t>
                    </m:r>
                    <m:r>
                      <a:rPr lang="zh-CN" altLang="en-US" sz="2800">
                        <a:solidFill>
                          <a:srgbClr val="002060"/>
                        </a:solidFill>
                        <a:latin typeface="Cambria Math" panose="02040503050406030204" pitchFamily="18" charset="0"/>
                      </a:rPr>
                      <m:t>|=</m:t>
                    </m:r>
                    <m:sSub>
                      <m:sSubPr>
                        <m:ctrlPr>
                          <a:rPr lang="zh-CN" altLang="en-US" sz="2800" i="1">
                            <a:solidFill>
                              <a:srgbClr val="002060"/>
                            </a:solidFill>
                            <a:latin typeface="Cambria Math" panose="02040503050406030204" pitchFamily="18" charset="0"/>
                          </a:rPr>
                        </m:ctrlPr>
                      </m:sSubPr>
                      <m:e>
                        <m:r>
                          <a:rPr lang="zh-CN" altLang="en-US" sz="2800">
                            <a:solidFill>
                              <a:srgbClr val="002060"/>
                            </a:solidFill>
                            <a:latin typeface="Cambria Math" panose="02040503050406030204" pitchFamily="18" charset="0"/>
                          </a:rPr>
                          <m:t>ℵ</m:t>
                        </m:r>
                      </m:e>
                      <m:sub>
                        <m:r>
                          <a:rPr lang="zh-CN" altLang="en-US" sz="2800">
                            <a:solidFill>
                              <a:srgbClr val="002060"/>
                            </a:solidFill>
                            <a:latin typeface="Cambria Math" panose="02040503050406030204" pitchFamily="18" charset="0"/>
                          </a:rPr>
                          <m:t>1</m:t>
                        </m:r>
                      </m:sub>
                    </m:sSub>
                  </m:oMath>
                </a14:m>
                <a:r>
                  <a:rPr lang="en-US" altLang="zh-CN" sz="2800" b="1" dirty="0"/>
                  <a:t> ; Aleph 1, </a:t>
                </a:r>
                <a:r>
                  <a:rPr lang="zh-CN" altLang="en-US" sz="2800" b="1" dirty="0"/>
                  <a:t>读作阿列夫一</a:t>
                </a:r>
                <a:endParaRPr lang="en-US" altLang="zh-CN" sz="2800" baseline="-25000" dirty="0">
                  <a:latin typeface="Times New Roman" panose="02020603050405020304" pitchFamily="18" charset="0"/>
                </a:endParaRPr>
              </a:p>
            </p:txBody>
          </p:sp>
        </mc:Choice>
        <mc:Fallback xmlns="">
          <p:sp>
            <p:nvSpPr>
              <p:cNvPr id="15" name="矩形 2">
                <a:extLst>
                  <a:ext uri="{FF2B5EF4-FFF2-40B4-BE49-F238E27FC236}">
                    <a16:creationId xmlns:a16="http://schemas.microsoft.com/office/drawing/2014/main" id="{DB6F28FA-F278-A131-BC9F-24CEA0581AED}"/>
                  </a:ext>
                </a:extLst>
              </p:cNvPr>
              <p:cNvSpPr>
                <a:spLocks noRot="1" noChangeAspect="1" noMove="1" noResize="1" noEditPoints="1" noAdjustHandles="1" noChangeArrowheads="1" noChangeShapeType="1" noTextEdit="1"/>
              </p:cNvSpPr>
              <p:nvPr/>
            </p:nvSpPr>
            <p:spPr bwMode="auto">
              <a:xfrm>
                <a:off x="2189956" y="3702257"/>
                <a:ext cx="7345930" cy="954107"/>
              </a:xfrm>
              <a:prstGeom prst="rect">
                <a:avLst/>
              </a:prstGeom>
              <a:blipFill>
                <a:blip r:embed="rId3"/>
                <a:stretch>
                  <a:fillRect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AD54BF3F-5241-CBDE-998F-2C2D50983068}"/>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9018643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7098FDF5-A6DA-E364-683B-F6633DB16A7F}"/>
              </a:ext>
            </a:extLst>
          </p:cNvPr>
          <p:cNvSpPr>
            <a:spLocks noChangeArrowheads="1"/>
          </p:cNvSpPr>
          <p:nvPr/>
        </p:nvSpPr>
        <p:spPr bwMode="auto">
          <a:xfrm>
            <a:off x="1641020" y="347435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grpSp>
        <p:nvGrpSpPr>
          <p:cNvPr id="13" name="Group 4">
            <a:extLst>
              <a:ext uri="{FF2B5EF4-FFF2-40B4-BE49-F238E27FC236}">
                <a16:creationId xmlns:a16="http://schemas.microsoft.com/office/drawing/2014/main" id="{76073887-A0D3-9F35-F2B8-C13DE27C0186}"/>
              </a:ext>
            </a:extLst>
          </p:cNvPr>
          <p:cNvGrpSpPr>
            <a:grpSpLocks/>
          </p:cNvGrpSpPr>
          <p:nvPr/>
        </p:nvGrpSpPr>
        <p:grpSpPr bwMode="auto">
          <a:xfrm>
            <a:off x="2235095" y="1064487"/>
            <a:ext cx="9335281" cy="3754438"/>
            <a:chOff x="-132" y="527"/>
            <a:chExt cx="5552" cy="2365"/>
          </a:xfrm>
        </p:grpSpPr>
        <p:sp>
          <p:nvSpPr>
            <p:cNvPr id="14" name="Text Box 5">
              <a:extLst>
                <a:ext uri="{FF2B5EF4-FFF2-40B4-BE49-F238E27FC236}">
                  <a16:creationId xmlns:a16="http://schemas.microsoft.com/office/drawing/2014/main" id="{718FE7C1-4F1E-F43C-1820-F0413FD968D5}"/>
                </a:ext>
              </a:extLst>
            </p:cNvPr>
            <p:cNvSpPr txBox="1">
              <a:spLocks noChangeArrowheads="1"/>
            </p:cNvSpPr>
            <p:nvPr/>
          </p:nvSpPr>
          <p:spPr bwMode="auto">
            <a:xfrm>
              <a:off x="-132" y="527"/>
              <a:ext cx="5552" cy="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latin typeface="Times New Roman" panose="02020603050405020304" pitchFamily="18" charset="0"/>
                </a:rPr>
                <a:t>In order to confirm that the set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is </a:t>
              </a:r>
              <a:r>
                <a:rPr lang="en-US" altLang="zh-CN" sz="2800" b="1" dirty="0">
                  <a:solidFill>
                    <a:srgbClr val="C00000"/>
                  </a:solidFill>
                  <a:latin typeface="Times New Roman" panose="02020603050405020304" pitchFamily="18" charset="0"/>
                </a:rPr>
                <a:t>finite or countable</a:t>
              </a:r>
              <a:r>
                <a:rPr lang="en-US" altLang="zh-CN" sz="2800" b="1" dirty="0">
                  <a:latin typeface="Times New Roman" panose="02020603050405020304" pitchFamily="18" charset="0"/>
                </a:rPr>
                <a:t>, we can </a:t>
              </a:r>
              <a:r>
                <a:rPr lang="en-US" altLang="zh-CN" sz="2800" b="1" dirty="0">
                  <a:solidFill>
                    <a:srgbClr val="C00000"/>
                  </a:solidFill>
                  <a:latin typeface="Times New Roman" panose="02020603050405020304" pitchFamily="18" charset="0"/>
                </a:rPr>
                <a:t>rank</a:t>
              </a:r>
              <a:r>
                <a:rPr lang="en-US" altLang="zh-CN" sz="2800" b="1" dirty="0">
                  <a:latin typeface="Times New Roman" panose="02020603050405020304" pitchFamily="18" charset="0"/>
                </a:rPr>
                <a:t> the elements of the set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and make the first element </a:t>
              </a:r>
              <a:r>
                <a:rPr lang="en-US" altLang="zh-CN" sz="2800" b="1" dirty="0">
                  <a:solidFill>
                    <a:srgbClr val="0070C0"/>
                  </a:solidFill>
                  <a:latin typeface="Times New Roman" panose="02020603050405020304" pitchFamily="18" charset="0"/>
                </a:rPr>
                <a:t>in the sequence</a:t>
              </a:r>
              <a:r>
                <a:rPr lang="en-US" altLang="zh-CN" sz="2800" b="1" dirty="0">
                  <a:latin typeface="Times New Roman" panose="02020603050405020304" pitchFamily="18" charset="0"/>
                </a:rPr>
                <a:t> correspond to 1, the second element correspond to 2, etc., thus a bijective function relation from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to                                           or</a:t>
              </a:r>
              <a:r>
                <a:rPr lang="en-US" altLang="zh-CN" sz="2800" b="1" i="1" dirty="0">
                  <a:latin typeface="Times New Roman" panose="02020603050405020304" pitchFamily="18" charset="0"/>
                </a:rPr>
                <a:t> N </a:t>
              </a:r>
              <a:r>
                <a:rPr lang="en-US" altLang="zh-CN" sz="2800" b="1" dirty="0">
                  <a:latin typeface="Times New Roman" panose="02020603050405020304" pitchFamily="18" charset="0"/>
                </a:rPr>
                <a:t>can be established.</a:t>
              </a:r>
              <a:r>
                <a:rPr lang="zh-CN" altLang="en-US" sz="2800" b="1" dirty="0">
                  <a:latin typeface="Times New Roman" panose="02020603050405020304" pitchFamily="18" charset="0"/>
                </a:rPr>
                <a:t> </a:t>
              </a:r>
              <a:endParaRPr lang="en-US" altLang="zh-CN" sz="2800" b="1" dirty="0">
                <a:latin typeface="Times New Roman" panose="02020603050405020304" pitchFamily="18" charset="0"/>
              </a:endParaRPr>
            </a:p>
            <a:p>
              <a:pPr eaLnBrk="1" hangingPunct="1">
                <a:spcBef>
                  <a:spcPct val="50000"/>
                </a:spcBef>
                <a:buFontTx/>
                <a:buNone/>
              </a:pPr>
              <a:r>
                <a:rPr lang="en-US" altLang="zh-CN" sz="2800" b="1" dirty="0">
                  <a:latin typeface="Times New Roman" panose="02020603050405020304" pitchFamily="18" charset="0"/>
                </a:rPr>
                <a:t>This arrangement is intended to count the elements of set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Therefore, both </a:t>
              </a:r>
              <a:r>
                <a:rPr lang="en-US" altLang="zh-CN" sz="2800" b="1" dirty="0">
                  <a:solidFill>
                    <a:srgbClr val="C00000"/>
                  </a:solidFill>
                  <a:latin typeface="Times New Roman" panose="02020603050405020304" pitchFamily="18" charset="0"/>
                </a:rPr>
                <a:t>finite sets </a:t>
              </a:r>
              <a:r>
                <a:rPr lang="en-US" altLang="zh-CN" sz="2800" b="1" dirty="0">
                  <a:latin typeface="Times New Roman" panose="02020603050405020304" pitchFamily="18" charset="0"/>
                </a:rPr>
                <a:t>and </a:t>
              </a:r>
              <a:r>
                <a:rPr lang="en-US" altLang="zh-CN" sz="2800" b="1" dirty="0">
                  <a:solidFill>
                    <a:srgbClr val="C00000"/>
                  </a:solidFill>
                  <a:latin typeface="Times New Roman" panose="02020603050405020304" pitchFamily="18" charset="0"/>
                </a:rPr>
                <a:t>infinite countable sets</a:t>
              </a:r>
              <a:r>
                <a:rPr lang="en-US" altLang="zh-CN" sz="2800" b="1" dirty="0">
                  <a:latin typeface="Times New Roman" panose="02020603050405020304" pitchFamily="18" charset="0"/>
                </a:rPr>
                <a:t> are called</a:t>
              </a:r>
              <a:r>
                <a:rPr lang="en-US" altLang="zh-CN" sz="2800" b="1" dirty="0">
                  <a:solidFill>
                    <a:srgbClr val="C00000"/>
                  </a:solidFill>
                  <a:latin typeface="Times New Roman" panose="02020603050405020304" pitchFamily="18" charset="0"/>
                </a:rPr>
                <a:t> countable sets</a:t>
              </a:r>
              <a:r>
                <a:rPr lang="zh-CN" altLang="en-US" sz="2800" b="1" dirty="0">
                  <a:solidFill>
                    <a:srgbClr val="C00000"/>
                  </a:solidFill>
                  <a:latin typeface="Times New Roman" panose="02020603050405020304" pitchFamily="18" charset="0"/>
                </a:rPr>
                <a:t>（</a:t>
              </a:r>
              <a:r>
                <a:rPr lang="zh-CN" altLang="en-US" sz="2800" b="1" dirty="0">
                  <a:solidFill>
                    <a:srgbClr val="FF0000"/>
                  </a:solidFill>
                </a:rPr>
                <a:t>可计数的集合</a:t>
              </a:r>
              <a:r>
                <a:rPr lang="zh-CN" altLang="en-US" sz="2800" b="1" dirty="0">
                  <a:solidFill>
                    <a:srgbClr val="C00000"/>
                  </a:solidFill>
                  <a:latin typeface="Times New Roman" panose="02020603050405020304" pitchFamily="18" charset="0"/>
                </a:rPr>
                <a:t>）</a:t>
              </a:r>
              <a:r>
                <a:rPr lang="en-US" altLang="zh-CN" sz="2800" b="1" dirty="0">
                  <a:latin typeface="Times New Roman" panose="02020603050405020304" pitchFamily="18" charset="0"/>
                </a:rPr>
                <a:t>.</a:t>
              </a:r>
              <a:endParaRPr lang="zh-CN" altLang="en-US" sz="2800" b="1" dirty="0">
                <a:latin typeface="Times New Roman" panose="02020603050405020304" pitchFamily="18" charset="0"/>
              </a:endParaRPr>
            </a:p>
          </p:txBody>
        </p:sp>
        <p:graphicFrame>
          <p:nvGraphicFramePr>
            <p:cNvPr id="15" name="Object 6">
              <a:extLst>
                <a:ext uri="{FF2B5EF4-FFF2-40B4-BE49-F238E27FC236}">
                  <a16:creationId xmlns:a16="http://schemas.microsoft.com/office/drawing/2014/main" id="{D7F1588D-81C3-EF6C-7140-C5351971789C}"/>
                </a:ext>
              </a:extLst>
            </p:cNvPr>
            <p:cNvGraphicFramePr>
              <a:graphicFrameLocks noChangeAspect="1"/>
            </p:cNvGraphicFramePr>
            <p:nvPr>
              <p:extLst>
                <p:ext uri="{D42A27DB-BD31-4B8C-83A1-F6EECF244321}">
                  <p14:modId xmlns:p14="http://schemas.microsoft.com/office/powerpoint/2010/main" val="3039471233"/>
                </p:ext>
              </p:extLst>
            </p:nvPr>
          </p:nvGraphicFramePr>
          <p:xfrm>
            <a:off x="354" y="1640"/>
            <a:ext cx="2223" cy="303"/>
          </p:xfrm>
          <a:graphic>
            <a:graphicData uri="http://schemas.openxmlformats.org/presentationml/2006/ole">
              <mc:AlternateContent xmlns:mc="http://schemas.openxmlformats.org/markup-compatibility/2006">
                <mc:Choice xmlns:v="urn:schemas-microsoft-com:vml" Requires="v">
                  <p:oleObj spid="_x0000_s11282" name="Equation" r:id="rId4" imgW="1676400" imgH="228600" progId="Equation.DSMT4">
                    <p:embed/>
                  </p:oleObj>
                </mc:Choice>
                <mc:Fallback>
                  <p:oleObj name="Equation" r:id="rId4" imgW="1676400" imgH="228600" progId="Equation.DSMT4">
                    <p:embed/>
                    <p:pic>
                      <p:nvPicPr>
                        <p:cNvPr id="19464" name="Object 6">
                          <a:extLst>
                            <a:ext uri="{FF2B5EF4-FFF2-40B4-BE49-F238E27FC236}">
                              <a16:creationId xmlns:a16="http://schemas.microsoft.com/office/drawing/2014/main" id="{A6FF4D96-1809-47FE-A46F-0AB28AA73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 y="1640"/>
                          <a:ext cx="2223"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Text Box 7">
            <a:extLst>
              <a:ext uri="{FF2B5EF4-FFF2-40B4-BE49-F238E27FC236}">
                <a16:creationId xmlns:a16="http://schemas.microsoft.com/office/drawing/2014/main" id="{BF399A6D-E5E0-A864-6042-096633673DAC}"/>
              </a:ext>
            </a:extLst>
          </p:cNvPr>
          <p:cNvSpPr txBox="1">
            <a:spLocks noChangeArrowheads="1"/>
          </p:cNvSpPr>
          <p:nvPr/>
        </p:nvSpPr>
        <p:spPr bwMode="auto">
          <a:xfrm>
            <a:off x="1964868" y="4914334"/>
            <a:ext cx="9905999" cy="1815882"/>
          </a:xfrm>
          <a:prstGeom prst="rect">
            <a:avLst/>
          </a:prstGeom>
          <a:noFill/>
          <a:ln w="9525">
            <a:noFill/>
            <a:miter lim="800000"/>
            <a:headEnd/>
            <a:tailEnd/>
          </a:ln>
          <a:effectLst/>
        </p:spPr>
        <p:txBody>
          <a:bodyPr wrap="square">
            <a:spAutoFit/>
          </a:bodyPr>
          <a:lstStyle/>
          <a:p>
            <a:pPr eaLnBrk="1" hangingPunct="1">
              <a:spcBef>
                <a:spcPct val="50000"/>
              </a:spcBef>
              <a:defRPr/>
            </a:pPr>
            <a:r>
              <a:rPr lang="en-US" altLang="zh-CN" sz="2800" b="1" dirty="0">
                <a:solidFill>
                  <a:schemeClr val="accent1"/>
                </a:solidFill>
              </a:rPr>
              <a:t>Definition: </a:t>
            </a:r>
            <a:r>
              <a:rPr lang="en-US" altLang="zh-CN" sz="2800" b="1" dirty="0"/>
              <a:t>If the set </a:t>
            </a:r>
            <a:r>
              <a:rPr lang="en-US" altLang="zh-CN" sz="2800" b="1" i="1" dirty="0"/>
              <a:t>A</a:t>
            </a:r>
            <a:r>
              <a:rPr lang="en-US" altLang="zh-CN" sz="2800" b="1" dirty="0"/>
              <a:t> is </a:t>
            </a:r>
            <a:r>
              <a:rPr lang="en-US" altLang="zh-CN" sz="2800" b="1" dirty="0">
                <a:solidFill>
                  <a:srgbClr val="0070C0"/>
                </a:solidFill>
              </a:rPr>
              <a:t>finite</a:t>
            </a:r>
            <a:r>
              <a:rPr lang="en-US" altLang="zh-CN" sz="2800" b="1" dirty="0"/>
              <a:t> or </a:t>
            </a:r>
            <a:r>
              <a:rPr lang="en-US" altLang="zh-CN" sz="2800" b="1" dirty="0">
                <a:solidFill>
                  <a:srgbClr val="0070C0"/>
                </a:solidFill>
              </a:rPr>
              <a:t>infinitely countable</a:t>
            </a:r>
            <a:r>
              <a:rPr lang="zh-CN" altLang="en-US" sz="2800" b="1" dirty="0">
                <a:solidFill>
                  <a:srgbClr val="0070C0"/>
                </a:solidFill>
              </a:rPr>
              <a:t>（可数集合）</a:t>
            </a:r>
            <a:r>
              <a:rPr lang="en-US" altLang="zh-CN" sz="2800" b="1" dirty="0"/>
              <a:t>, then </a:t>
            </a:r>
            <a:r>
              <a:rPr lang="en-US" altLang="zh-CN" sz="2800" b="1" i="1" dirty="0"/>
              <a:t>A</a:t>
            </a:r>
            <a:r>
              <a:rPr lang="en-US" altLang="zh-CN" sz="2800" b="1" dirty="0"/>
              <a:t> is said to be </a:t>
            </a:r>
            <a:r>
              <a:rPr lang="en-US" altLang="zh-CN" sz="2800" b="1" u="sng" dirty="0">
                <a:solidFill>
                  <a:srgbClr val="FF0000"/>
                </a:solidFill>
                <a:effectLst>
                  <a:outerShdw blurRad="38100" dist="38100" dir="2700000" algn="tl">
                    <a:srgbClr val="000000">
                      <a:alpha val="43137"/>
                    </a:srgbClr>
                  </a:outerShdw>
                </a:effectLst>
              </a:rPr>
              <a:t>countable</a:t>
            </a:r>
            <a:r>
              <a:rPr lang="zh-CN" altLang="en-US" sz="2800" b="1" u="sng" dirty="0">
                <a:solidFill>
                  <a:srgbClr val="FF0000"/>
                </a:solidFill>
                <a:effectLst>
                  <a:outerShdw blurRad="38100" dist="38100" dir="2700000" algn="tl">
                    <a:srgbClr val="000000">
                      <a:alpha val="43137"/>
                    </a:srgbClr>
                  </a:outerShdw>
                </a:effectLst>
              </a:rPr>
              <a:t>（可计数的集合）</a:t>
            </a:r>
            <a:r>
              <a:rPr lang="en-US" altLang="zh-CN" sz="2800" b="1" dirty="0"/>
              <a:t>; if set A is infinite and not countable, then </a:t>
            </a:r>
            <a:r>
              <a:rPr lang="en-US" altLang="zh-CN" sz="2800" b="1" i="1" dirty="0"/>
              <a:t>A</a:t>
            </a:r>
            <a:r>
              <a:rPr lang="en-US" altLang="zh-CN" sz="2800" b="1" dirty="0"/>
              <a:t> is said to be </a:t>
            </a:r>
            <a:r>
              <a:rPr lang="en-US" altLang="zh-CN" sz="2800" b="1" u="sng" dirty="0">
                <a:solidFill>
                  <a:srgbClr val="FF0000"/>
                </a:solidFill>
                <a:effectLst>
                  <a:outerShdw blurRad="38100" dist="38100" dir="2700000" algn="tl">
                    <a:srgbClr val="000000">
                      <a:alpha val="43137"/>
                    </a:srgbClr>
                  </a:outerShdw>
                </a:effectLst>
              </a:rPr>
              <a:t>uncountable</a:t>
            </a:r>
            <a:r>
              <a:rPr lang="zh-CN" altLang="en-US" sz="2800" b="1" u="sng" dirty="0">
                <a:solidFill>
                  <a:srgbClr val="FF0000"/>
                </a:solidFill>
                <a:effectLst>
                  <a:outerShdw blurRad="38100" dist="38100" dir="2700000" algn="tl">
                    <a:srgbClr val="000000">
                      <a:alpha val="43137"/>
                    </a:srgbClr>
                  </a:outerShdw>
                </a:effectLst>
              </a:rPr>
              <a:t>（不可计数的）</a:t>
            </a:r>
            <a:r>
              <a:rPr lang="en-US" altLang="zh-CN" sz="2800" b="1" dirty="0"/>
              <a:t>.</a:t>
            </a:r>
          </a:p>
        </p:txBody>
      </p:sp>
      <p:sp>
        <p:nvSpPr>
          <p:cNvPr id="17" name="矩形 16">
            <a:extLst>
              <a:ext uri="{FF2B5EF4-FFF2-40B4-BE49-F238E27FC236}">
                <a16:creationId xmlns:a16="http://schemas.microsoft.com/office/drawing/2014/main" id="{6A3C203C-51EC-4754-8915-2C9A01785EEB}"/>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78866587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4">
                <a:extLst>
                  <a:ext uri="{FF2B5EF4-FFF2-40B4-BE49-F238E27FC236}">
                    <a16:creationId xmlns:a16="http://schemas.microsoft.com/office/drawing/2014/main" id="{A29D4154-4723-3461-C83C-61833D8E3172}"/>
                  </a:ext>
                </a:extLst>
              </p:cNvPr>
              <p:cNvSpPr txBox="1">
                <a:spLocks noChangeArrowheads="1"/>
              </p:cNvSpPr>
              <p:nvPr/>
            </p:nvSpPr>
            <p:spPr bwMode="auto">
              <a:xfrm>
                <a:off x="1875994" y="961553"/>
                <a:ext cx="10271568" cy="10310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ts val="600"/>
                  </a:spcBef>
                  <a:buFontTx/>
                  <a:buNone/>
                </a:pPr>
                <a:r>
                  <a:rPr lang="en-US" altLang="zh-CN" sz="2800" b="1" dirty="0">
                    <a:solidFill>
                      <a:schemeClr val="accent1"/>
                    </a:solidFill>
                    <a:latin typeface="+mn-lt"/>
                  </a:rPr>
                  <a:t>Theorem: </a:t>
                </a:r>
                <a:r>
                  <a:rPr lang="en-US" altLang="zh-CN" sz="2800" b="1" dirty="0">
                    <a:latin typeface="+mn-lt"/>
                  </a:rPr>
                  <a:t>real numbers set</a:t>
                </a:r>
                <a:r>
                  <a:rPr lang="zh-CN" altLang="en-US" sz="2800" b="1" dirty="0">
                    <a:solidFill>
                      <a:srgbClr val="0070C0"/>
                    </a:solidFill>
                    <a:latin typeface="+mn-lt"/>
                  </a:rPr>
                  <a:t> </a:t>
                </a:r>
                <a:endParaRPr lang="en-US" altLang="zh-CN" sz="2800" b="1" i="1" dirty="0">
                  <a:solidFill>
                    <a:srgbClr val="0070C0"/>
                  </a:solidFill>
                  <a:latin typeface="+mn-lt"/>
                </a:endParaRPr>
              </a:p>
              <a:p>
                <a:pPr eaLnBrk="1" hangingPunct="1">
                  <a:spcBef>
                    <a:spcPts val="600"/>
                  </a:spcBef>
                  <a:buFontTx/>
                  <a:buNone/>
                </a:pPr>
                <a14:m>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sSub>
                          <m:sSubPr>
                            <m:ctrlPr>
                              <a:rPr lang="zh-CN" altLang="en-US" sz="2800" b="1" i="1" smtClean="0">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𝑹</m:t>
                            </m:r>
                          </m:e>
                          <m:sub>
                            <m:r>
                              <a:rPr lang="zh-CN" altLang="en-US" sz="2800" b="1" i="1">
                                <a:solidFill>
                                  <a:srgbClr val="0070C0"/>
                                </a:solidFill>
                                <a:latin typeface="Cambria Math" panose="02040503050406030204" pitchFamily="18" charset="0"/>
                              </a:rPr>
                              <m:t>𝟏</m:t>
                            </m:r>
                          </m:sub>
                        </m:sSub>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𝒙</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𝒙</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𝑹</m:t>
                        </m:r>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𝟎</m:t>
                        </m:r>
                        <m:r>
                          <a:rPr lang="zh-CN" altLang="en-US" sz="2800" b="1">
                            <a:solidFill>
                              <a:srgbClr val="0070C0"/>
                            </a:solidFill>
                            <a:latin typeface="Cambria Math" panose="02040503050406030204" pitchFamily="18" charset="0"/>
                          </a:rPr>
                          <m:t>&lt;</m:t>
                        </m:r>
                        <m:r>
                          <a:rPr lang="zh-CN" altLang="en-US" sz="2800" b="1" i="1">
                            <a:solidFill>
                              <a:srgbClr val="0070C0"/>
                            </a:solidFill>
                            <a:latin typeface="Cambria Math" panose="02040503050406030204" pitchFamily="18" charset="0"/>
                          </a:rPr>
                          <m:t>𝒙</m:t>
                        </m:r>
                        <m:r>
                          <a:rPr lang="zh-CN" altLang="en-US" sz="2800" b="1">
                            <a:solidFill>
                              <a:srgbClr val="0070C0"/>
                            </a:solidFill>
                            <a:latin typeface="Cambria Math" panose="02040503050406030204" pitchFamily="18" charset="0"/>
                          </a:rPr>
                          <m:t>&lt;</m:t>
                        </m:r>
                        <m:r>
                          <a:rPr lang="zh-CN" altLang="en-US" sz="2800" b="1" i="1">
                            <a:solidFill>
                              <a:srgbClr val="0070C0"/>
                            </a:solidFill>
                            <a:latin typeface="Cambria Math" panose="02040503050406030204" pitchFamily="18" charset="0"/>
                          </a:rPr>
                          <m:t>𝟏</m:t>
                        </m:r>
                        <m:r>
                          <a:rPr lang="zh-CN" altLang="en-US" sz="2800" b="1">
                            <a:solidFill>
                              <a:srgbClr val="0070C0"/>
                            </a:solidFill>
                            <a:latin typeface="Cambria Math" panose="02040503050406030204" pitchFamily="18" charset="0"/>
                          </a:rPr>
                          <m:t>)</m:t>
                        </m:r>
                      </m:e>
                    </m:d>
                    <m:r>
                      <a:rPr lang="zh-CN" altLang="en-US" sz="2800" b="1" i="1">
                        <a:solidFill>
                          <a:srgbClr val="0070C0"/>
                        </a:solidFill>
                        <a:latin typeface="Cambria Math" panose="02040503050406030204" pitchFamily="18" charset="0"/>
                      </a:rPr>
                      <m:t> </m:t>
                    </m:r>
                  </m:oMath>
                </a14:m>
                <a:r>
                  <a:rPr lang="en-US" altLang="zh-CN" sz="2800" b="1" dirty="0">
                    <a:latin typeface="+mn-lt"/>
                  </a:rPr>
                  <a:t>is </a:t>
                </a:r>
                <a:r>
                  <a:rPr lang="en-US" altLang="zh-CN" sz="2800" b="1" dirty="0">
                    <a:solidFill>
                      <a:srgbClr val="C00000"/>
                    </a:solidFill>
                    <a:latin typeface="+mn-lt"/>
                  </a:rPr>
                  <a:t>uncountable</a:t>
                </a:r>
                <a:r>
                  <a:rPr lang="en-US" altLang="zh-CN" sz="2800" b="1" dirty="0">
                    <a:latin typeface="+mn-lt"/>
                  </a:rPr>
                  <a:t>.</a:t>
                </a:r>
                <a:endParaRPr lang="zh-CN" altLang="en-US" sz="2400" b="1" dirty="0">
                  <a:latin typeface="+mn-lt"/>
                </a:endParaRPr>
              </a:p>
            </p:txBody>
          </p:sp>
        </mc:Choice>
        <mc:Fallback xmlns="">
          <p:sp>
            <p:nvSpPr>
              <p:cNvPr id="12" name="Text Box 4">
                <a:extLst>
                  <a:ext uri="{FF2B5EF4-FFF2-40B4-BE49-F238E27FC236}">
                    <a16:creationId xmlns:a16="http://schemas.microsoft.com/office/drawing/2014/main" id="{A29D4154-4723-3461-C83C-61833D8E3172}"/>
                  </a:ext>
                </a:extLst>
              </p:cNvPr>
              <p:cNvSpPr txBox="1">
                <a:spLocks noRot="1" noChangeAspect="1" noMove="1" noResize="1" noEditPoints="1" noAdjustHandles="1" noChangeArrowheads="1" noChangeShapeType="1" noTextEdit="1"/>
              </p:cNvSpPr>
              <p:nvPr/>
            </p:nvSpPr>
            <p:spPr bwMode="auto">
              <a:xfrm>
                <a:off x="1875994" y="961553"/>
                <a:ext cx="10271568" cy="1031051"/>
              </a:xfrm>
              <a:prstGeom prst="rect">
                <a:avLst/>
              </a:prstGeom>
              <a:blipFill>
                <a:blip r:embed="rId4"/>
                <a:stretch>
                  <a:fillRect l="-1246" t="-6509" b="-153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B396B96D-00FE-6FF0-9C5A-F28FD665F867}"/>
                  </a:ext>
                </a:extLst>
              </p:cNvPr>
              <p:cNvSpPr txBox="1">
                <a:spLocks noChangeArrowheads="1"/>
              </p:cNvSpPr>
              <p:nvPr/>
            </p:nvSpPr>
            <p:spPr bwMode="auto">
              <a:xfrm>
                <a:off x="1875994" y="2055546"/>
                <a:ext cx="10227130" cy="27392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400" b="1" dirty="0">
                    <a:solidFill>
                      <a:srgbClr val="7030A0"/>
                    </a:solidFill>
                    <a:latin typeface="Times New Roman" panose="02020603050405020304" pitchFamily="18" charset="0"/>
                  </a:rPr>
                  <a:t>Proof: </a:t>
                </a:r>
                <a:r>
                  <a:rPr lang="en-US" altLang="zh-CN" sz="2400" b="1" dirty="0">
                    <a:latin typeface="Times New Roman" panose="02020603050405020304" pitchFamily="18" charset="0"/>
                  </a:rPr>
                  <a:t>(</a:t>
                </a:r>
                <a:r>
                  <a:rPr lang="en-US" altLang="zh-CN" sz="2400" b="1" dirty="0">
                    <a:latin typeface="Times New Roman" panose="02020603050405020304" pitchFamily="18" charset="0"/>
                    <a:sym typeface="Wingdings" panose="05000000000000000000" pitchFamily="2" charset="2"/>
                  </a:rPr>
                  <a:t>contradiction</a:t>
                </a:r>
                <a:r>
                  <a:rPr lang="en-US" altLang="zh-CN" sz="2400" b="1" dirty="0">
                    <a:latin typeface="Times New Roman" panose="02020603050405020304" pitchFamily="18" charset="0"/>
                  </a:rPr>
                  <a:t>) </a:t>
                </a:r>
                <a:r>
                  <a:rPr lang="en-US" altLang="zh-CN" sz="2400" b="1" dirty="0">
                    <a:solidFill>
                      <a:srgbClr val="C00000"/>
                    </a:solidFill>
                    <a:latin typeface="Times New Roman" panose="02020603050405020304" pitchFamily="18" charset="0"/>
                  </a:rPr>
                  <a:t>Assume </a:t>
                </a:r>
                <a:r>
                  <a:rPr lang="en-US" altLang="zh-CN" sz="2400" b="1" i="1" dirty="0">
                    <a:solidFill>
                      <a:srgbClr val="C00000"/>
                    </a:solidFill>
                    <a:latin typeface="Times New Roman" panose="02020603050405020304" pitchFamily="18" charset="0"/>
                  </a:rPr>
                  <a:t>R</a:t>
                </a:r>
                <a:r>
                  <a:rPr lang="en-US" altLang="zh-CN" sz="2400" b="1" baseline="-25000" dirty="0">
                    <a:solidFill>
                      <a:srgbClr val="C00000"/>
                    </a:solidFill>
                    <a:latin typeface="Times New Roman" panose="02020603050405020304" pitchFamily="18" charset="0"/>
                  </a:rPr>
                  <a:t>1</a:t>
                </a:r>
                <a:r>
                  <a:rPr lang="zh-CN" altLang="en-US" sz="2400" b="1"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is countable, </a:t>
                </a:r>
                <a:r>
                  <a:rPr lang="en-US" altLang="zh-CN" sz="2400" b="1" dirty="0">
                    <a:latin typeface="Times New Roman" panose="02020603050405020304" pitchFamily="18" charset="0"/>
                  </a:rPr>
                  <a:t>so the elements of </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1</a:t>
                </a:r>
                <a:r>
                  <a:rPr lang="en-US" altLang="zh-CN" sz="2400" b="1" i="1" dirty="0">
                    <a:latin typeface="Times New Roman" panose="02020603050405020304" pitchFamily="18" charset="0"/>
                  </a:rPr>
                  <a:t> </a:t>
                </a:r>
                <a:r>
                  <a:rPr lang="en-US" altLang="zh-CN" sz="2400" b="1" dirty="0">
                    <a:latin typeface="Times New Roman" panose="02020603050405020304" pitchFamily="18" charset="0"/>
                  </a:rPr>
                  <a:t>can be arranged </a:t>
                </a:r>
                <a:r>
                  <a:rPr lang="en-US" altLang="zh-CN" sz="2400" b="1" dirty="0">
                    <a:solidFill>
                      <a:srgbClr val="0070C0"/>
                    </a:solidFill>
                    <a:latin typeface="Times New Roman" panose="02020603050405020304" pitchFamily="18" charset="0"/>
                  </a:rPr>
                  <a:t>in an infinite sequence </a:t>
                </a:r>
                <a14:m>
                  <m:oMath xmlns:m="http://schemas.openxmlformats.org/officeDocument/2006/math">
                    <m:sSub>
                      <m:sSubPr>
                        <m:ctrlPr>
                          <a:rPr lang="zh-CN" altLang="en-US" sz="2400" b="1" i="1" smtClean="0">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𝟏</m:t>
                        </m:r>
                      </m:sub>
                    </m:sSub>
                    <m:r>
                      <a:rPr lang="zh-CN" altLang="en-US" sz="2400" b="1">
                        <a:solidFill>
                          <a:srgbClr val="002060"/>
                        </a:solidFill>
                        <a:latin typeface="Cambria Math" panose="02040503050406030204" pitchFamily="18" charset="0"/>
                      </a:rPr>
                      <m:t>,</m:t>
                    </m:r>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𝟐</m:t>
                        </m:r>
                      </m:sub>
                    </m:sSub>
                    <m:r>
                      <a:rPr lang="zh-CN" altLang="en-US" sz="2400" b="1">
                        <a:solidFill>
                          <a:srgbClr val="002060"/>
                        </a:solidFill>
                        <a:latin typeface="Cambria Math" panose="02040503050406030204" pitchFamily="18" charset="0"/>
                      </a:rPr>
                      <m:t>,⋅⋅⋅,</m:t>
                    </m:r>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𝒏</m:t>
                        </m:r>
                      </m:sub>
                    </m:sSub>
                    <m:r>
                      <a:rPr lang="zh-CN" altLang="en-US" sz="2400" b="1">
                        <a:solidFill>
                          <a:srgbClr val="002060"/>
                        </a:solidFill>
                        <a:latin typeface="Cambria Math" panose="02040503050406030204" pitchFamily="18" charset="0"/>
                      </a:rPr>
                      <m:t>,⋅⋅⋅</m:t>
                    </m:r>
                  </m:oMath>
                </a14:m>
                <a:r>
                  <a:rPr lang="en-US" altLang="zh-CN" sz="2400" b="1" dirty="0">
                    <a:latin typeface="Times New Roman" panose="02020603050405020304" pitchFamily="18" charset="0"/>
                  </a:rPr>
                  <a:t> . </a:t>
                </a:r>
              </a:p>
              <a:p>
                <a:pPr eaLnBrk="1" hangingPunct="1">
                  <a:spcBef>
                    <a:spcPct val="50000"/>
                  </a:spcBef>
                  <a:buFontTx/>
                  <a:buNone/>
                </a:pPr>
                <a:r>
                  <a:rPr lang="en-US" altLang="zh-CN" sz="2400" b="1" dirty="0">
                    <a:latin typeface="Times New Roman" panose="02020603050405020304" pitchFamily="18" charset="0"/>
                  </a:rPr>
                  <a:t>Any positive number less than 1 can be expressed as </a:t>
                </a:r>
              </a:p>
              <a:p>
                <a:pPr eaLnBrk="1" hangingPunct="1">
                  <a:spcBef>
                    <a:spcPct val="50000"/>
                  </a:spcBef>
                  <a:buFontTx/>
                  <a:buNone/>
                </a:pPr>
                <a14:m>
                  <m:oMath xmlns:m="http://schemas.openxmlformats.org/officeDocument/2006/math">
                    <m:r>
                      <a:rPr lang="zh-CN" altLang="en-US" sz="2400" b="1" i="1" smtClean="0">
                        <a:solidFill>
                          <a:srgbClr val="0070C0"/>
                        </a:solidFill>
                        <a:latin typeface="Cambria Math" panose="02040503050406030204" pitchFamily="18" charset="0"/>
                      </a:rPr>
                      <m:t>𝒙</m:t>
                    </m:r>
                    <m:r>
                      <a:rPr lang="zh-CN" altLang="en-US" sz="2400" b="1" smtClean="0">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𝟎</m:t>
                    </m:r>
                    <m:r>
                      <a:rPr lang="zh-CN" altLang="en-US" sz="2400" b="1">
                        <a:solidFill>
                          <a:srgbClr val="0070C0"/>
                        </a:solidFill>
                        <a:latin typeface="Cambria Math" panose="02040503050406030204" pitchFamily="18" charset="0"/>
                      </a:rPr>
                      <m:t>.</m:t>
                    </m:r>
                    <m:sSub>
                      <m:sSubPr>
                        <m:ctrlPr>
                          <a:rPr lang="zh-CN" altLang="en-US" sz="2400" b="1" i="1">
                            <a:solidFill>
                              <a:srgbClr val="0070C0"/>
                            </a:solidFill>
                            <a:latin typeface="Cambria Math" panose="02040503050406030204" pitchFamily="18" charset="0"/>
                          </a:rPr>
                        </m:ctrlPr>
                      </m:sSubPr>
                      <m:e>
                        <m:r>
                          <a:rPr lang="zh-CN" altLang="en-US" sz="2400" b="1" i="1">
                            <a:solidFill>
                              <a:srgbClr val="0070C0"/>
                            </a:solidFill>
                            <a:latin typeface="Cambria Math" panose="02040503050406030204" pitchFamily="18" charset="0"/>
                          </a:rPr>
                          <m:t>𝒚</m:t>
                        </m:r>
                      </m:e>
                      <m:sub>
                        <m:r>
                          <a:rPr lang="zh-CN" altLang="en-US" sz="2400" b="1" i="1">
                            <a:solidFill>
                              <a:srgbClr val="0070C0"/>
                            </a:solidFill>
                            <a:latin typeface="Cambria Math" panose="02040503050406030204" pitchFamily="18" charset="0"/>
                          </a:rPr>
                          <m:t>𝟏</m:t>
                        </m:r>
                      </m:sub>
                    </m:sSub>
                    <m:sSub>
                      <m:sSubPr>
                        <m:ctrlPr>
                          <a:rPr lang="zh-CN" altLang="en-US" sz="2400" b="1" i="1">
                            <a:solidFill>
                              <a:srgbClr val="0070C0"/>
                            </a:solidFill>
                            <a:latin typeface="Cambria Math" panose="02040503050406030204" pitchFamily="18" charset="0"/>
                          </a:rPr>
                        </m:ctrlPr>
                      </m:sSubPr>
                      <m:e>
                        <m:r>
                          <a:rPr lang="zh-CN" altLang="en-US" sz="2400" b="1" i="1">
                            <a:solidFill>
                              <a:srgbClr val="0070C0"/>
                            </a:solidFill>
                            <a:latin typeface="Cambria Math" panose="02040503050406030204" pitchFamily="18" charset="0"/>
                          </a:rPr>
                          <m:t>𝒚</m:t>
                        </m:r>
                      </m:e>
                      <m:sub>
                        <m:r>
                          <a:rPr lang="zh-CN" altLang="en-US" sz="2400" b="1" i="1">
                            <a:solidFill>
                              <a:srgbClr val="0070C0"/>
                            </a:solidFill>
                            <a:latin typeface="Cambria Math" panose="02040503050406030204" pitchFamily="18" charset="0"/>
                          </a:rPr>
                          <m:t>𝟐</m:t>
                        </m:r>
                      </m:sub>
                    </m:sSub>
                    <m:sSub>
                      <m:sSubPr>
                        <m:ctrlPr>
                          <a:rPr lang="zh-CN" altLang="en-US" sz="2400" b="1" i="1">
                            <a:solidFill>
                              <a:srgbClr val="0070C0"/>
                            </a:solidFill>
                            <a:latin typeface="Cambria Math" panose="02040503050406030204" pitchFamily="18" charset="0"/>
                          </a:rPr>
                        </m:ctrlPr>
                      </m:sSubPr>
                      <m:e>
                        <m:r>
                          <a:rPr lang="zh-CN" altLang="en-US" sz="2400" b="1" i="1">
                            <a:solidFill>
                              <a:srgbClr val="0070C0"/>
                            </a:solidFill>
                            <a:latin typeface="Cambria Math" panose="02040503050406030204" pitchFamily="18" charset="0"/>
                          </a:rPr>
                          <m:t>𝒚</m:t>
                        </m:r>
                      </m:e>
                      <m:sub>
                        <m:r>
                          <a:rPr lang="zh-CN" altLang="en-US" sz="2400" b="1" i="1">
                            <a:solidFill>
                              <a:srgbClr val="0070C0"/>
                            </a:solidFill>
                            <a:latin typeface="Cambria Math" panose="02040503050406030204" pitchFamily="18" charset="0"/>
                          </a:rPr>
                          <m:t>𝟑</m:t>
                        </m:r>
                      </m:sub>
                    </m:sSub>
                    <m:r>
                      <a:rPr lang="zh-CN" altLang="en-US" sz="2400" b="1">
                        <a:solidFill>
                          <a:srgbClr val="0070C0"/>
                        </a:solidFill>
                        <a:latin typeface="Cambria Math" panose="02040503050406030204" pitchFamily="18" charset="0"/>
                      </a:rPr>
                      <m:t>⋅⋅⋅</m:t>
                    </m:r>
                  </m:oMath>
                </a14:m>
                <a:r>
                  <a:rPr lang="en-US" altLang="zh-CN" sz="2400" b="1" dirty="0">
                    <a:latin typeface="Times New Roman" panose="02020603050405020304" pitchFamily="18" charset="0"/>
                  </a:rPr>
                  <a:t> . Here </a:t>
                </a:r>
                <a14:m>
                  <m:oMath xmlns:m="http://schemas.openxmlformats.org/officeDocument/2006/math">
                    <m:d>
                      <m:dPr>
                        <m:begChr m:val=""/>
                        <m:endChr m:val="}"/>
                        <m:ctrlPr>
                          <a:rPr lang="zh-CN" altLang="en-US" sz="2400" i="1" smtClean="0">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m:t>
                            </m:r>
                          </m:sub>
                        </m:sSub>
                        <m:r>
                          <a:rPr lang="zh-CN" altLang="en-US" sz="2400">
                            <a:latin typeface="Cambria Math" panose="02040503050406030204" pitchFamily="18" charset="0"/>
                          </a:rPr>
                          <m:t>∈{0,1,2,⋅⋅⋅,9</m:t>
                        </m:r>
                      </m:e>
                    </m:d>
                  </m:oMath>
                </a14:m>
                <a:r>
                  <a:rPr lang="en-US" altLang="zh-CN" sz="2400" b="1" dirty="0">
                    <a:latin typeface="Times New Roman" panose="02020603050405020304" pitchFamily="18" charset="0"/>
                  </a:rPr>
                  <a:t> , and {</a:t>
                </a:r>
                <a:r>
                  <a:rPr lang="en-US" altLang="zh-CN" sz="2400" b="1" i="1" dirty="0">
                    <a:latin typeface="Times New Roman" panose="02020603050405020304" pitchFamily="18" charset="0"/>
                  </a:rPr>
                  <a:t>y</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y</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a:t>
                </a:r>
                <a:r>
                  <a:rPr lang="en-US" altLang="zh-CN" sz="2400" b="1" dirty="0">
                    <a:latin typeface="宋体" panose="02010600030101010101" pitchFamily="2" charset="-122"/>
                  </a:rPr>
                  <a:t>…</a:t>
                </a:r>
                <a:r>
                  <a:rPr lang="en-US" altLang="zh-CN" sz="2400" b="1" dirty="0">
                    <a:latin typeface="Times New Roman" panose="02020603050405020304" pitchFamily="18" charset="0"/>
                  </a:rPr>
                  <a:t>}</a:t>
                </a:r>
                <a:r>
                  <a:rPr lang="en-US" altLang="zh-CN" sz="2400" dirty="0"/>
                  <a:t> has infinite non-zero elements, </a:t>
                </a:r>
                <a:r>
                  <a:rPr lang="en-US" altLang="zh-CN" sz="2400" b="1" dirty="0">
                    <a:latin typeface="Times New Roman" panose="02020603050405020304" pitchFamily="18" charset="0"/>
                  </a:rPr>
                  <a:t>e.g. decimal 0.2 and 0.123 can be written as 0.1999…</a:t>
                </a:r>
                <a:r>
                  <a:rPr lang="zh-CN" altLang="en-US" sz="2400" b="1" dirty="0">
                    <a:latin typeface="Times New Roman" panose="02020603050405020304" pitchFamily="18" charset="0"/>
                  </a:rPr>
                  <a:t> </a:t>
                </a:r>
                <a:r>
                  <a:rPr lang="en-US" altLang="zh-CN" sz="2400" b="1" dirty="0">
                    <a:latin typeface="Times New Roman" panose="02020603050405020304" pitchFamily="18" charset="0"/>
                  </a:rPr>
                  <a:t>and 0.122999… So </a:t>
                </a:r>
                <a:r>
                  <a:rPr lang="en-US" altLang="zh-CN" sz="2800" b="1" dirty="0">
                    <a:latin typeface="Times New Roman" panose="02020603050405020304" pitchFamily="18" charset="0"/>
                  </a:rPr>
                  <a:t>elements of </a:t>
                </a:r>
                <a:r>
                  <a:rPr lang="en-US" altLang="zh-CN" sz="2800" b="1" i="1" dirty="0">
                    <a:latin typeface="Times New Roman" panose="02020603050405020304" pitchFamily="18" charset="0"/>
                  </a:rPr>
                  <a:t>R</a:t>
                </a:r>
                <a:r>
                  <a:rPr lang="en-US" altLang="zh-CN" sz="2800" b="1" baseline="-25000" dirty="0">
                    <a:latin typeface="Times New Roman" panose="02020603050405020304" pitchFamily="18" charset="0"/>
                  </a:rPr>
                  <a:t>1 </a:t>
                </a:r>
                <a:r>
                  <a:rPr lang="en-US" altLang="zh-CN" sz="2800" b="1" dirty="0">
                    <a:latin typeface="Times New Roman" panose="02020603050405020304" pitchFamily="18" charset="0"/>
                  </a:rPr>
                  <a:t>can be represented as</a:t>
                </a:r>
                <a:endParaRPr lang="zh-CN" altLang="en-US" sz="2800" b="1" dirty="0">
                  <a:latin typeface="Times New Roman" panose="02020603050405020304" pitchFamily="18" charset="0"/>
                </a:endParaRPr>
              </a:p>
            </p:txBody>
          </p:sp>
        </mc:Choice>
        <mc:Fallback xmlns="">
          <p:sp>
            <p:nvSpPr>
              <p:cNvPr id="13" name="Text Box 6">
                <a:extLst>
                  <a:ext uri="{FF2B5EF4-FFF2-40B4-BE49-F238E27FC236}">
                    <a16:creationId xmlns:a16="http://schemas.microsoft.com/office/drawing/2014/main" id="{B396B96D-00FE-6FF0-9C5A-F28FD665F867}"/>
                  </a:ext>
                </a:extLst>
              </p:cNvPr>
              <p:cNvSpPr txBox="1">
                <a:spLocks noRot="1" noChangeAspect="1" noMove="1" noResize="1" noEditPoints="1" noAdjustHandles="1" noChangeArrowheads="1" noChangeShapeType="1" noTextEdit="1"/>
              </p:cNvSpPr>
              <p:nvPr/>
            </p:nvSpPr>
            <p:spPr bwMode="auto">
              <a:xfrm>
                <a:off x="1875994" y="2055546"/>
                <a:ext cx="10227130" cy="2739211"/>
              </a:xfrm>
              <a:prstGeom prst="rect">
                <a:avLst/>
              </a:prstGeom>
              <a:blipFill>
                <a:blip r:embed="rId5"/>
                <a:stretch>
                  <a:fillRect l="-954" t="-1778" r="-835" b="-51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4" name="Object 10">
            <a:extLst>
              <a:ext uri="{FF2B5EF4-FFF2-40B4-BE49-F238E27FC236}">
                <a16:creationId xmlns:a16="http://schemas.microsoft.com/office/drawing/2014/main" id="{90782588-E521-F64E-2BD5-6DE22D958098}"/>
              </a:ext>
            </a:extLst>
          </p:cNvPr>
          <p:cNvGraphicFramePr>
            <a:graphicFrameLocks noChangeAspect="1"/>
          </p:cNvGraphicFramePr>
          <p:nvPr>
            <p:extLst>
              <p:ext uri="{D42A27DB-BD31-4B8C-83A1-F6EECF244321}">
                <p14:modId xmlns:p14="http://schemas.microsoft.com/office/powerpoint/2010/main" val="2491521299"/>
              </p:ext>
            </p:extLst>
          </p:nvPr>
        </p:nvGraphicFramePr>
        <p:xfrm>
          <a:off x="4877813" y="4794722"/>
          <a:ext cx="3671887" cy="2203450"/>
        </p:xfrm>
        <a:graphic>
          <a:graphicData uri="http://schemas.openxmlformats.org/presentationml/2006/ole">
            <mc:AlternateContent xmlns:mc="http://schemas.openxmlformats.org/markup-compatibility/2006">
              <mc:Choice xmlns:v="urn:schemas-microsoft-com:vml" Requires="v">
                <p:oleObj spid="_x0000_s12308" name="Equation" r:id="rId6" imgW="1473200" imgH="889000" progId="Equation.DSMT4">
                  <p:embed/>
                </p:oleObj>
              </mc:Choice>
              <mc:Fallback>
                <p:oleObj name="Equation" r:id="rId6" imgW="1473200" imgH="889000" progId="Equation.DSMT4">
                  <p:embed/>
                  <p:pic>
                    <p:nvPicPr>
                      <p:cNvPr id="164874" name="Object 10">
                        <a:extLst>
                          <a:ext uri="{FF2B5EF4-FFF2-40B4-BE49-F238E27FC236}">
                            <a16:creationId xmlns:a16="http://schemas.microsoft.com/office/drawing/2014/main" id="{32DBAA6D-E7AA-4590-B656-41D1E87087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7813" y="4794722"/>
                        <a:ext cx="3671887"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a:extLst>
              <a:ext uri="{FF2B5EF4-FFF2-40B4-BE49-F238E27FC236}">
                <a16:creationId xmlns:a16="http://schemas.microsoft.com/office/drawing/2014/main" id="{06127A34-C08C-96A3-551E-42BBFB00EDE1}"/>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59743125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3">
                <a:extLst>
                  <a:ext uri="{FF2B5EF4-FFF2-40B4-BE49-F238E27FC236}">
                    <a16:creationId xmlns:a16="http://schemas.microsoft.com/office/drawing/2014/main" id="{EF4DCCF9-CF6B-6586-A99D-EE69915B86BE}"/>
                  </a:ext>
                </a:extLst>
              </p:cNvPr>
              <p:cNvSpPr txBox="1">
                <a:spLocks noChangeArrowheads="1"/>
              </p:cNvSpPr>
              <p:nvPr/>
            </p:nvSpPr>
            <p:spPr bwMode="auto">
              <a:xfrm>
                <a:off x="1962096" y="1088423"/>
                <a:ext cx="1022990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spcBef>
                    <a:spcPct val="50000"/>
                  </a:spcBef>
                  <a:buFont typeface="Wingdings" panose="05000000000000000000" pitchFamily="2" charset="2"/>
                  <a:buChar char="l"/>
                </a:pPr>
                <a:r>
                  <a:rPr lang="en-US" altLang="zh-CN" sz="2800" b="1" dirty="0">
                    <a:latin typeface="Times New Roman" panose="02020603050405020304" pitchFamily="18" charset="0"/>
                  </a:rPr>
                  <a:t>For each </a:t>
                </a:r>
                <a:r>
                  <a:rPr lang="en-US" altLang="zh-CN" sz="2800" b="1" i="1" dirty="0">
                    <a:latin typeface="Times New Roman" panose="02020603050405020304" pitchFamily="18" charset="0"/>
                  </a:rPr>
                  <a:t>n</a:t>
                </a:r>
                <a:r>
                  <a:rPr lang="en-US" altLang="zh-CN" sz="2800" b="1" dirty="0">
                    <a:latin typeface="宋体" panose="02010600030101010101" pitchFamily="2" charset="-122"/>
                  </a:rPr>
                  <a:t>≥</a:t>
                </a:r>
                <a:r>
                  <a:rPr lang="en-US" altLang="zh-CN" sz="2800" b="1" dirty="0">
                    <a:latin typeface="Times New Roman" panose="02020603050405020304" pitchFamily="18" charset="0"/>
                  </a:rPr>
                  <a:t>1, elements above</a:t>
                </a:r>
                <a:r>
                  <a:rPr lang="en-US" altLang="zh-CN" sz="2800" b="1" baseline="-25000" dirty="0">
                    <a:latin typeface="Times New Roman" panose="02020603050405020304" pitchFamily="18" charset="0"/>
                  </a:rPr>
                  <a:t> </a:t>
                </a:r>
                <a:r>
                  <a:rPr lang="en-US" altLang="zh-CN" sz="2800" b="1" dirty="0">
                    <a:latin typeface="Times New Roman" panose="02020603050405020304" pitchFamily="18" charset="0"/>
                  </a:rPr>
                  <a:t>can be generally represented as  </a:t>
                </a:r>
                <a14:m>
                  <m:oMath xmlns:m="http://schemas.openxmlformats.org/officeDocument/2006/math">
                    <m:sSub>
                      <m:sSubPr>
                        <m:ctrlPr>
                          <a:rPr lang="zh-CN" altLang="en-US" sz="2800" b="1" i="1" smtClean="0">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𝒙</m:t>
                        </m:r>
                      </m:e>
                      <m:sub>
                        <m:r>
                          <a:rPr lang="zh-CN" altLang="en-US" sz="2800" b="1" i="1">
                            <a:solidFill>
                              <a:srgbClr val="0070C0"/>
                            </a:solidFill>
                            <a:latin typeface="Cambria Math" panose="02040503050406030204" pitchFamily="18" charset="0"/>
                          </a:rPr>
                          <m:t>𝒏</m:t>
                        </m:r>
                      </m:sub>
                    </m:sSub>
                    <m:r>
                      <a:rPr lang="zh-CN" altLang="en-US" sz="2800" b="1">
                        <a:solidFill>
                          <a:srgbClr val="0070C0"/>
                        </a:solidFill>
                        <a:latin typeface="Cambria Math" panose="02040503050406030204" pitchFamily="18" charset="0"/>
                      </a:rPr>
                      <m:t>=</m:t>
                    </m:r>
                    <m:r>
                      <a:rPr lang="zh-CN" altLang="en-US" sz="2800" b="1" i="1">
                        <a:solidFill>
                          <a:srgbClr val="0070C0"/>
                        </a:solidFill>
                        <a:latin typeface="Cambria Math" panose="02040503050406030204" pitchFamily="18" charset="0"/>
                      </a:rPr>
                      <m:t>𝟎</m:t>
                    </m:r>
                    <m:r>
                      <a:rPr lang="zh-CN" altLang="en-US" sz="2800" b="1">
                        <a:solidFill>
                          <a:srgbClr val="0070C0"/>
                        </a:solidFill>
                        <a:latin typeface="Cambria Math" panose="02040503050406030204" pitchFamily="18" charset="0"/>
                      </a:rPr>
                      <m:t>.</m:t>
                    </m:r>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𝒂</m:t>
                        </m:r>
                      </m:e>
                      <m:sub>
                        <m:r>
                          <a:rPr lang="zh-CN" altLang="en-US" sz="2800" b="1" i="1">
                            <a:solidFill>
                              <a:srgbClr val="0070C0"/>
                            </a:solidFill>
                            <a:latin typeface="Cambria Math" panose="02040503050406030204" pitchFamily="18" charset="0"/>
                          </a:rPr>
                          <m:t>𝒏</m:t>
                        </m:r>
                        <m:r>
                          <a:rPr lang="zh-CN" altLang="en-US" sz="2800" b="1" i="1">
                            <a:solidFill>
                              <a:srgbClr val="0070C0"/>
                            </a:solidFill>
                            <a:latin typeface="Cambria Math" panose="02040503050406030204" pitchFamily="18" charset="0"/>
                          </a:rPr>
                          <m:t>𝟏</m:t>
                        </m:r>
                      </m:sub>
                    </m:sSub>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𝒂</m:t>
                        </m:r>
                      </m:e>
                      <m:sub>
                        <m:r>
                          <a:rPr lang="zh-CN" altLang="en-US" sz="2800" b="1" i="1">
                            <a:solidFill>
                              <a:srgbClr val="0070C0"/>
                            </a:solidFill>
                            <a:latin typeface="Cambria Math" panose="02040503050406030204" pitchFamily="18" charset="0"/>
                          </a:rPr>
                          <m:t>𝒏</m:t>
                        </m:r>
                        <m:r>
                          <a:rPr lang="zh-CN" altLang="en-US" sz="2800" b="1" i="1">
                            <a:solidFill>
                              <a:srgbClr val="0070C0"/>
                            </a:solidFill>
                            <a:latin typeface="Cambria Math" panose="02040503050406030204" pitchFamily="18" charset="0"/>
                          </a:rPr>
                          <m:t>𝟐</m:t>
                        </m:r>
                      </m:sub>
                    </m:sSub>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𝒂</m:t>
                        </m:r>
                      </m:e>
                      <m:sub>
                        <m:r>
                          <a:rPr lang="zh-CN" altLang="en-US" sz="2800" b="1" i="1">
                            <a:solidFill>
                              <a:srgbClr val="0070C0"/>
                            </a:solidFill>
                            <a:latin typeface="Cambria Math" panose="02040503050406030204" pitchFamily="18" charset="0"/>
                          </a:rPr>
                          <m:t>𝒏</m:t>
                        </m:r>
                        <m:r>
                          <a:rPr lang="zh-CN" altLang="en-US" sz="2800" b="1" i="1">
                            <a:solidFill>
                              <a:srgbClr val="0070C0"/>
                            </a:solidFill>
                            <a:latin typeface="Cambria Math" panose="02040503050406030204" pitchFamily="18" charset="0"/>
                          </a:rPr>
                          <m:t>𝟑</m:t>
                        </m:r>
                      </m:sub>
                    </m:sSub>
                    <m:r>
                      <a:rPr lang="zh-CN" altLang="en-US" sz="2800" b="1">
                        <a:solidFill>
                          <a:srgbClr val="0070C0"/>
                        </a:solidFill>
                        <a:latin typeface="Cambria Math" panose="02040503050406030204" pitchFamily="18" charset="0"/>
                      </a:rPr>
                      <m:t>⋅⋅⋅</m:t>
                    </m:r>
                    <m:sSub>
                      <m:sSubPr>
                        <m:ctrlPr>
                          <a:rPr lang="zh-CN" altLang="en-US" sz="2800" b="1" i="1">
                            <a:solidFill>
                              <a:srgbClr val="0070C0"/>
                            </a:solidFill>
                            <a:latin typeface="Cambria Math" panose="02040503050406030204" pitchFamily="18" charset="0"/>
                          </a:rPr>
                        </m:ctrlPr>
                      </m:sSubPr>
                      <m:e>
                        <m:r>
                          <a:rPr lang="zh-CN" altLang="en-US" sz="2800" b="1" i="1">
                            <a:solidFill>
                              <a:srgbClr val="0070C0"/>
                            </a:solidFill>
                            <a:latin typeface="Cambria Math" panose="02040503050406030204" pitchFamily="18" charset="0"/>
                          </a:rPr>
                          <m:t>𝒂</m:t>
                        </m:r>
                      </m:e>
                      <m:sub>
                        <m:r>
                          <a:rPr lang="zh-CN" altLang="en-US" sz="2800" b="1" i="1">
                            <a:solidFill>
                              <a:srgbClr val="0070C0"/>
                            </a:solidFill>
                            <a:latin typeface="Cambria Math" panose="02040503050406030204" pitchFamily="18" charset="0"/>
                          </a:rPr>
                          <m:t>𝒏𝒏</m:t>
                        </m:r>
                      </m:sub>
                    </m:sSub>
                    <m:r>
                      <a:rPr lang="zh-CN" altLang="en-US" sz="2800" b="1">
                        <a:solidFill>
                          <a:srgbClr val="0070C0"/>
                        </a:solidFill>
                        <a:latin typeface="Cambria Math" panose="02040503050406030204" pitchFamily="18" charset="0"/>
                      </a:rPr>
                      <m:t>⋅⋅⋅</m:t>
                    </m:r>
                  </m:oMath>
                </a14:m>
                <a:endParaRPr lang="en-US" altLang="zh-CN" sz="2800" b="1" dirty="0"/>
              </a:p>
            </p:txBody>
          </p:sp>
        </mc:Choice>
        <mc:Fallback xmlns="">
          <p:sp>
            <p:nvSpPr>
              <p:cNvPr id="12" name="Text Box 3">
                <a:extLst>
                  <a:ext uri="{FF2B5EF4-FFF2-40B4-BE49-F238E27FC236}">
                    <a16:creationId xmlns:a16="http://schemas.microsoft.com/office/drawing/2014/main" id="{EF4DCCF9-CF6B-6586-A99D-EE69915B86BE}"/>
                  </a:ext>
                </a:extLst>
              </p:cNvPr>
              <p:cNvSpPr txBox="1">
                <a:spLocks noRot="1" noChangeAspect="1" noMove="1" noResize="1" noEditPoints="1" noAdjustHandles="1" noChangeArrowheads="1" noChangeShapeType="1" noTextEdit="1"/>
              </p:cNvSpPr>
              <p:nvPr/>
            </p:nvSpPr>
            <p:spPr bwMode="auto">
              <a:xfrm>
                <a:off x="1962096" y="1088423"/>
                <a:ext cx="10229903" cy="954107"/>
              </a:xfrm>
              <a:prstGeom prst="rect">
                <a:avLst/>
              </a:prstGeom>
              <a:blipFill>
                <a:blip r:embed="rId4"/>
                <a:stretch>
                  <a:fillRect l="-1073" t="-8974" r="-13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Rectangle 4">
            <a:extLst>
              <a:ext uri="{FF2B5EF4-FFF2-40B4-BE49-F238E27FC236}">
                <a16:creationId xmlns:a16="http://schemas.microsoft.com/office/drawing/2014/main" id="{29F0EC9B-0C7E-BE75-36BE-E07623B9CB2D}"/>
              </a:ext>
            </a:extLst>
          </p:cNvPr>
          <p:cNvSpPr>
            <a:spLocks noChangeArrowheads="1"/>
          </p:cNvSpPr>
          <p:nvPr/>
        </p:nvSpPr>
        <p:spPr bwMode="auto">
          <a:xfrm>
            <a:off x="1427109" y="366017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4" name="Rectangle 6">
            <a:extLst>
              <a:ext uri="{FF2B5EF4-FFF2-40B4-BE49-F238E27FC236}">
                <a16:creationId xmlns:a16="http://schemas.microsoft.com/office/drawing/2014/main" id="{4BF1E24F-0892-7CDD-AE9F-7CAEA451809F}"/>
              </a:ext>
            </a:extLst>
          </p:cNvPr>
          <p:cNvSpPr>
            <a:spLocks noChangeArrowheads="1"/>
          </p:cNvSpPr>
          <p:nvPr/>
        </p:nvSpPr>
        <p:spPr bwMode="auto">
          <a:xfrm>
            <a:off x="1427109" y="366017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5" name="Rectangle 7">
            <a:extLst>
              <a:ext uri="{FF2B5EF4-FFF2-40B4-BE49-F238E27FC236}">
                <a16:creationId xmlns:a16="http://schemas.microsoft.com/office/drawing/2014/main" id="{CC5F3552-D518-717E-8C4B-682702A4C408}"/>
              </a:ext>
            </a:extLst>
          </p:cNvPr>
          <p:cNvSpPr>
            <a:spLocks noChangeArrowheads="1"/>
          </p:cNvSpPr>
          <p:nvPr/>
        </p:nvSpPr>
        <p:spPr bwMode="auto">
          <a:xfrm>
            <a:off x="1427109" y="3683986"/>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 Box 9">
                <a:extLst>
                  <a:ext uri="{FF2B5EF4-FFF2-40B4-BE49-F238E27FC236}">
                    <a16:creationId xmlns:a16="http://schemas.microsoft.com/office/drawing/2014/main" id="{CAD29A7D-E38B-4360-194B-4F83AEA0440F}"/>
                  </a:ext>
                </a:extLst>
              </p:cNvPr>
              <p:cNvSpPr txBox="1">
                <a:spLocks noChangeArrowheads="1"/>
              </p:cNvSpPr>
              <p:nvPr/>
            </p:nvSpPr>
            <p:spPr bwMode="auto">
              <a:xfrm>
                <a:off x="1970034" y="2121572"/>
                <a:ext cx="1000606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spcBef>
                    <a:spcPct val="50000"/>
                  </a:spcBef>
                  <a:buNone/>
                </a:pPr>
                <a:r>
                  <a:rPr lang="en-US" altLang="zh-CN" sz="2800" b="1" dirty="0">
                    <a:latin typeface="Times New Roman" panose="02020603050405020304" pitchFamily="18" charset="0"/>
                  </a:rPr>
                  <a:t>Since </a:t>
                </a:r>
                <a:r>
                  <a:rPr lang="en-US" altLang="zh-CN" sz="2800" b="1" i="1" dirty="0">
                    <a:latin typeface="Times New Roman" panose="02020603050405020304" pitchFamily="18" charset="0"/>
                  </a:rPr>
                  <a:t>R</a:t>
                </a:r>
                <a:r>
                  <a:rPr lang="en-US" altLang="zh-CN" sz="2800" b="1" baseline="-25000" dirty="0">
                    <a:latin typeface="Times New Roman" panose="02020603050405020304" pitchFamily="18" charset="0"/>
                  </a:rPr>
                  <a:t>1</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is countable, there is a bijective function</a:t>
                </a:r>
                <a14:m>
                  <m:oMath xmlns:m="http://schemas.openxmlformats.org/officeDocument/2006/math">
                    <m:r>
                      <a:rPr lang="zh-CN" altLang="en-US" sz="2800" i="1" smtClean="0">
                        <a:solidFill>
                          <a:srgbClr val="002060"/>
                        </a:solidFill>
                        <a:latin typeface="Cambria Math" panose="02040503050406030204" pitchFamily="18" charset="0"/>
                      </a:rPr>
                      <m:t>𝑓</m:t>
                    </m:r>
                    <m:r>
                      <a:rPr lang="zh-CN" altLang="en-US" sz="2800">
                        <a:solidFill>
                          <a:srgbClr val="002060"/>
                        </a:solidFill>
                        <a:latin typeface="Cambria Math" panose="02040503050406030204" pitchFamily="18" charset="0"/>
                      </a:rPr>
                      <m:t>:</m:t>
                    </m:r>
                    <m:r>
                      <a:rPr lang="zh-CN" altLang="en-US" sz="2800" i="1">
                        <a:solidFill>
                          <a:srgbClr val="002060"/>
                        </a:solidFill>
                        <a:latin typeface="Cambria Math" panose="02040503050406030204" pitchFamily="18" charset="0"/>
                      </a:rPr>
                      <m:t>𝑁</m:t>
                    </m:r>
                    <m:r>
                      <a:rPr lang="zh-CN" altLang="en-US" sz="2800">
                        <a:solidFill>
                          <a:srgbClr val="002060"/>
                        </a:solidFill>
                        <a:latin typeface="Cambria Math" panose="02040503050406030204" pitchFamily="18" charset="0"/>
                      </a:rPr>
                      <m:t>→</m:t>
                    </m:r>
                    <m:sSub>
                      <m:sSubPr>
                        <m:ctrlPr>
                          <a:rPr lang="zh-CN" altLang="en-US" sz="2800" i="1">
                            <a:solidFill>
                              <a:srgbClr val="002060"/>
                            </a:solidFill>
                            <a:latin typeface="Cambria Math" panose="02040503050406030204" pitchFamily="18" charset="0"/>
                          </a:rPr>
                        </m:ctrlPr>
                      </m:sSubPr>
                      <m:e>
                        <m:r>
                          <a:rPr lang="zh-CN" altLang="en-US" sz="2800" i="1">
                            <a:solidFill>
                              <a:srgbClr val="002060"/>
                            </a:solidFill>
                            <a:latin typeface="Cambria Math" panose="02040503050406030204" pitchFamily="18" charset="0"/>
                          </a:rPr>
                          <m:t>𝑅</m:t>
                        </m:r>
                      </m:e>
                      <m:sub>
                        <m:r>
                          <a:rPr lang="zh-CN" altLang="en-US" sz="2800">
                            <a:solidFill>
                              <a:srgbClr val="002060"/>
                            </a:solidFill>
                            <a:latin typeface="Cambria Math" panose="02040503050406030204" pitchFamily="18" charset="0"/>
                          </a:rPr>
                          <m:t>1</m:t>
                        </m:r>
                      </m:sub>
                    </m:sSub>
                  </m:oMath>
                </a14:m>
                <a:r>
                  <a:rPr lang="en-US" altLang="zh-CN" sz="2800" b="1" dirty="0">
                    <a:latin typeface="Times New Roman" panose="02020603050405020304" pitchFamily="18" charset="0"/>
                  </a:rPr>
                  <a:t>from the set of natural numbers to the real number set </a:t>
                </a:r>
                <a:r>
                  <a:rPr lang="en-US" altLang="zh-CN" sz="2800" b="1" i="1" dirty="0">
                    <a:latin typeface="Times New Roman" panose="02020603050405020304" pitchFamily="18" charset="0"/>
                  </a:rPr>
                  <a:t>R</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 , the image of</a:t>
                </a:r>
                <a14:m>
                  <m:oMath xmlns:m="http://schemas.openxmlformats.org/officeDocument/2006/math">
                    <m:r>
                      <a:rPr lang="en-US" altLang="zh-CN" sz="2800" b="1" i="0" smtClean="0">
                        <a:latin typeface="Cambria Math" panose="02040503050406030204" pitchFamily="18" charset="0"/>
                      </a:rPr>
                      <m:t> </m:t>
                    </m:r>
                    <m:r>
                      <a:rPr lang="zh-CN" altLang="en-US" sz="2800" i="1">
                        <a:latin typeface="Cambria Math" panose="02040503050406030204" pitchFamily="18" charset="0"/>
                      </a:rPr>
                      <m:t>𝑛</m:t>
                    </m:r>
                    <m:r>
                      <a:rPr lang="zh-CN" altLang="en-US" sz="2800">
                        <a:latin typeface="Cambria Math" panose="02040503050406030204" pitchFamily="18" charset="0"/>
                      </a:rPr>
                      <m:t>∈</m:t>
                    </m:r>
                    <m:r>
                      <a:rPr lang="zh-CN" altLang="en-US" sz="2800" i="1">
                        <a:latin typeface="Cambria Math" panose="02040503050406030204" pitchFamily="18" charset="0"/>
                      </a:rPr>
                      <m:t>𝑁</m:t>
                    </m:r>
                  </m:oMath>
                </a14:m>
                <a:r>
                  <a:rPr lang="en-US" altLang="zh-CN" sz="2800" b="1" dirty="0">
                    <a:latin typeface="Times New Roman" panose="02020603050405020304" pitchFamily="18" charset="0"/>
                  </a:rPr>
                  <a:t> is </a:t>
                </a:r>
                <a:r>
                  <a:rPr lang="en-US" altLang="zh-CN" sz="2800" b="1" i="1" dirty="0">
                    <a:latin typeface="Times New Roman" panose="02020603050405020304" pitchFamily="18" charset="0"/>
                  </a:rPr>
                  <a:t>x</a:t>
                </a:r>
                <a:r>
                  <a:rPr lang="en-US" altLang="zh-CN" sz="2800" b="1" i="1" baseline="-25000" dirty="0">
                    <a:latin typeface="Times New Roman" panose="02020603050405020304" pitchFamily="18" charset="0"/>
                  </a:rPr>
                  <a:t>n</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 </a:t>
                </a:r>
                <a:r>
                  <a:rPr lang="en-US" altLang="zh-CN" sz="2800" b="1" i="1" dirty="0">
                    <a:solidFill>
                      <a:srgbClr val="0070C0"/>
                    </a:solidFill>
                    <a:latin typeface="Times New Roman" panose="02020603050405020304" pitchFamily="18" charset="0"/>
                  </a:rPr>
                  <a:t>f</a:t>
                </a:r>
                <a:r>
                  <a:rPr lang="en-US" altLang="zh-CN" sz="2800" b="1" dirty="0">
                    <a:solidFill>
                      <a:srgbClr val="0070C0"/>
                    </a:solidFill>
                    <a:latin typeface="Times New Roman" panose="02020603050405020304" pitchFamily="18" charset="0"/>
                  </a:rPr>
                  <a:t>(</a:t>
                </a:r>
                <a:r>
                  <a:rPr lang="en-US" altLang="zh-CN" sz="2800" b="1" i="1" dirty="0">
                    <a:solidFill>
                      <a:srgbClr val="0070C0"/>
                    </a:solidFill>
                    <a:latin typeface="Times New Roman" panose="02020603050405020304" pitchFamily="18" charset="0"/>
                  </a:rPr>
                  <a:t>n</a:t>
                </a:r>
                <a:r>
                  <a:rPr lang="en-US" altLang="zh-CN" sz="2800" b="1" dirty="0">
                    <a:solidFill>
                      <a:srgbClr val="0070C0"/>
                    </a:solidFill>
                    <a:latin typeface="Times New Roman" panose="02020603050405020304" pitchFamily="18" charset="0"/>
                  </a:rPr>
                  <a:t>)=</a:t>
                </a:r>
                <a:r>
                  <a:rPr lang="en-US" altLang="zh-CN" sz="2800" b="1" i="1" dirty="0" err="1">
                    <a:solidFill>
                      <a:srgbClr val="0070C0"/>
                    </a:solidFill>
                    <a:latin typeface="Times New Roman" panose="02020603050405020304" pitchFamily="18" charset="0"/>
                  </a:rPr>
                  <a:t>x</a:t>
                </a:r>
                <a:r>
                  <a:rPr lang="en-US" altLang="zh-CN" sz="2800" b="1" i="1" baseline="-25000" dirty="0" err="1">
                    <a:solidFill>
                      <a:srgbClr val="0070C0"/>
                    </a:solidFill>
                    <a:latin typeface="Times New Roman" panose="02020603050405020304" pitchFamily="18" charset="0"/>
                  </a:rPr>
                  <a:t>n</a:t>
                </a:r>
                <a:r>
                  <a:rPr lang="en-US" altLang="zh-CN" sz="2800" b="1" dirty="0">
                    <a:latin typeface="Times New Roman" panose="02020603050405020304" pitchFamily="18" charset="0"/>
                  </a:rPr>
                  <a:t>. In this way, the mapping </a:t>
                </a:r>
                <a:r>
                  <a:rPr lang="en-US" altLang="zh-CN" sz="2800" b="1" i="1" dirty="0">
                    <a:latin typeface="Times New Roman" panose="02020603050405020304" pitchFamily="18" charset="0"/>
                  </a:rPr>
                  <a:t>f</a:t>
                </a:r>
                <a:r>
                  <a:rPr lang="en-US" altLang="zh-CN" sz="2800" b="1" dirty="0">
                    <a:latin typeface="Times New Roman" panose="02020603050405020304" pitchFamily="18" charset="0"/>
                  </a:rPr>
                  <a:t> can be given as</a:t>
                </a:r>
                <a:endParaRPr lang="zh-CN" altLang="en-US" sz="2800" b="1" dirty="0">
                  <a:latin typeface="Times New Roman" panose="02020603050405020304" pitchFamily="18" charset="0"/>
                </a:endParaRPr>
              </a:p>
            </p:txBody>
          </p:sp>
        </mc:Choice>
        <mc:Fallback xmlns="">
          <p:sp>
            <p:nvSpPr>
              <p:cNvPr id="16" name="Text Box 9">
                <a:extLst>
                  <a:ext uri="{FF2B5EF4-FFF2-40B4-BE49-F238E27FC236}">
                    <a16:creationId xmlns:a16="http://schemas.microsoft.com/office/drawing/2014/main" id="{CAD29A7D-E38B-4360-194B-4F83AEA0440F}"/>
                  </a:ext>
                </a:extLst>
              </p:cNvPr>
              <p:cNvSpPr txBox="1">
                <a:spLocks noRot="1" noChangeAspect="1" noMove="1" noResize="1" noEditPoints="1" noAdjustHandles="1" noChangeArrowheads="1" noChangeShapeType="1" noTextEdit="1"/>
              </p:cNvSpPr>
              <p:nvPr/>
            </p:nvSpPr>
            <p:spPr bwMode="auto">
              <a:xfrm>
                <a:off x="1970034" y="2121572"/>
                <a:ext cx="10006066" cy="1815882"/>
              </a:xfrm>
              <a:prstGeom prst="rect">
                <a:avLst/>
              </a:prstGeom>
              <a:blipFill>
                <a:blip r:embed="rId5"/>
                <a:stretch>
                  <a:fillRect l="-1218" t="-3356" r="-670"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Rectangle 12">
            <a:extLst>
              <a:ext uri="{FF2B5EF4-FFF2-40B4-BE49-F238E27FC236}">
                <a16:creationId xmlns:a16="http://schemas.microsoft.com/office/drawing/2014/main" id="{06A385E8-A76E-99B5-F69D-638D996957B0}"/>
              </a:ext>
            </a:extLst>
          </p:cNvPr>
          <p:cNvSpPr>
            <a:spLocks noChangeArrowheads="1"/>
          </p:cNvSpPr>
          <p:nvPr/>
        </p:nvSpPr>
        <p:spPr bwMode="auto">
          <a:xfrm>
            <a:off x="1427109" y="3436336"/>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graphicFrame>
        <p:nvGraphicFramePr>
          <p:cNvPr id="18" name="Object 13">
            <a:extLst>
              <a:ext uri="{FF2B5EF4-FFF2-40B4-BE49-F238E27FC236}">
                <a16:creationId xmlns:a16="http://schemas.microsoft.com/office/drawing/2014/main" id="{7FD42169-F4C8-1423-0438-0DA172D8D209}"/>
              </a:ext>
            </a:extLst>
          </p:cNvPr>
          <p:cNvGraphicFramePr>
            <a:graphicFrameLocks noChangeAspect="1"/>
          </p:cNvGraphicFramePr>
          <p:nvPr>
            <p:extLst>
              <p:ext uri="{D42A27DB-BD31-4B8C-83A1-F6EECF244321}">
                <p14:modId xmlns:p14="http://schemas.microsoft.com/office/powerpoint/2010/main" val="2785651973"/>
              </p:ext>
            </p:extLst>
          </p:nvPr>
        </p:nvGraphicFramePr>
        <p:xfrm>
          <a:off x="4698947" y="3660173"/>
          <a:ext cx="3600450" cy="1587500"/>
        </p:xfrm>
        <a:graphic>
          <a:graphicData uri="http://schemas.openxmlformats.org/presentationml/2006/ole">
            <mc:AlternateContent xmlns:mc="http://schemas.openxmlformats.org/markup-compatibility/2006">
              <mc:Choice xmlns:v="urn:schemas-microsoft-com:vml" Requires="v">
                <p:oleObj spid="_x0000_s13331" name="Equation" r:id="rId6" imgW="1536480" imgH="672840" progId="Equation.DSMT4">
                  <p:embed/>
                </p:oleObj>
              </mc:Choice>
              <mc:Fallback>
                <p:oleObj name="Equation" r:id="rId6" imgW="1536480" imgH="672840" progId="Equation.DSMT4">
                  <p:embed/>
                  <p:pic>
                    <p:nvPicPr>
                      <p:cNvPr id="21515" name="Object 13">
                        <a:extLst>
                          <a:ext uri="{FF2B5EF4-FFF2-40B4-BE49-F238E27FC236}">
                            <a16:creationId xmlns:a16="http://schemas.microsoft.com/office/drawing/2014/main" id="{020A7157-8C05-41C0-91BA-E20D1AF6946D}"/>
                          </a:ext>
                        </a:extLst>
                      </p:cNvPr>
                      <p:cNvPicPr>
                        <a:picLocks noChangeAspect="1" noChangeArrowheads="1"/>
                      </p:cNvPicPr>
                      <p:nvPr/>
                    </p:nvPicPr>
                    <p:blipFill>
                      <a:blip r:embed="rId7"/>
                      <a:srcRect/>
                      <a:stretch>
                        <a:fillRect/>
                      </a:stretch>
                    </p:blipFill>
                    <p:spPr bwMode="auto">
                      <a:xfrm>
                        <a:off x="4698947" y="3660173"/>
                        <a:ext cx="360045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Box 14">
            <a:extLst>
              <a:ext uri="{FF2B5EF4-FFF2-40B4-BE49-F238E27FC236}">
                <a16:creationId xmlns:a16="http://schemas.microsoft.com/office/drawing/2014/main" id="{270B42D6-EB5A-2F0B-61EE-1F9C03CA46AE}"/>
              </a:ext>
            </a:extLst>
          </p:cNvPr>
          <p:cNvSpPr txBox="1">
            <a:spLocks noChangeArrowheads="1"/>
          </p:cNvSpPr>
          <p:nvPr/>
        </p:nvSpPr>
        <p:spPr bwMode="auto">
          <a:xfrm>
            <a:off x="1970034" y="5503261"/>
            <a:ext cx="7916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latin typeface="Times New Roman" panose="02020603050405020304" pitchFamily="18" charset="0"/>
              </a:rPr>
              <a:t>So, try to form a real number</a:t>
            </a:r>
            <a:endParaRPr lang="zh-CN" altLang="en-US" sz="2800" b="1" dirty="0">
              <a:latin typeface="Times New Roman" panose="02020603050405020304" pitchFamily="18" charset="0"/>
            </a:endParaRPr>
          </a:p>
        </p:txBody>
      </p:sp>
      <p:sp>
        <p:nvSpPr>
          <p:cNvPr id="20" name="Rectangle 15">
            <a:extLst>
              <a:ext uri="{FF2B5EF4-FFF2-40B4-BE49-F238E27FC236}">
                <a16:creationId xmlns:a16="http://schemas.microsoft.com/office/drawing/2014/main" id="{02E310E3-B3D7-5156-F4A7-C9D95587E0CB}"/>
              </a:ext>
            </a:extLst>
          </p:cNvPr>
          <p:cNvSpPr>
            <a:spLocks noChangeArrowheads="1"/>
          </p:cNvSpPr>
          <p:nvPr/>
        </p:nvSpPr>
        <p:spPr bwMode="auto">
          <a:xfrm>
            <a:off x="1427109" y="366017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CC5B365-6BEA-7CB9-AE43-CFEFD55C145B}"/>
                  </a:ext>
                </a:extLst>
              </p:cNvPr>
              <p:cNvSpPr txBox="1"/>
              <p:nvPr/>
            </p:nvSpPr>
            <p:spPr>
              <a:xfrm>
                <a:off x="4255770" y="6022373"/>
                <a:ext cx="4579256" cy="584775"/>
              </a:xfrm>
              <a:prstGeom prst="rect">
                <a:avLst/>
              </a:prstGeom>
              <a:noFill/>
            </p:spPr>
            <p:txBody>
              <a:bodyPr wrap="square">
                <a:spAutoFit/>
              </a:bodyPr>
              <a:lstStyle/>
              <a:p>
                <a:pPr eaLnBrk="1" hangingPunct="1"/>
                <a14:m>
                  <m:oMathPara xmlns:m="http://schemas.openxmlformats.org/officeDocument/2006/math">
                    <m:oMathParaPr>
                      <m:jc m:val="centerGroup"/>
                    </m:oMathParaPr>
                    <m:oMath xmlns:m="http://schemas.openxmlformats.org/officeDocument/2006/math">
                      <m:r>
                        <a:rPr lang="zh-CN" altLang="en-US" sz="3200" b="1" i="1" smtClean="0">
                          <a:latin typeface="Cambria Math" panose="02040503050406030204" pitchFamily="18" charset="0"/>
                        </a:rPr>
                        <m:t>𝒙</m:t>
                      </m:r>
                      <m:r>
                        <a:rPr lang="zh-CN" altLang="en-US" sz="3200" b="1">
                          <a:latin typeface="Cambria Math" panose="02040503050406030204" pitchFamily="18" charset="0"/>
                        </a:rPr>
                        <m:t>=</m:t>
                      </m:r>
                      <m:r>
                        <a:rPr lang="zh-CN" altLang="en-US" sz="3200" b="1" i="1">
                          <a:latin typeface="Cambria Math" panose="02040503050406030204" pitchFamily="18" charset="0"/>
                        </a:rPr>
                        <m:t>𝟎</m:t>
                      </m:r>
                      <m:r>
                        <a:rPr lang="zh-CN" altLang="en-US" sz="3200" b="1">
                          <a:latin typeface="Cambria Math" panose="02040503050406030204" pitchFamily="18" charset="0"/>
                        </a:rPr>
                        <m:t>.</m:t>
                      </m:r>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𝒃</m:t>
                          </m:r>
                        </m:e>
                        <m:sub>
                          <m:r>
                            <a:rPr lang="zh-CN" altLang="en-US" sz="3200" b="1" i="1">
                              <a:latin typeface="Cambria Math" panose="02040503050406030204" pitchFamily="18" charset="0"/>
                            </a:rPr>
                            <m:t>𝟏</m:t>
                          </m:r>
                        </m:sub>
                      </m:sSub>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𝒃</m:t>
                          </m:r>
                        </m:e>
                        <m:sub>
                          <m:r>
                            <a:rPr lang="zh-CN" altLang="en-US" sz="3200" b="1" i="1">
                              <a:latin typeface="Cambria Math" panose="02040503050406030204" pitchFamily="18" charset="0"/>
                            </a:rPr>
                            <m:t>𝟐</m:t>
                          </m:r>
                        </m:sub>
                      </m:sSub>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𝒃</m:t>
                          </m:r>
                        </m:e>
                        <m:sub>
                          <m:r>
                            <a:rPr lang="zh-CN" altLang="en-US" sz="3200" b="1" i="1">
                              <a:latin typeface="Cambria Math" panose="02040503050406030204" pitchFamily="18" charset="0"/>
                            </a:rPr>
                            <m:t>𝟑</m:t>
                          </m:r>
                        </m:sub>
                      </m:sSub>
                      <m:r>
                        <a:rPr lang="zh-CN" altLang="en-US" sz="3200" b="1">
                          <a:latin typeface="Cambria Math" panose="02040503050406030204" pitchFamily="18" charset="0"/>
                        </a:rPr>
                        <m:t>⋅⋅⋅</m:t>
                      </m:r>
                      <m:sSub>
                        <m:sSubPr>
                          <m:ctrlPr>
                            <a:rPr lang="zh-CN" altLang="en-US" sz="3200" b="1" i="1">
                              <a:latin typeface="Cambria Math" panose="02040503050406030204" pitchFamily="18" charset="0"/>
                            </a:rPr>
                          </m:ctrlPr>
                        </m:sSubPr>
                        <m:e>
                          <m:r>
                            <a:rPr lang="zh-CN" altLang="en-US" sz="3200" b="1" i="1">
                              <a:latin typeface="Cambria Math" panose="02040503050406030204" pitchFamily="18" charset="0"/>
                            </a:rPr>
                            <m:t>𝒃</m:t>
                          </m:r>
                        </m:e>
                        <m:sub>
                          <m:r>
                            <a:rPr lang="zh-CN" altLang="en-US" sz="3200" b="1" i="1">
                              <a:latin typeface="Cambria Math" panose="02040503050406030204" pitchFamily="18" charset="0"/>
                            </a:rPr>
                            <m:t>𝒏</m:t>
                          </m:r>
                        </m:sub>
                      </m:sSub>
                      <m:r>
                        <a:rPr lang="zh-CN" altLang="en-US" sz="3200" b="1">
                          <a:latin typeface="Cambria Math" panose="02040503050406030204" pitchFamily="18" charset="0"/>
                        </a:rPr>
                        <m:t>⋅⋅⋅</m:t>
                      </m:r>
                    </m:oMath>
                  </m:oMathPara>
                </a14:m>
                <a:endParaRPr lang="zh-CN" altLang="en-US" sz="3200" b="1" dirty="0"/>
              </a:p>
            </p:txBody>
          </p:sp>
        </mc:Choice>
        <mc:Fallback xmlns="">
          <p:sp>
            <p:nvSpPr>
              <p:cNvPr id="21" name="文本框 20">
                <a:extLst>
                  <a:ext uri="{FF2B5EF4-FFF2-40B4-BE49-F238E27FC236}">
                    <a16:creationId xmlns:a16="http://schemas.microsoft.com/office/drawing/2014/main" id="{FCC5B365-6BEA-7CB9-AE43-CFEFD55C145B}"/>
                  </a:ext>
                </a:extLst>
              </p:cNvPr>
              <p:cNvSpPr txBox="1">
                <a:spLocks noRot="1" noChangeAspect="1" noMove="1" noResize="1" noEditPoints="1" noAdjustHandles="1" noChangeArrowheads="1" noChangeShapeType="1" noTextEdit="1"/>
              </p:cNvSpPr>
              <p:nvPr/>
            </p:nvSpPr>
            <p:spPr>
              <a:xfrm>
                <a:off x="4255770" y="6022373"/>
                <a:ext cx="4579256" cy="584775"/>
              </a:xfrm>
              <a:prstGeom prst="rect">
                <a:avLst/>
              </a:prstGeom>
              <a:blipFill>
                <a:blip r:embed="rId8"/>
                <a:stretch>
                  <a:fillRect/>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8C7FBD3D-458D-B75C-D6A9-03732ED460F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86329734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8CE780F-15F1-D3DB-A5BF-E4650969604D}"/>
              </a:ext>
            </a:extLst>
          </p:cNvPr>
          <p:cNvSpPr>
            <a:spLocks noChangeArrowheads="1"/>
          </p:cNvSpPr>
          <p:nvPr/>
        </p:nvSpPr>
        <p:spPr bwMode="auto">
          <a:xfrm>
            <a:off x="1353310" y="3709988"/>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3" name="Rectangle 4">
            <a:extLst>
              <a:ext uri="{FF2B5EF4-FFF2-40B4-BE49-F238E27FC236}">
                <a16:creationId xmlns:a16="http://schemas.microsoft.com/office/drawing/2014/main" id="{C0295A03-F19A-3C57-DA19-B60D58D69D8C}"/>
              </a:ext>
            </a:extLst>
          </p:cNvPr>
          <p:cNvSpPr>
            <a:spLocks noChangeArrowheads="1"/>
          </p:cNvSpPr>
          <p:nvPr/>
        </p:nvSpPr>
        <p:spPr bwMode="auto">
          <a:xfrm>
            <a:off x="1353310" y="3690938"/>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4" name="Rectangle 5">
            <a:extLst>
              <a:ext uri="{FF2B5EF4-FFF2-40B4-BE49-F238E27FC236}">
                <a16:creationId xmlns:a16="http://schemas.microsoft.com/office/drawing/2014/main" id="{31609992-7E0F-1407-9E19-9E3753330100}"/>
              </a:ext>
            </a:extLst>
          </p:cNvPr>
          <p:cNvSpPr>
            <a:spLocks noChangeArrowheads="1"/>
          </p:cNvSpPr>
          <p:nvPr/>
        </p:nvSpPr>
        <p:spPr bwMode="auto">
          <a:xfrm>
            <a:off x="1353310" y="3690938"/>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5" name="Rectangle 6">
            <a:extLst>
              <a:ext uri="{FF2B5EF4-FFF2-40B4-BE49-F238E27FC236}">
                <a16:creationId xmlns:a16="http://schemas.microsoft.com/office/drawing/2014/main" id="{B3D20CFD-0F4B-B13F-7489-87DBE5F59B4F}"/>
              </a:ext>
            </a:extLst>
          </p:cNvPr>
          <p:cNvSpPr>
            <a:spLocks noChangeArrowheads="1"/>
          </p:cNvSpPr>
          <p:nvPr/>
        </p:nvSpPr>
        <p:spPr bwMode="auto">
          <a:xfrm>
            <a:off x="1353310" y="36957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6" name="Rectangle 7">
            <a:extLst>
              <a:ext uri="{FF2B5EF4-FFF2-40B4-BE49-F238E27FC236}">
                <a16:creationId xmlns:a16="http://schemas.microsoft.com/office/drawing/2014/main" id="{5CF25063-496F-89CA-1BF3-411C3030BBF9}"/>
              </a:ext>
            </a:extLst>
          </p:cNvPr>
          <p:cNvSpPr>
            <a:spLocks noChangeArrowheads="1"/>
          </p:cNvSpPr>
          <p:nvPr/>
        </p:nvSpPr>
        <p:spPr bwMode="auto">
          <a:xfrm>
            <a:off x="1353310" y="36957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Text Box 9">
                <a:extLst>
                  <a:ext uri="{FF2B5EF4-FFF2-40B4-BE49-F238E27FC236}">
                    <a16:creationId xmlns:a16="http://schemas.microsoft.com/office/drawing/2014/main" id="{0DA828BC-BCA8-895C-DE32-2F13C224F1B0}"/>
                  </a:ext>
                </a:extLst>
              </p:cNvPr>
              <p:cNvSpPr txBox="1">
                <a:spLocks noChangeArrowheads="1"/>
              </p:cNvSpPr>
              <p:nvPr/>
            </p:nvSpPr>
            <p:spPr bwMode="auto">
              <a:xfrm>
                <a:off x="1793452" y="2272634"/>
                <a:ext cx="10248834" cy="40050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514350" indent="-514350" eaLnBrk="1" hangingPunct="1">
                  <a:spcBef>
                    <a:spcPct val="50000"/>
                  </a:spcBef>
                  <a:buFont typeface="Wingdings" panose="05000000000000000000" pitchFamily="2" charset="2"/>
                  <a:buChar char="Ø"/>
                </a:pPr>
                <a:r>
                  <a:rPr lang="en-US" altLang="zh-CN" sz="2800" b="1" dirty="0">
                    <a:latin typeface="Times New Roman" panose="02020603050405020304" pitchFamily="18" charset="0"/>
                  </a:rPr>
                  <a:t>Here for </a:t>
                </a:r>
                <a14:m>
                  <m:oMath xmlns:m="http://schemas.openxmlformats.org/officeDocument/2006/math">
                    <m:r>
                      <a:rPr lang="zh-CN" altLang="en-US" sz="2800" i="1" smtClean="0">
                        <a:latin typeface="Cambria Math" panose="02040503050406030204" pitchFamily="18" charset="0"/>
                      </a:rPr>
                      <m:t>𝑗</m:t>
                    </m:r>
                    <m:r>
                      <a:rPr lang="zh-CN" altLang="en-US" sz="2800">
                        <a:latin typeface="Cambria Math" panose="02040503050406030204" pitchFamily="18" charset="0"/>
                      </a:rPr>
                      <m:t>=1,2,3,⋅⋅⋅</m:t>
                    </m:r>
                  </m:oMath>
                </a14:m>
                <a:r>
                  <a:rPr lang="zh-CN" altLang="en-US" sz="2800" b="1" dirty="0">
                    <a:latin typeface="Times New Roman" panose="02020603050405020304" pitchFamily="18" charset="0"/>
                  </a:rPr>
                  <a:t> </a:t>
                </a:r>
                <a:r>
                  <a:rPr lang="en-US" altLang="zh-CN" sz="2800" b="1" dirty="0">
                    <a:latin typeface="Times New Roman" panose="02020603050405020304" pitchFamily="18" charset="0"/>
                  </a:rPr>
                  <a:t>, if</a:t>
                </a:r>
                <a:r>
                  <a:rPr lang="zh-CN" altLang="en-US" sz="2800" b="1" dirty="0">
                    <a:latin typeface="Times New Roman" panose="02020603050405020304" pitchFamily="18" charset="0"/>
                  </a:rPr>
                  <a:t> </a:t>
                </a:r>
                <a14:m>
                  <m:oMath xmlns:m="http://schemas.openxmlformats.org/officeDocument/2006/math">
                    <m:sSub>
                      <m:sSubPr>
                        <m:ctrlPr>
                          <a:rPr lang="zh-CN" altLang="en-US" sz="2800" i="1" smtClean="0">
                            <a:solidFill>
                              <a:srgbClr val="0070C0"/>
                            </a:solidFill>
                            <a:latin typeface="Cambria Math" panose="02040503050406030204" pitchFamily="18" charset="0"/>
                          </a:rPr>
                        </m:ctrlPr>
                      </m:sSubPr>
                      <m:e>
                        <m:r>
                          <a:rPr lang="zh-CN" altLang="en-US" sz="2800" i="1">
                            <a:solidFill>
                              <a:srgbClr val="0070C0"/>
                            </a:solidFill>
                            <a:latin typeface="Cambria Math" panose="02040503050406030204" pitchFamily="18" charset="0"/>
                          </a:rPr>
                          <m:t>𝑎</m:t>
                        </m:r>
                      </m:e>
                      <m:sub>
                        <m:r>
                          <a:rPr lang="zh-CN" altLang="en-US" sz="2800" i="1">
                            <a:solidFill>
                              <a:srgbClr val="0070C0"/>
                            </a:solidFill>
                            <a:latin typeface="Cambria Math" panose="02040503050406030204" pitchFamily="18" charset="0"/>
                          </a:rPr>
                          <m:t>𝑗𝑗</m:t>
                        </m:r>
                      </m:sub>
                    </m:sSub>
                    <m:r>
                      <a:rPr lang="zh-CN" altLang="en-US" sz="2800">
                        <a:solidFill>
                          <a:srgbClr val="0070C0"/>
                        </a:solidFill>
                        <a:latin typeface="Cambria Math" panose="02040503050406030204" pitchFamily="18" charset="0"/>
                      </a:rPr>
                      <m:t>≠1</m:t>
                    </m:r>
                  </m:oMath>
                </a14:m>
                <a:r>
                  <a:rPr lang="en-US" altLang="zh-CN" sz="2800" b="1" dirty="0">
                    <a:latin typeface="Times New Roman" panose="02020603050405020304" pitchFamily="18" charset="0"/>
                  </a:rPr>
                  <a:t>, then set </a:t>
                </a:r>
                <a:r>
                  <a:rPr lang="en-US" altLang="zh-CN" sz="2800" b="1" i="1" dirty="0" err="1">
                    <a:solidFill>
                      <a:srgbClr val="0070C0"/>
                    </a:solidFill>
                    <a:latin typeface="Times New Roman" panose="02020603050405020304" pitchFamily="18" charset="0"/>
                  </a:rPr>
                  <a:t>b</a:t>
                </a:r>
                <a:r>
                  <a:rPr lang="en-US" altLang="zh-CN" sz="2800" b="1" i="1" baseline="-25000" dirty="0" err="1">
                    <a:solidFill>
                      <a:srgbClr val="0070C0"/>
                    </a:solidFill>
                    <a:latin typeface="Times New Roman" panose="02020603050405020304" pitchFamily="18" charset="0"/>
                  </a:rPr>
                  <a:t>j</a:t>
                </a:r>
                <a:r>
                  <a:rPr lang="en-US" altLang="zh-CN" sz="2800" b="1" dirty="0">
                    <a:solidFill>
                      <a:srgbClr val="0070C0"/>
                    </a:solidFill>
                    <a:latin typeface="Times New Roman" panose="02020603050405020304" pitchFamily="18" charset="0"/>
                  </a:rPr>
                  <a:t>=1</a:t>
                </a:r>
                <a:r>
                  <a:rPr lang="en-US" altLang="zh-CN" sz="2800" b="1" dirty="0">
                    <a:latin typeface="Times New Roman" panose="02020603050405020304" pitchFamily="18" charset="0"/>
                  </a:rPr>
                  <a:t>; if </a:t>
                </a:r>
                <a14:m>
                  <m:oMath xmlns:m="http://schemas.openxmlformats.org/officeDocument/2006/math">
                    <m:sSub>
                      <m:sSubPr>
                        <m:ctrlPr>
                          <a:rPr lang="zh-CN" altLang="en-US" sz="2800" i="1" smtClean="0">
                            <a:solidFill>
                              <a:srgbClr val="0070C0"/>
                            </a:solidFill>
                            <a:latin typeface="Cambria Math" panose="02040503050406030204" pitchFamily="18" charset="0"/>
                          </a:rPr>
                        </m:ctrlPr>
                      </m:sSubPr>
                      <m:e>
                        <m:r>
                          <a:rPr lang="zh-CN" altLang="en-US" sz="2800" i="1">
                            <a:solidFill>
                              <a:srgbClr val="0070C0"/>
                            </a:solidFill>
                            <a:latin typeface="Cambria Math" panose="02040503050406030204" pitchFamily="18" charset="0"/>
                          </a:rPr>
                          <m:t>𝑎</m:t>
                        </m:r>
                      </m:e>
                      <m:sub>
                        <m:r>
                          <a:rPr lang="zh-CN" altLang="en-US" sz="2800" i="1">
                            <a:solidFill>
                              <a:srgbClr val="0070C0"/>
                            </a:solidFill>
                            <a:latin typeface="Cambria Math" panose="02040503050406030204" pitchFamily="18" charset="0"/>
                          </a:rPr>
                          <m:t>𝑗𝑗</m:t>
                        </m:r>
                      </m:sub>
                    </m:sSub>
                    <m:r>
                      <a:rPr lang="zh-CN" altLang="en-US" sz="2800">
                        <a:solidFill>
                          <a:srgbClr val="0070C0"/>
                        </a:solidFill>
                        <a:latin typeface="Cambria Math" panose="02040503050406030204" pitchFamily="18" charset="0"/>
                      </a:rPr>
                      <m:t>=1</m:t>
                    </m:r>
                  </m:oMath>
                </a14:m>
                <a:r>
                  <a:rPr lang="zh-CN" altLang="en-US" sz="2800" b="1" dirty="0">
                    <a:solidFill>
                      <a:srgbClr val="0070C0"/>
                    </a:solidFill>
                    <a:latin typeface="Times New Roman" panose="02020603050405020304" pitchFamily="18" charset="0"/>
                  </a:rPr>
                  <a:t> </a:t>
                </a:r>
                <a:r>
                  <a:rPr lang="en-US" altLang="zh-CN" sz="2800" b="1" dirty="0">
                    <a:latin typeface="Times New Roman" panose="02020603050405020304" pitchFamily="18" charset="0"/>
                  </a:rPr>
                  <a:t>, then set </a:t>
                </a:r>
                <a:r>
                  <a:rPr lang="en-US" altLang="zh-CN" sz="2800" b="1" i="1" dirty="0" err="1">
                    <a:solidFill>
                      <a:srgbClr val="0070C0"/>
                    </a:solidFill>
                    <a:latin typeface="Times New Roman" panose="02020603050405020304" pitchFamily="18" charset="0"/>
                  </a:rPr>
                  <a:t>b</a:t>
                </a:r>
                <a:r>
                  <a:rPr lang="en-US" altLang="zh-CN" sz="2800" b="1" i="1" baseline="-25000" dirty="0" err="1">
                    <a:solidFill>
                      <a:srgbClr val="0070C0"/>
                    </a:solidFill>
                    <a:latin typeface="Times New Roman" panose="02020603050405020304" pitchFamily="18" charset="0"/>
                  </a:rPr>
                  <a:t>j</a:t>
                </a:r>
                <a:r>
                  <a:rPr lang="en-US" altLang="zh-CN" sz="2800" b="1" dirty="0">
                    <a:solidFill>
                      <a:srgbClr val="0070C0"/>
                    </a:solidFill>
                    <a:latin typeface="Times New Roman" panose="02020603050405020304" pitchFamily="18" charset="0"/>
                  </a:rPr>
                  <a:t>=2</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etc.. Obviously, </a:t>
                </a:r>
                <a:r>
                  <a:rPr lang="en-US" altLang="zh-CN" sz="2800" b="1" i="1" dirty="0">
                    <a:solidFill>
                      <a:schemeClr val="accent1"/>
                    </a:solidFill>
                    <a:latin typeface="Times New Roman" panose="02020603050405020304" pitchFamily="18" charset="0"/>
                  </a:rPr>
                  <a:t>x </a:t>
                </a:r>
                <a:r>
                  <a:rPr lang="en-US" altLang="zh-CN" sz="2800" b="1" dirty="0">
                    <a:solidFill>
                      <a:schemeClr val="accent1"/>
                    </a:solidFill>
                    <a:latin typeface="Times New Roman" panose="02020603050405020304" pitchFamily="18" charset="0"/>
                  </a:rPr>
                  <a:t>is different from all elements </a:t>
                </a:r>
                <a:r>
                  <a:rPr lang="zh-CN" altLang="en-US" sz="2800" b="1" dirty="0">
                    <a:solidFill>
                      <a:schemeClr val="accent1"/>
                    </a:solidFill>
                    <a:latin typeface="Times New Roman" panose="02020603050405020304" pitchFamily="18" charset="0"/>
                  </a:rPr>
                  <a:t> </a:t>
                </a:r>
                <a14:m>
                  <m:oMath xmlns:m="http://schemas.openxmlformats.org/officeDocument/2006/math">
                    <m:sSub>
                      <m:sSubPr>
                        <m:ctrlPr>
                          <a:rPr lang="zh-CN" altLang="en-US" sz="2800" b="1" i="1" smtClean="0">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𝒙</m:t>
                        </m:r>
                      </m:e>
                      <m:sub>
                        <m:r>
                          <a:rPr lang="zh-CN" altLang="en-US" sz="2800" b="1" i="1">
                            <a:solidFill>
                              <a:schemeClr val="accent1"/>
                            </a:solidFill>
                            <a:latin typeface="Cambria Math" panose="02040503050406030204" pitchFamily="18" charset="0"/>
                          </a:rPr>
                          <m:t>𝟏</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𝒙</m:t>
                        </m:r>
                      </m:e>
                      <m:sub>
                        <m:r>
                          <a:rPr lang="zh-CN" altLang="en-US" sz="2800" b="1" i="1">
                            <a:solidFill>
                              <a:schemeClr val="accent1"/>
                            </a:solidFill>
                            <a:latin typeface="Cambria Math" panose="02040503050406030204" pitchFamily="18" charset="0"/>
                          </a:rPr>
                          <m:t>𝟐</m:t>
                        </m:r>
                      </m:sub>
                    </m:sSub>
                    <m:r>
                      <a:rPr lang="zh-CN" altLang="en-US" sz="2800" b="1">
                        <a:solidFill>
                          <a:schemeClr val="accent1"/>
                        </a:solidFill>
                        <a:latin typeface="Cambria Math" panose="02040503050406030204" pitchFamily="18" charset="0"/>
                      </a:rPr>
                      <m:t>,⋅⋅⋅,</m:t>
                    </m:r>
                    <m:sSub>
                      <m:sSubPr>
                        <m:ctrlPr>
                          <a:rPr lang="zh-CN" altLang="en-US" sz="2800" b="1" i="1">
                            <a:solidFill>
                              <a:schemeClr val="accent1"/>
                            </a:solidFill>
                            <a:latin typeface="Cambria Math" panose="02040503050406030204" pitchFamily="18" charset="0"/>
                          </a:rPr>
                        </m:ctrlPr>
                      </m:sSubPr>
                      <m:e>
                        <m:r>
                          <a:rPr lang="zh-CN" altLang="en-US" sz="2800" b="1" i="1">
                            <a:solidFill>
                              <a:schemeClr val="accent1"/>
                            </a:solidFill>
                            <a:latin typeface="Cambria Math" panose="02040503050406030204" pitchFamily="18" charset="0"/>
                          </a:rPr>
                          <m:t>𝒙</m:t>
                        </m:r>
                      </m:e>
                      <m:sub>
                        <m:r>
                          <a:rPr lang="zh-CN" altLang="en-US" sz="2800" b="1" i="1">
                            <a:solidFill>
                              <a:schemeClr val="accent1"/>
                            </a:solidFill>
                            <a:latin typeface="Cambria Math" panose="02040503050406030204" pitchFamily="18" charset="0"/>
                          </a:rPr>
                          <m:t>𝒏</m:t>
                        </m:r>
                      </m:sub>
                    </m:sSub>
                    <m:r>
                      <a:rPr lang="zh-CN" altLang="en-US" sz="2800" b="1">
                        <a:solidFill>
                          <a:schemeClr val="accent1"/>
                        </a:solidFill>
                        <a:latin typeface="Cambria Math" panose="02040503050406030204" pitchFamily="18" charset="0"/>
                      </a:rPr>
                      <m:t>,⋅⋅⋅</m:t>
                    </m:r>
                  </m:oMath>
                </a14:m>
                <a:r>
                  <a:rPr lang="zh-CN" altLang="en-US" sz="2800" b="1" dirty="0">
                    <a:solidFill>
                      <a:schemeClr val="accent1"/>
                    </a:solidFill>
                    <a:latin typeface="Times New Roman" panose="02020603050405020304" pitchFamily="18" charset="0"/>
                  </a:rPr>
                  <a:t> </a:t>
                </a:r>
                <a:r>
                  <a:rPr lang="zh-CN" altLang="en-US" sz="2800" b="1" dirty="0">
                    <a:latin typeface="Times New Roman" panose="02020603050405020304" pitchFamily="18" charset="0"/>
                  </a:rPr>
                  <a:t> </a:t>
                </a:r>
                <a:r>
                  <a:rPr lang="en-US" altLang="zh-CN" sz="2800" b="1" dirty="0">
                    <a:latin typeface="Times New Roman" panose="02020603050405020304" pitchFamily="18" charset="0"/>
                  </a:rPr>
                  <a:t>.</a:t>
                </a:r>
              </a:p>
              <a:p>
                <a:pPr marL="457200" indent="-457200" eaLnBrk="1" hangingPunct="1">
                  <a:spcBef>
                    <a:spcPct val="50000"/>
                  </a:spcBef>
                  <a:buFont typeface="Wingdings" panose="05000000000000000000" pitchFamily="2" charset="2"/>
                  <a:buChar char="Ø"/>
                </a:pPr>
                <a:r>
                  <a:rPr lang="en-US" altLang="zh-CN" sz="2800" b="1" dirty="0">
                    <a:latin typeface="Times New Roman" panose="02020603050405020304" pitchFamily="18" charset="0"/>
                  </a:rPr>
                  <a:t>Because </a:t>
                </a:r>
                <a:r>
                  <a:rPr lang="en-US" altLang="zh-CN" sz="2800" b="1" dirty="0">
                    <a:solidFill>
                      <a:srgbClr val="C00000"/>
                    </a:solidFill>
                    <a:latin typeface="Times New Roman" panose="02020603050405020304" pitchFamily="18" charset="0"/>
                  </a:rPr>
                  <a:t>on the first element position </a:t>
                </a:r>
                <a:r>
                  <a:rPr lang="en-US" altLang="zh-CN" sz="2800" b="1" i="1" dirty="0">
                    <a:solidFill>
                      <a:srgbClr val="C00000"/>
                    </a:solidFill>
                    <a:latin typeface="Times New Roman" panose="02020603050405020304" pitchFamily="18" charset="0"/>
                  </a:rPr>
                  <a:t>x</a:t>
                </a:r>
                <a:r>
                  <a:rPr lang="en-US" altLang="zh-CN" sz="2800" b="1" dirty="0">
                    <a:solidFill>
                      <a:srgbClr val="C00000"/>
                    </a:solidFill>
                    <a:latin typeface="Times New Roman" panose="02020603050405020304" pitchFamily="18" charset="0"/>
                  </a:rPr>
                  <a:t> is different from </a:t>
                </a:r>
                <a:r>
                  <a:rPr lang="en-US" altLang="zh-CN" sz="2800" b="1" i="1" dirty="0">
                    <a:solidFill>
                      <a:srgbClr val="C00000"/>
                    </a:solidFill>
                    <a:latin typeface="Times New Roman" panose="02020603050405020304" pitchFamily="18" charset="0"/>
                  </a:rPr>
                  <a:t>x</a:t>
                </a:r>
                <a:r>
                  <a:rPr lang="en-US" altLang="zh-CN" sz="2800" b="1" baseline="-25000" dirty="0">
                    <a:solidFill>
                      <a:srgbClr val="C00000"/>
                    </a:solidFill>
                    <a:latin typeface="Times New Roman" panose="02020603050405020304" pitchFamily="18" charset="0"/>
                  </a:rPr>
                  <a:t>1</a:t>
                </a:r>
                <a:r>
                  <a:rPr lang="en-US" altLang="zh-CN" sz="2800" b="1" dirty="0">
                    <a:solidFill>
                      <a:srgbClr val="C00000"/>
                    </a:solidFill>
                    <a:latin typeface="Times New Roman" panose="02020603050405020304" pitchFamily="18" charset="0"/>
                  </a:rPr>
                  <a:t>, on the second element position </a:t>
                </a:r>
                <a:r>
                  <a:rPr lang="en-US" altLang="zh-CN" sz="2800" b="1" i="1" dirty="0">
                    <a:solidFill>
                      <a:srgbClr val="C00000"/>
                    </a:solidFill>
                    <a:latin typeface="Times New Roman" panose="02020603050405020304" pitchFamily="18" charset="0"/>
                  </a:rPr>
                  <a:t>x</a:t>
                </a:r>
                <a:r>
                  <a:rPr lang="en-US" altLang="zh-CN" sz="2800" b="1" dirty="0">
                    <a:solidFill>
                      <a:srgbClr val="C00000"/>
                    </a:solidFill>
                    <a:latin typeface="Times New Roman" panose="02020603050405020304" pitchFamily="18" charset="0"/>
                  </a:rPr>
                  <a:t> is different from </a:t>
                </a:r>
                <a:r>
                  <a:rPr lang="en-US" altLang="zh-CN" sz="2800" b="1" i="1" dirty="0">
                    <a:solidFill>
                      <a:srgbClr val="C00000"/>
                    </a:solidFill>
                    <a:latin typeface="Times New Roman" panose="02020603050405020304" pitchFamily="18" charset="0"/>
                  </a:rPr>
                  <a:t>x</a:t>
                </a:r>
                <a:r>
                  <a:rPr lang="en-US" altLang="zh-CN" sz="2800" b="1" baseline="-25000" dirty="0">
                    <a:solidFill>
                      <a:srgbClr val="C00000"/>
                    </a:solidFill>
                    <a:latin typeface="Times New Roman" panose="02020603050405020304" pitchFamily="18" charset="0"/>
                  </a:rPr>
                  <a:t>2 </a:t>
                </a:r>
                <a:r>
                  <a:rPr lang="en-US" altLang="zh-CN" sz="2800" b="1" dirty="0">
                    <a:solidFill>
                      <a:srgbClr val="C00000"/>
                    </a:solidFill>
                    <a:latin typeface="Times New Roman" panose="02020603050405020304" pitchFamily="18" charset="0"/>
                  </a:rPr>
                  <a:t>, etc.. </a:t>
                </a:r>
              </a:p>
              <a:p>
                <a:pPr marL="457200" indent="-457200">
                  <a:spcBef>
                    <a:spcPct val="50000"/>
                  </a:spcBef>
                  <a:buFont typeface="Wingdings" panose="05000000000000000000" pitchFamily="2" charset="2"/>
                  <a:buChar char="Ø"/>
                </a:pPr>
                <a:r>
                  <a:rPr lang="en-US" altLang="zh-CN" sz="2800" b="1" dirty="0">
                    <a:latin typeface="Times New Roman" panose="02020603050405020304" pitchFamily="18" charset="0"/>
                  </a:rPr>
                  <a:t>So </a:t>
                </a:r>
                <a14:m>
                  <m:oMath xmlns:m="http://schemas.openxmlformats.org/officeDocument/2006/math">
                    <m:r>
                      <a:rPr lang="zh-CN" altLang="en-US" sz="2800" i="1" smtClean="0">
                        <a:solidFill>
                          <a:srgbClr val="0070C0"/>
                        </a:solidFill>
                        <a:latin typeface="Cambria Math" panose="02040503050406030204" pitchFamily="18" charset="0"/>
                      </a:rPr>
                      <m:t>𝑥</m:t>
                    </m:r>
                    <m:r>
                      <a:rPr lang="zh-CN" altLang="en-US" sz="2800" b="1">
                        <a:solidFill>
                          <a:srgbClr val="0070C0"/>
                        </a:solidFill>
                        <a:latin typeface="Cambria Math" panose="02040503050406030204" pitchFamily="18" charset="0"/>
                      </a:rPr>
                      <m:t>∈</m:t>
                    </m:r>
                    <m:sSub>
                      <m:sSubPr>
                        <m:ctrlPr>
                          <a:rPr lang="zh-CN" altLang="en-US" sz="2800" i="1">
                            <a:solidFill>
                              <a:srgbClr val="0070C0"/>
                            </a:solidFill>
                            <a:latin typeface="Cambria Math" panose="02040503050406030204" pitchFamily="18" charset="0"/>
                          </a:rPr>
                        </m:ctrlPr>
                      </m:sSubPr>
                      <m:e>
                        <m:r>
                          <a:rPr lang="zh-CN" altLang="en-US" sz="2800" i="1">
                            <a:solidFill>
                              <a:srgbClr val="0070C0"/>
                            </a:solidFill>
                            <a:latin typeface="Cambria Math" panose="02040503050406030204" pitchFamily="18" charset="0"/>
                          </a:rPr>
                          <m:t>𝑅</m:t>
                        </m:r>
                      </m:e>
                      <m:sub>
                        <m:r>
                          <a:rPr lang="zh-CN" altLang="en-US" sz="2800">
                            <a:solidFill>
                              <a:srgbClr val="0070C0"/>
                            </a:solidFill>
                            <a:latin typeface="Cambria Math" panose="02040503050406030204" pitchFamily="18" charset="0"/>
                          </a:rPr>
                          <m:t>1</m:t>
                        </m:r>
                      </m:sub>
                    </m:sSub>
                  </m:oMath>
                </a14:m>
                <a:r>
                  <a:rPr lang="zh-CN" altLang="en-US" sz="2800" b="1" dirty="0">
                    <a:solidFill>
                      <a:srgbClr val="0070C0"/>
                    </a:solidFill>
                    <a:latin typeface="Times New Roman" panose="02020603050405020304" pitchFamily="18" charset="0"/>
                  </a:rPr>
                  <a:t> </a:t>
                </a:r>
                <a:r>
                  <a:rPr lang="en-US" altLang="zh-CN" sz="2800" b="1" dirty="0">
                    <a:latin typeface="Times New Roman" panose="02020603050405020304" pitchFamily="18" charset="0"/>
                  </a:rPr>
                  <a:t>, but </a:t>
                </a:r>
                <a:r>
                  <a:rPr lang="en-US" altLang="zh-CN" sz="2800" b="1" i="1" dirty="0">
                    <a:latin typeface="Times New Roman" panose="02020603050405020304" pitchFamily="18" charset="0"/>
                  </a:rPr>
                  <a:t>x</a:t>
                </a:r>
                <a:r>
                  <a:rPr lang="en-US" altLang="zh-CN" sz="2800" b="1" dirty="0">
                    <a:latin typeface="Times New Roman" panose="02020603050405020304" pitchFamily="18" charset="0"/>
                  </a:rPr>
                  <a:t> doesn’t belong to range of </a:t>
                </a:r>
                <a:r>
                  <a:rPr lang="en-US" altLang="zh-CN" sz="2800" b="1" i="1" dirty="0">
                    <a:latin typeface="Times New Roman" panose="02020603050405020304" pitchFamily="18" charset="0"/>
                  </a:rPr>
                  <a:t>f, </a:t>
                </a:r>
                <a:r>
                  <a:rPr lang="en-US" altLang="zh-CN" sz="2800" b="1" dirty="0">
                    <a:latin typeface="Times New Roman" panose="02020603050405020304" pitchFamily="18" charset="0"/>
                  </a:rPr>
                  <a:t>so there is no bijective function from </a:t>
                </a:r>
                <a:r>
                  <a:rPr lang="en-US" altLang="zh-CN" sz="2800" b="1" i="1" dirty="0">
                    <a:latin typeface="Times New Roman" panose="02020603050405020304" pitchFamily="18" charset="0"/>
                  </a:rPr>
                  <a:t>N </a:t>
                </a:r>
                <a:r>
                  <a:rPr lang="en-US" altLang="zh-CN" sz="2800" b="1" dirty="0">
                    <a:latin typeface="Times New Roman" panose="02020603050405020304" pitchFamily="18" charset="0"/>
                  </a:rPr>
                  <a:t>to</a:t>
                </a:r>
                <a:r>
                  <a:rPr lang="en-US" altLang="zh-CN" sz="2800" b="1" i="1" dirty="0">
                    <a:latin typeface="Times New Roman" panose="02020603050405020304" pitchFamily="18" charset="0"/>
                  </a:rPr>
                  <a:t> R</a:t>
                </a:r>
                <a:r>
                  <a:rPr lang="en-US" altLang="zh-CN" sz="2800" b="1" baseline="-25000" dirty="0">
                    <a:latin typeface="Times New Roman" panose="02020603050405020304" pitchFamily="18" charset="0"/>
                  </a:rPr>
                  <a:t>1</a:t>
                </a:r>
                <a:r>
                  <a:rPr lang="en-US" altLang="zh-CN" sz="2800" b="1" i="1" dirty="0">
                    <a:latin typeface="Times New Roman" panose="02020603050405020304" pitchFamily="18" charset="0"/>
                  </a:rPr>
                  <a:t>. </a:t>
                </a:r>
                <a:r>
                  <a:rPr lang="en-US" altLang="zh-CN" sz="2800" b="1" dirty="0">
                    <a:latin typeface="Times New Roman" panose="02020603050405020304" pitchFamily="18" charset="0"/>
                  </a:rPr>
                  <a:t>This contradicts the assumptions, so </a:t>
                </a:r>
                <a:r>
                  <a:rPr lang="en-US" altLang="zh-CN" sz="2800" b="1" i="1" dirty="0">
                    <a:latin typeface="Times New Roman" panose="02020603050405020304" pitchFamily="18" charset="0"/>
                  </a:rPr>
                  <a:t>R</a:t>
                </a:r>
                <a:r>
                  <a:rPr lang="en-US" altLang="zh-CN" sz="2800" b="1" baseline="-25000" dirty="0">
                    <a:latin typeface="Times New Roman" panose="02020603050405020304" pitchFamily="18" charset="0"/>
                  </a:rPr>
                  <a:t>1</a:t>
                </a:r>
                <a:r>
                  <a:rPr lang="en-US" altLang="zh-CN" sz="2800" b="1" dirty="0">
                    <a:latin typeface="Times New Roman" panose="02020603050405020304" pitchFamily="18" charset="0"/>
                  </a:rPr>
                  <a:t> is not countable. </a:t>
                </a:r>
                <a:endParaRPr lang="zh-CN" altLang="en-US" sz="2800" b="1" dirty="0">
                  <a:latin typeface="Times New Roman" panose="02020603050405020304" pitchFamily="18" charset="0"/>
                </a:endParaRPr>
              </a:p>
            </p:txBody>
          </p:sp>
        </mc:Choice>
        <mc:Fallback xmlns="">
          <p:sp>
            <p:nvSpPr>
              <p:cNvPr id="17" name="Text Box 9">
                <a:extLst>
                  <a:ext uri="{FF2B5EF4-FFF2-40B4-BE49-F238E27FC236}">
                    <a16:creationId xmlns:a16="http://schemas.microsoft.com/office/drawing/2014/main" id="{0DA828BC-BCA8-895C-DE32-2F13C224F1B0}"/>
                  </a:ext>
                </a:extLst>
              </p:cNvPr>
              <p:cNvSpPr txBox="1">
                <a:spLocks noRot="1" noChangeAspect="1" noMove="1" noResize="1" noEditPoints="1" noAdjustHandles="1" noChangeArrowheads="1" noChangeShapeType="1" noTextEdit="1"/>
              </p:cNvSpPr>
              <p:nvPr/>
            </p:nvSpPr>
            <p:spPr bwMode="auto">
              <a:xfrm>
                <a:off x="1793452" y="2272634"/>
                <a:ext cx="10248834" cy="4005007"/>
              </a:xfrm>
              <a:prstGeom prst="rect">
                <a:avLst/>
              </a:prstGeom>
              <a:blipFill>
                <a:blip r:embed="rId3"/>
                <a:stretch>
                  <a:fillRect l="-1011" t="-1674" r="-238" b="-33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Text Box 14">
            <a:extLst>
              <a:ext uri="{FF2B5EF4-FFF2-40B4-BE49-F238E27FC236}">
                <a16:creationId xmlns:a16="http://schemas.microsoft.com/office/drawing/2014/main" id="{36113738-8FC3-E333-A38A-1F21CC635F02}"/>
              </a:ext>
            </a:extLst>
          </p:cNvPr>
          <p:cNvSpPr txBox="1">
            <a:spLocks noChangeArrowheads="1"/>
          </p:cNvSpPr>
          <p:nvPr/>
        </p:nvSpPr>
        <p:spPr bwMode="auto">
          <a:xfrm>
            <a:off x="1964870" y="1085935"/>
            <a:ext cx="7916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latin typeface="Times New Roman" panose="02020603050405020304" pitchFamily="18" charset="0"/>
              </a:rPr>
              <a:t>So, try to form a real number</a:t>
            </a:r>
            <a:endParaRPr lang="zh-CN" altLang="en-US" sz="28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883F43A-00DC-40CE-9487-9DF3CBAB3D3A}"/>
                  </a:ext>
                </a:extLst>
              </p:cNvPr>
              <p:cNvSpPr txBox="1"/>
              <p:nvPr/>
            </p:nvSpPr>
            <p:spPr>
              <a:xfrm>
                <a:off x="3473665" y="1458422"/>
                <a:ext cx="4579256" cy="584775"/>
              </a:xfrm>
              <a:prstGeom prst="rect">
                <a:avLst/>
              </a:prstGeom>
              <a:noFill/>
            </p:spPr>
            <p:txBody>
              <a:bodyPr wrap="square">
                <a:spAutoFit/>
              </a:bodyPr>
              <a:lstStyle/>
              <a:p>
                <a:pPr eaLnBrk="1" hangingPunct="1"/>
                <a14:m>
                  <m:oMathPara xmlns:m="http://schemas.openxmlformats.org/officeDocument/2006/math">
                    <m:oMathParaPr>
                      <m:jc m:val="centerGroup"/>
                    </m:oMathParaPr>
                    <m:oMath xmlns:m="http://schemas.openxmlformats.org/officeDocument/2006/math">
                      <m:r>
                        <a:rPr lang="zh-CN" altLang="en-US" sz="3200" b="1" i="1" smtClean="0">
                          <a:solidFill>
                            <a:srgbClr val="0070C0"/>
                          </a:solidFill>
                          <a:latin typeface="Cambria Math" panose="02040503050406030204" pitchFamily="18" charset="0"/>
                        </a:rPr>
                        <m:t>𝒙</m:t>
                      </m:r>
                      <m:r>
                        <a:rPr lang="zh-CN" altLang="en-US" sz="3200" b="1">
                          <a:solidFill>
                            <a:srgbClr val="0070C0"/>
                          </a:solidFill>
                          <a:latin typeface="Cambria Math" panose="02040503050406030204" pitchFamily="18" charset="0"/>
                        </a:rPr>
                        <m:t>=</m:t>
                      </m:r>
                      <m:r>
                        <a:rPr lang="zh-CN" altLang="en-US" sz="3200" b="1" i="1">
                          <a:solidFill>
                            <a:srgbClr val="0070C0"/>
                          </a:solidFill>
                          <a:latin typeface="Cambria Math" panose="02040503050406030204" pitchFamily="18" charset="0"/>
                        </a:rPr>
                        <m:t>𝟎</m:t>
                      </m:r>
                      <m:r>
                        <a:rPr lang="zh-CN" altLang="en-US" sz="3200" b="1">
                          <a:solidFill>
                            <a:srgbClr val="0070C0"/>
                          </a:solidFill>
                          <a:latin typeface="Cambria Math" panose="02040503050406030204" pitchFamily="18" charset="0"/>
                        </a:rPr>
                        <m:t>.</m:t>
                      </m:r>
                      <m:sSub>
                        <m:sSubPr>
                          <m:ctrlPr>
                            <a:rPr lang="zh-CN" altLang="en-US" sz="3200" b="1" i="1">
                              <a:solidFill>
                                <a:srgbClr val="0070C0"/>
                              </a:solidFill>
                              <a:latin typeface="Cambria Math" panose="02040503050406030204" pitchFamily="18" charset="0"/>
                            </a:rPr>
                          </m:ctrlPr>
                        </m:sSubPr>
                        <m:e>
                          <m:r>
                            <a:rPr lang="zh-CN" altLang="en-US" sz="3200" b="1" i="1">
                              <a:solidFill>
                                <a:srgbClr val="0070C0"/>
                              </a:solidFill>
                              <a:latin typeface="Cambria Math" panose="02040503050406030204" pitchFamily="18" charset="0"/>
                            </a:rPr>
                            <m:t>𝒃</m:t>
                          </m:r>
                        </m:e>
                        <m:sub>
                          <m:r>
                            <a:rPr lang="zh-CN" altLang="en-US" sz="3200" b="1" i="1">
                              <a:solidFill>
                                <a:srgbClr val="0070C0"/>
                              </a:solidFill>
                              <a:latin typeface="Cambria Math" panose="02040503050406030204" pitchFamily="18" charset="0"/>
                            </a:rPr>
                            <m:t>𝟏</m:t>
                          </m:r>
                        </m:sub>
                      </m:sSub>
                      <m:sSub>
                        <m:sSubPr>
                          <m:ctrlPr>
                            <a:rPr lang="zh-CN" altLang="en-US" sz="3200" b="1" i="1">
                              <a:solidFill>
                                <a:srgbClr val="0070C0"/>
                              </a:solidFill>
                              <a:latin typeface="Cambria Math" panose="02040503050406030204" pitchFamily="18" charset="0"/>
                            </a:rPr>
                          </m:ctrlPr>
                        </m:sSubPr>
                        <m:e>
                          <m:r>
                            <a:rPr lang="zh-CN" altLang="en-US" sz="3200" b="1" i="1">
                              <a:solidFill>
                                <a:srgbClr val="0070C0"/>
                              </a:solidFill>
                              <a:latin typeface="Cambria Math" panose="02040503050406030204" pitchFamily="18" charset="0"/>
                            </a:rPr>
                            <m:t>𝒃</m:t>
                          </m:r>
                        </m:e>
                        <m:sub>
                          <m:r>
                            <a:rPr lang="zh-CN" altLang="en-US" sz="3200" b="1" i="1">
                              <a:solidFill>
                                <a:srgbClr val="0070C0"/>
                              </a:solidFill>
                              <a:latin typeface="Cambria Math" panose="02040503050406030204" pitchFamily="18" charset="0"/>
                            </a:rPr>
                            <m:t>𝟐</m:t>
                          </m:r>
                        </m:sub>
                      </m:sSub>
                      <m:sSub>
                        <m:sSubPr>
                          <m:ctrlPr>
                            <a:rPr lang="zh-CN" altLang="en-US" sz="3200" b="1" i="1">
                              <a:solidFill>
                                <a:srgbClr val="0070C0"/>
                              </a:solidFill>
                              <a:latin typeface="Cambria Math" panose="02040503050406030204" pitchFamily="18" charset="0"/>
                            </a:rPr>
                          </m:ctrlPr>
                        </m:sSubPr>
                        <m:e>
                          <m:r>
                            <a:rPr lang="zh-CN" altLang="en-US" sz="3200" b="1" i="1">
                              <a:solidFill>
                                <a:srgbClr val="0070C0"/>
                              </a:solidFill>
                              <a:latin typeface="Cambria Math" panose="02040503050406030204" pitchFamily="18" charset="0"/>
                            </a:rPr>
                            <m:t>𝒃</m:t>
                          </m:r>
                        </m:e>
                        <m:sub>
                          <m:r>
                            <a:rPr lang="zh-CN" altLang="en-US" sz="3200" b="1" i="1">
                              <a:solidFill>
                                <a:srgbClr val="0070C0"/>
                              </a:solidFill>
                              <a:latin typeface="Cambria Math" panose="02040503050406030204" pitchFamily="18" charset="0"/>
                            </a:rPr>
                            <m:t>𝟑</m:t>
                          </m:r>
                        </m:sub>
                      </m:sSub>
                      <m:r>
                        <a:rPr lang="zh-CN" altLang="en-US" sz="3200" b="1">
                          <a:solidFill>
                            <a:srgbClr val="0070C0"/>
                          </a:solidFill>
                          <a:latin typeface="Cambria Math" panose="02040503050406030204" pitchFamily="18" charset="0"/>
                        </a:rPr>
                        <m:t>⋅⋅⋅</m:t>
                      </m:r>
                      <m:sSub>
                        <m:sSubPr>
                          <m:ctrlPr>
                            <a:rPr lang="zh-CN" altLang="en-US" sz="3200" b="1" i="1">
                              <a:solidFill>
                                <a:srgbClr val="0070C0"/>
                              </a:solidFill>
                              <a:latin typeface="Cambria Math" panose="02040503050406030204" pitchFamily="18" charset="0"/>
                            </a:rPr>
                          </m:ctrlPr>
                        </m:sSubPr>
                        <m:e>
                          <m:r>
                            <a:rPr lang="zh-CN" altLang="en-US" sz="3200" b="1" i="1">
                              <a:solidFill>
                                <a:srgbClr val="0070C0"/>
                              </a:solidFill>
                              <a:latin typeface="Cambria Math" panose="02040503050406030204" pitchFamily="18" charset="0"/>
                            </a:rPr>
                            <m:t>𝒃</m:t>
                          </m:r>
                        </m:e>
                        <m:sub>
                          <m:r>
                            <a:rPr lang="zh-CN" altLang="en-US" sz="3200" b="1" i="1">
                              <a:solidFill>
                                <a:srgbClr val="0070C0"/>
                              </a:solidFill>
                              <a:latin typeface="Cambria Math" panose="02040503050406030204" pitchFamily="18" charset="0"/>
                            </a:rPr>
                            <m:t>𝒏</m:t>
                          </m:r>
                        </m:sub>
                      </m:sSub>
                      <m:r>
                        <a:rPr lang="zh-CN" altLang="en-US" sz="3200" b="1">
                          <a:solidFill>
                            <a:srgbClr val="0070C0"/>
                          </a:solidFill>
                          <a:latin typeface="Cambria Math" panose="02040503050406030204" pitchFamily="18" charset="0"/>
                        </a:rPr>
                        <m:t>⋅⋅⋅</m:t>
                      </m:r>
                    </m:oMath>
                  </m:oMathPara>
                </a14:m>
                <a:endParaRPr lang="zh-CN" altLang="en-US" sz="3200" b="1" dirty="0">
                  <a:solidFill>
                    <a:srgbClr val="0070C0"/>
                  </a:solidFill>
                </a:endParaRPr>
              </a:p>
            </p:txBody>
          </p:sp>
        </mc:Choice>
        <mc:Fallback xmlns="">
          <p:sp>
            <p:nvSpPr>
              <p:cNvPr id="19" name="文本框 18">
                <a:extLst>
                  <a:ext uri="{FF2B5EF4-FFF2-40B4-BE49-F238E27FC236}">
                    <a16:creationId xmlns:a16="http://schemas.microsoft.com/office/drawing/2014/main" id="{B883F43A-00DC-40CE-9487-9DF3CBAB3D3A}"/>
                  </a:ext>
                </a:extLst>
              </p:cNvPr>
              <p:cNvSpPr txBox="1">
                <a:spLocks noRot="1" noChangeAspect="1" noMove="1" noResize="1" noEditPoints="1" noAdjustHandles="1" noChangeArrowheads="1" noChangeShapeType="1" noTextEdit="1"/>
              </p:cNvSpPr>
              <p:nvPr/>
            </p:nvSpPr>
            <p:spPr>
              <a:xfrm>
                <a:off x="3473665" y="1458422"/>
                <a:ext cx="4579256" cy="584775"/>
              </a:xfrm>
              <a:prstGeom prst="rect">
                <a:avLst/>
              </a:prstGeom>
              <a:blipFill>
                <a:blip r:embed="rId4"/>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9164365E-DE8B-6A0E-F069-AC6CFF00C5D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4619323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C32FF65-F46F-BCDB-9442-65951670CF8F}"/>
              </a:ext>
            </a:extLst>
          </p:cNvPr>
          <p:cNvSpPr>
            <a:spLocks noChangeArrowheads="1"/>
          </p:cNvSpPr>
          <p:nvPr/>
        </p:nvSpPr>
        <p:spPr bwMode="auto">
          <a:xfrm>
            <a:off x="1427109" y="35433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288AC8C9-33C1-7A44-C9D8-B5AE37602E40}"/>
                  </a:ext>
                </a:extLst>
              </p:cNvPr>
              <p:cNvSpPr txBox="1">
                <a:spLocks noChangeArrowheads="1"/>
              </p:cNvSpPr>
              <p:nvPr/>
            </p:nvSpPr>
            <p:spPr bwMode="auto">
              <a:xfrm>
                <a:off x="1912884" y="1014413"/>
                <a:ext cx="1027911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1"/>
                    </a:solidFill>
                    <a:latin typeface="Times New Roman" panose="02020603050405020304" pitchFamily="18" charset="0"/>
                  </a:rPr>
                  <a:t>Example: </a:t>
                </a:r>
                <a:r>
                  <a:rPr lang="en-US" altLang="zh-CN" sz="2800" b="1" dirty="0">
                    <a:latin typeface="Times New Roman" panose="02020603050405020304" pitchFamily="18" charset="0"/>
                  </a:rPr>
                  <a:t>Using graph method to illustrate the cardinality of </a:t>
                </a:r>
                <a:r>
                  <a:rPr lang="en-US" altLang="zh-CN" sz="2800" b="1" i="1" dirty="0">
                    <a:solidFill>
                      <a:srgbClr val="0070C0"/>
                    </a:solidFill>
                    <a:latin typeface="Times New Roman" panose="02020603050405020304" pitchFamily="18" charset="0"/>
                  </a:rPr>
                  <a:t>R</a:t>
                </a:r>
                <a:r>
                  <a:rPr lang="en-US" altLang="zh-CN" sz="2800" b="1" baseline="-25000" dirty="0">
                    <a:solidFill>
                      <a:srgbClr val="0070C0"/>
                    </a:solidFill>
                    <a:latin typeface="Times New Roman" panose="02020603050405020304" pitchFamily="18" charset="0"/>
                  </a:rPr>
                  <a:t>1</a:t>
                </a:r>
                <a:r>
                  <a:rPr lang="en-US" altLang="zh-CN" sz="2800" b="1" dirty="0">
                    <a:solidFill>
                      <a:srgbClr val="0070C0"/>
                    </a:solidFill>
                    <a:latin typeface="Times New Roman" panose="02020603050405020304" pitchFamily="18" charset="0"/>
                  </a:rPr>
                  <a:t> </a:t>
                </a:r>
                <a:r>
                  <a:rPr lang="en-US" altLang="zh-CN" sz="2800" b="1" dirty="0">
                    <a:latin typeface="Times New Roman" panose="02020603050405020304" pitchFamily="18" charset="0"/>
                  </a:rPr>
                  <a:t>in the above theorem is </a:t>
                </a:r>
                <a14:m>
                  <m:oMath xmlns:m="http://schemas.openxmlformats.org/officeDocument/2006/math">
                    <m:sSub>
                      <m:sSubPr>
                        <m:ctrlPr>
                          <a:rPr lang="zh-CN" altLang="en-US" sz="2800" b="1" i="1" smtClean="0">
                            <a:solidFill>
                              <a:srgbClr val="0070C0"/>
                            </a:solidFill>
                            <a:latin typeface="Cambria Math" panose="02040503050406030204" pitchFamily="18" charset="0"/>
                          </a:rPr>
                        </m:ctrlPr>
                      </m:sSubPr>
                      <m:e>
                        <m:r>
                          <a:rPr lang="zh-CN" altLang="en-US" sz="2800" b="1">
                            <a:solidFill>
                              <a:srgbClr val="0070C0"/>
                            </a:solidFill>
                            <a:latin typeface="Cambria Math" panose="02040503050406030204" pitchFamily="18" charset="0"/>
                          </a:rPr>
                          <m:t>ℵ</m:t>
                        </m:r>
                      </m:e>
                      <m:sub>
                        <m:r>
                          <a:rPr lang="zh-CN" altLang="en-US" sz="2800" b="1" i="1">
                            <a:solidFill>
                              <a:srgbClr val="0070C0"/>
                            </a:solidFill>
                            <a:latin typeface="Cambria Math" panose="02040503050406030204" pitchFamily="18" charset="0"/>
                          </a:rPr>
                          <m:t>𝟏</m:t>
                        </m:r>
                      </m:sub>
                    </m:sSub>
                  </m:oMath>
                </a14:m>
                <a:endParaRPr lang="zh-CN" altLang="en-US" sz="2800" b="1" dirty="0">
                  <a:latin typeface="Times New Roman" panose="02020603050405020304" pitchFamily="18" charset="0"/>
                </a:endParaRPr>
              </a:p>
            </p:txBody>
          </p:sp>
        </mc:Choice>
        <mc:Fallback xmlns="">
          <p:sp>
            <p:nvSpPr>
              <p:cNvPr id="13" name="Text Box 5">
                <a:extLst>
                  <a:ext uri="{FF2B5EF4-FFF2-40B4-BE49-F238E27FC236}">
                    <a16:creationId xmlns:a16="http://schemas.microsoft.com/office/drawing/2014/main" id="{288AC8C9-33C1-7A44-C9D8-B5AE37602E40}"/>
                  </a:ext>
                </a:extLst>
              </p:cNvPr>
              <p:cNvSpPr txBox="1">
                <a:spLocks noRot="1" noChangeAspect="1" noMove="1" noResize="1" noEditPoints="1" noAdjustHandles="1" noChangeArrowheads="1" noChangeShapeType="1" noTextEdit="1"/>
              </p:cNvSpPr>
              <p:nvPr/>
            </p:nvSpPr>
            <p:spPr bwMode="auto">
              <a:xfrm>
                <a:off x="1912884" y="1014413"/>
                <a:ext cx="10279116" cy="954107"/>
              </a:xfrm>
              <a:prstGeom prst="rect">
                <a:avLst/>
              </a:prstGeom>
              <a:blipFill>
                <a:blip r:embed="rId3"/>
                <a:stretch>
                  <a:fillRect l="-1246" t="-6369" r="-130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Rectangle 7">
            <a:extLst>
              <a:ext uri="{FF2B5EF4-FFF2-40B4-BE49-F238E27FC236}">
                <a16:creationId xmlns:a16="http://schemas.microsoft.com/office/drawing/2014/main" id="{86AB2B31-2A35-7CC4-72B8-DA53C4CF7AE7}"/>
              </a:ext>
            </a:extLst>
          </p:cNvPr>
          <p:cNvSpPr>
            <a:spLocks noChangeArrowheads="1"/>
          </p:cNvSpPr>
          <p:nvPr/>
        </p:nvSpPr>
        <p:spPr bwMode="auto">
          <a:xfrm>
            <a:off x="1427109" y="35433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 Box 9">
                <a:extLst>
                  <a:ext uri="{FF2B5EF4-FFF2-40B4-BE49-F238E27FC236}">
                    <a16:creationId xmlns:a16="http://schemas.microsoft.com/office/drawing/2014/main" id="{154D8923-927F-B992-853F-BEBB16F44037}"/>
                  </a:ext>
                </a:extLst>
              </p:cNvPr>
              <p:cNvSpPr txBox="1">
                <a:spLocks noChangeArrowheads="1"/>
              </p:cNvSpPr>
              <p:nvPr/>
            </p:nvSpPr>
            <p:spPr bwMode="auto">
              <a:xfrm>
                <a:off x="1912884" y="2099441"/>
                <a:ext cx="837723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None/>
                </a:pPr>
                <a:r>
                  <a:rPr lang="en-US" altLang="zh-CN" sz="2400" b="1" dirty="0">
                    <a:solidFill>
                      <a:schemeClr val="accent1"/>
                    </a:solidFill>
                    <a:latin typeface="Times New Roman" panose="02020603050405020304" pitchFamily="18" charset="0"/>
                  </a:rPr>
                  <a:t>Solution:</a:t>
                </a:r>
                <a:r>
                  <a:rPr lang="zh-CN" altLang="en-US" sz="2400" b="1" dirty="0">
                    <a:solidFill>
                      <a:schemeClr val="accent1"/>
                    </a:solidFill>
                    <a:latin typeface="Times New Roman" panose="02020603050405020304" pitchFamily="18" charset="0"/>
                  </a:rPr>
                  <a:t> </a:t>
                </a:r>
                <a:r>
                  <a:rPr lang="en-US" altLang="zh-CN" sz="2400" b="1" dirty="0">
                    <a:latin typeface="Times New Roman" panose="02020603050405020304" pitchFamily="18" charset="0"/>
                  </a:rPr>
                  <a:t>illustrate </a:t>
                </a:r>
                <a14:m>
                  <m:oMath xmlns:m="http://schemas.openxmlformats.org/officeDocument/2006/math">
                    <m:sSub>
                      <m:sSubPr>
                        <m:ctrlPr>
                          <a:rPr lang="zh-CN" altLang="en-US" sz="2400" b="1" i="1" smtClean="0">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𝑹</m:t>
                        </m:r>
                      </m:e>
                      <m:sub>
                        <m:r>
                          <a:rPr lang="zh-CN" altLang="en-US" sz="2400" b="1" i="1">
                            <a:solidFill>
                              <a:srgbClr val="002060"/>
                            </a:solidFill>
                            <a:latin typeface="Cambria Math" panose="02040503050406030204" pitchFamily="18" charset="0"/>
                          </a:rPr>
                          <m:t>𝟏</m:t>
                        </m:r>
                      </m:sub>
                    </m:sSub>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𝑹</m:t>
                    </m:r>
                  </m:oMath>
                </a14:m>
                <a:endParaRPr lang="en-US" altLang="zh-CN" sz="2400" b="1" dirty="0">
                  <a:solidFill>
                    <a:srgbClr val="002060"/>
                  </a:solidFill>
                </a:endParaRPr>
              </a:p>
            </p:txBody>
          </p:sp>
        </mc:Choice>
        <mc:Fallback xmlns="">
          <p:sp>
            <p:nvSpPr>
              <p:cNvPr id="15" name="Text Box 9">
                <a:extLst>
                  <a:ext uri="{FF2B5EF4-FFF2-40B4-BE49-F238E27FC236}">
                    <a16:creationId xmlns:a16="http://schemas.microsoft.com/office/drawing/2014/main" id="{154D8923-927F-B992-853F-BEBB16F44037}"/>
                  </a:ext>
                </a:extLst>
              </p:cNvPr>
              <p:cNvSpPr txBox="1">
                <a:spLocks noRot="1" noChangeAspect="1" noMove="1" noResize="1" noEditPoints="1" noAdjustHandles="1" noChangeArrowheads="1" noChangeShapeType="1" noTextEdit="1"/>
              </p:cNvSpPr>
              <p:nvPr/>
            </p:nvSpPr>
            <p:spPr bwMode="auto">
              <a:xfrm>
                <a:off x="1912884" y="2099441"/>
                <a:ext cx="8377238" cy="461665"/>
              </a:xfrm>
              <a:prstGeom prst="rect">
                <a:avLst/>
              </a:prstGeom>
              <a:blipFill>
                <a:blip r:embed="rId4"/>
                <a:stretch>
                  <a:fillRect l="-1164"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Rectangle 11">
            <a:extLst>
              <a:ext uri="{FF2B5EF4-FFF2-40B4-BE49-F238E27FC236}">
                <a16:creationId xmlns:a16="http://schemas.microsoft.com/office/drawing/2014/main" id="{C17001D2-5C3C-7582-9C2D-B509D797BB11}"/>
              </a:ext>
            </a:extLst>
          </p:cNvPr>
          <p:cNvSpPr>
            <a:spLocks noChangeArrowheads="1"/>
          </p:cNvSpPr>
          <p:nvPr/>
        </p:nvSpPr>
        <p:spPr bwMode="auto">
          <a:xfrm>
            <a:off x="1427109" y="35433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8" name="Text Box 13">
            <a:extLst>
              <a:ext uri="{FF2B5EF4-FFF2-40B4-BE49-F238E27FC236}">
                <a16:creationId xmlns:a16="http://schemas.microsoft.com/office/drawing/2014/main" id="{F76A5B56-0D89-B2F3-E47C-7F4B1ECDC1A1}"/>
              </a:ext>
            </a:extLst>
          </p:cNvPr>
          <p:cNvSpPr txBox="1">
            <a:spLocks noChangeArrowheads="1"/>
          </p:cNvSpPr>
          <p:nvPr/>
        </p:nvSpPr>
        <p:spPr bwMode="auto">
          <a:xfrm>
            <a:off x="1964870" y="2692027"/>
            <a:ext cx="1027911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342900" indent="-342900" eaLnBrk="1" hangingPunct="1">
              <a:spcBef>
                <a:spcPct val="50000"/>
              </a:spcBef>
              <a:buFont typeface="Wingdings" panose="05000000000000000000" pitchFamily="2" charset="2"/>
              <a:buChar char="Ø"/>
            </a:pPr>
            <a:r>
              <a:rPr lang="en-US" altLang="zh-CN" sz="2400" b="1" dirty="0">
                <a:latin typeface="Times New Roman" panose="02020603050405020304" pitchFamily="18" charset="0"/>
              </a:rPr>
              <a:t>The set </a:t>
            </a:r>
            <a:r>
              <a:rPr lang="en-US" altLang="zh-CN" sz="2400" b="1" i="1" dirty="0">
                <a:latin typeface="Times New Roman" panose="02020603050405020304" pitchFamily="18" charset="0"/>
              </a:rPr>
              <a:t>R</a:t>
            </a:r>
            <a:r>
              <a:rPr lang="en-US" altLang="zh-CN" sz="2400" b="1" dirty="0">
                <a:latin typeface="Times New Roman" panose="02020603050405020304" pitchFamily="18" charset="0"/>
              </a:rPr>
              <a:t> is represented by </a:t>
            </a:r>
            <a:r>
              <a:rPr lang="en-US" altLang="zh-CN" sz="2400" b="1" dirty="0">
                <a:solidFill>
                  <a:srgbClr val="C00000"/>
                </a:solidFill>
                <a:latin typeface="Times New Roman" panose="02020603050405020304" pitchFamily="18" charset="0"/>
              </a:rPr>
              <a:t>an infinitely long coordinate axis</a:t>
            </a:r>
            <a:r>
              <a:rPr lang="en-US" altLang="zh-CN" sz="2400" b="1" dirty="0">
                <a:latin typeface="Times New Roman" panose="02020603050405020304" pitchFamily="18" charset="0"/>
              </a:rPr>
              <a:t>, that is, each point on the straight line represents </a:t>
            </a:r>
            <a:r>
              <a:rPr lang="en-US" altLang="zh-CN" sz="2400" b="1" dirty="0">
                <a:solidFill>
                  <a:schemeClr val="accent1"/>
                </a:solidFill>
                <a:highlight>
                  <a:srgbClr val="FFFF00"/>
                </a:highlight>
                <a:latin typeface="Times New Roman" panose="02020603050405020304" pitchFamily="18" charset="0"/>
              </a:rPr>
              <a:t>a different real number; </a:t>
            </a:r>
          </a:p>
          <a:p>
            <a:pPr marL="342900" indent="-342900">
              <a:spcBef>
                <a:spcPct val="50000"/>
              </a:spcBef>
              <a:buFont typeface="Wingdings" panose="05000000000000000000" pitchFamily="2" charset="2"/>
              <a:buChar char="Ø"/>
            </a:pPr>
            <a:r>
              <a:rPr lang="en-US" altLang="zh-CN" sz="2400" b="1" dirty="0">
                <a:latin typeface="Times New Roman" panose="02020603050405020304" pitchFamily="18" charset="0"/>
              </a:rPr>
              <a:t>The set </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is represented by </a:t>
            </a:r>
            <a:r>
              <a:rPr lang="en-US" altLang="zh-CN" sz="2400" b="1" dirty="0">
                <a:solidFill>
                  <a:srgbClr val="C00000"/>
                </a:solidFill>
                <a:highlight>
                  <a:srgbClr val="FFFF00"/>
                </a:highlight>
                <a:latin typeface="Times New Roman" panose="02020603050405020304" pitchFamily="18" charset="0"/>
              </a:rPr>
              <a:t>a finite length line segment</a:t>
            </a:r>
            <a:r>
              <a:rPr lang="en-US" altLang="zh-CN" sz="2400" b="1" dirty="0">
                <a:latin typeface="Times New Roman" panose="02020603050405020304" pitchFamily="18" charset="0"/>
              </a:rPr>
              <a:t>, that is, each point on the line segment, indicating a different real number between 0 and 1. Then, the line segment </a:t>
            </a:r>
            <a:r>
              <a:rPr lang="en-US" altLang="zh-CN" sz="2400" b="1" i="1" dirty="0">
                <a:latin typeface="Times New Roman" panose="02020603050405020304" pitchFamily="18" charset="0"/>
              </a:rPr>
              <a:t>R</a:t>
            </a:r>
            <a:r>
              <a:rPr lang="en-US" altLang="zh-CN" sz="2400" b="1" i="1" baseline="-25000" dirty="0">
                <a:latin typeface="Times New Roman" panose="02020603050405020304" pitchFamily="18" charset="0"/>
              </a:rPr>
              <a:t>1</a:t>
            </a:r>
            <a:r>
              <a:rPr lang="en-US" altLang="zh-CN" sz="2400" b="1" dirty="0">
                <a:latin typeface="Times New Roman" panose="02020603050405020304" pitchFamily="18" charset="0"/>
              </a:rPr>
              <a:t> is bent into a semicircle, and the </a:t>
            </a:r>
            <a:r>
              <a:rPr lang="en-US" altLang="zh-CN" sz="2400" b="1" i="1" dirty="0">
                <a:latin typeface="Times New Roman" panose="02020603050405020304" pitchFamily="18" charset="0"/>
              </a:rPr>
              <a:t>R</a:t>
            </a:r>
            <a:r>
              <a:rPr lang="en-US" altLang="zh-CN" sz="2400" b="1" dirty="0">
                <a:latin typeface="Times New Roman" panose="02020603050405020304" pitchFamily="18" charset="0"/>
              </a:rPr>
              <a:t> axis and the semicircle are tangent to the middle point of the line segment, as shown in the following figure. </a:t>
            </a:r>
            <a:endParaRPr lang="zh-CN" altLang="en-US" sz="2400" b="1" dirty="0">
              <a:latin typeface="Times New Roman" panose="02020603050405020304" pitchFamily="18" charset="0"/>
            </a:endParaRPr>
          </a:p>
        </p:txBody>
      </p:sp>
      <p:pic>
        <p:nvPicPr>
          <p:cNvPr id="22" name="Picture 15">
            <a:extLst>
              <a:ext uri="{FF2B5EF4-FFF2-40B4-BE49-F238E27FC236}">
                <a16:creationId xmlns:a16="http://schemas.microsoft.com/office/drawing/2014/main" id="{E7AA554C-1958-C2DC-8664-A178E0D6F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456238"/>
            <a:ext cx="5400675"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a:extLst>
              <a:ext uri="{FF2B5EF4-FFF2-40B4-BE49-F238E27FC236}">
                <a16:creationId xmlns:a16="http://schemas.microsoft.com/office/drawing/2014/main" id="{FAD8E2AE-C4F4-EA1F-14E6-3FF9E75FE895}"/>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99408252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Review: 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5" name="Text Box 5">
                <a:extLst>
                  <a:ext uri="{FF2B5EF4-FFF2-40B4-BE49-F238E27FC236}">
                    <a16:creationId xmlns:a16="http://schemas.microsoft.com/office/drawing/2014/main" id="{BC9B22F8-7033-4C13-B799-2A0FC800EFE3}"/>
                  </a:ext>
                </a:extLst>
              </p:cNvPr>
              <p:cNvSpPr txBox="1">
                <a:spLocks noChangeArrowheads="1"/>
              </p:cNvSpPr>
              <p:nvPr/>
            </p:nvSpPr>
            <p:spPr bwMode="auto">
              <a:xfrm>
                <a:off x="1832417" y="1193800"/>
                <a:ext cx="9905999" cy="2328458"/>
              </a:xfrm>
              <a:prstGeom prst="rect">
                <a:avLst/>
              </a:prstGeom>
              <a:solidFill>
                <a:schemeClr val="bg2">
                  <a:lumMod val="90000"/>
                </a:schemeClr>
              </a:solidFill>
              <a:ln w="9525">
                <a:noFill/>
                <a:miter lim="800000"/>
                <a:headEnd/>
                <a:tailEnd/>
              </a:ln>
              <a:effectLst/>
            </p:spPr>
            <p:txBody>
              <a:bodyPr wrap="square">
                <a:spAutoFit/>
              </a:bodyPr>
              <a:lstStyle/>
              <a:p>
                <a:pPr>
                  <a:spcBef>
                    <a:spcPct val="0"/>
                  </a:spcBef>
                  <a:defRPr/>
                </a:pPr>
                <a:r>
                  <a:rPr lang="en-US" altLang="zh-CN" sz="2800" b="1" dirty="0">
                    <a:latin typeface="Times New Roman" panose="02020603050405020304" pitchFamily="18" charset="0"/>
                    <a:cs typeface="Times New Roman" panose="02020603050405020304" pitchFamily="18" charset="0"/>
                  </a:rPr>
                  <a:t>Function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𝑿</m:t>
                    </m:r>
                    <m:r>
                      <a:rPr lang="en-US" altLang="zh-CN" sz="2800" b="1" i="1" dirty="0">
                        <a:solidFill>
                          <a:srgbClr val="0070C0"/>
                        </a:solidFill>
                        <a:latin typeface="Cambria Math" panose="02040503050406030204" pitchFamily="18" charset="0"/>
                        <a:cs typeface="Times New Roman" pitchFamily="18" charset="0"/>
                      </a:rPr>
                      <m:t>→</m:t>
                    </m:r>
                    <m:r>
                      <a:rPr lang="en-US" altLang="zh-CN" sz="2800" b="1" i="1" dirty="0">
                        <a:solidFill>
                          <a:srgbClr val="0070C0"/>
                        </a:solidFill>
                        <a:latin typeface="Cambria Math" panose="02040503050406030204" pitchFamily="18" charset="0"/>
                        <a:cs typeface="Times New Roman" pitchFamily="18" charset="0"/>
                      </a:rPr>
                      <m:t>𝒀</m:t>
                    </m:r>
                  </m:oMath>
                </a14:m>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a:p>
                <a:pPr>
                  <a:spcBef>
                    <a:spcPct val="0"/>
                  </a:spcBef>
                  <a:defRPr/>
                </a:pPr>
                <a:r>
                  <a:rPr lang="en-US" altLang="zh-CN" sz="2800" b="1" dirty="0">
                    <a:latin typeface="Times New Roman" panose="02020603050405020304" pitchFamily="18" charset="0"/>
                    <a:cs typeface="Times New Roman" panose="02020603050405020304" pitchFamily="18" charset="0"/>
                  </a:rPr>
                  <a:t>(a) If the rang value field of the function </a:t>
                </a:r>
                <a:r>
                  <a:rPr lang="en-US" altLang="zh-CN" sz="2800" b="1" i="1" dirty="0">
                    <a:latin typeface="Times New Roman" panose="02020603050405020304" pitchFamily="18" charset="0"/>
                    <a:cs typeface="Times New Roman" panose="02020603050405020304" pitchFamily="18" charset="0"/>
                  </a:rPr>
                  <a:t>f </a:t>
                </a:r>
                <a:r>
                  <a:rPr lang="en-US" altLang="zh-CN" sz="2800" b="1" dirty="0" err="1">
                    <a:latin typeface="Times New Roman" panose="02020603050405020304" pitchFamily="18" charset="0"/>
                    <a:cs typeface="Times New Roman" panose="02020603050405020304" pitchFamily="18" charset="0"/>
                  </a:rPr>
                  <a:t>i</a:t>
                </a:r>
                <a14:m>
                  <m:oMath xmlns:m="http://schemas.openxmlformats.org/officeDocument/2006/math">
                    <m:r>
                      <a:rPr lang="en-US" altLang="zh-CN" sz="2800" b="1" i="0" smtClean="0">
                        <a:latin typeface="Cambria Math" panose="02040503050406030204" pitchFamily="18" charset="0"/>
                      </a:rPr>
                      <m:t>𝐬</m:t>
                    </m:r>
                    <m:r>
                      <a:rPr lang="en-US" altLang="zh-CN" sz="2800" b="1" i="0" smtClean="0">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𝑹</m:t>
                        </m:r>
                      </m:e>
                      <m:sub>
                        <m:r>
                          <a:rPr lang="en-US" altLang="zh-CN" sz="2800" b="1" i="1" smtClean="0">
                            <a:solidFill>
                              <a:srgbClr val="0070C0"/>
                            </a:solidFill>
                            <a:latin typeface="Cambria Math" panose="02040503050406030204" pitchFamily="18" charset="0"/>
                          </a:rPr>
                          <m:t>𝒇</m:t>
                        </m:r>
                      </m:sub>
                    </m:sSub>
                    <m:r>
                      <a:rPr lang="en-US" altLang="zh-CN" sz="2800" b="1" i="1" smtClean="0">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𝒀</m:t>
                    </m:r>
                  </m:oMath>
                </a14:m>
                <a:r>
                  <a:rPr lang="en-US" altLang="zh-CN" sz="28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called </a:t>
                </a:r>
                <a:r>
                  <a:rPr lang="en-US" altLang="zh-CN" sz="2800" b="1" dirty="0">
                    <a:solidFill>
                      <a:srgbClr val="C00000"/>
                    </a:solidFill>
                    <a:latin typeface="Times New Roman" panose="02020603050405020304" pitchFamily="18" charset="0"/>
                    <a:cs typeface="Times New Roman" panose="02020603050405020304" pitchFamily="18" charset="0"/>
                  </a:rPr>
                  <a:t>onto</a:t>
                </a:r>
                <a:r>
                  <a:rPr lang="en-US" altLang="zh-CN" sz="2800" b="1" dirty="0">
                    <a:latin typeface="Times New Roman" panose="02020603050405020304" pitchFamily="18" charset="0"/>
                    <a:cs typeface="Times New Roman" panose="02020603050405020304" pitchFamily="18" charset="0"/>
                  </a:rPr>
                  <a:t>, or </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surjective (</a:t>
                </a:r>
                <a:r>
                  <a:rPr lang="zh-CN" altLang="en-US"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满射</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function</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a:p>
                <a:pPr>
                  <a:spcBef>
                    <a:spcPct val="0"/>
                  </a:spcBef>
                  <a:defRPr/>
                </a:pPr>
                <a:r>
                  <a:rPr lang="en-US" altLang="zh-CN" sz="2800" b="1" dirty="0">
                    <a:latin typeface="Times New Roman" panose="02020603050405020304" pitchFamily="18" charset="0"/>
                    <a:cs typeface="Times New Roman" panose="02020603050405020304" pitchFamily="18" charset="0"/>
                  </a:rPr>
                  <a:t>(b) If the rang value field of the function </a:t>
                </a:r>
                <a:r>
                  <a:rPr lang="en-US" altLang="zh-CN" sz="2800" b="1" i="1" dirty="0">
                    <a:latin typeface="Times New Roman" panose="02020603050405020304" pitchFamily="18" charset="0"/>
                    <a:cs typeface="Times New Roman" panose="02020603050405020304" pitchFamily="18" charset="0"/>
                  </a:rPr>
                  <a:t>f </a:t>
                </a:r>
                <a:r>
                  <a:rPr lang="en-US" altLang="zh-CN" sz="2800" b="1" dirty="0" err="1">
                    <a:latin typeface="Times New Roman" panose="02020603050405020304" pitchFamily="18" charset="0"/>
                    <a:cs typeface="Times New Roman" panose="02020603050405020304" pitchFamily="18" charset="0"/>
                  </a:rPr>
                  <a:t>i</a:t>
                </a:r>
                <a14:m>
                  <m:oMath xmlns:m="http://schemas.openxmlformats.org/officeDocument/2006/math">
                    <m:r>
                      <a:rPr lang="en-US" altLang="zh-CN" sz="2800" b="1">
                        <a:latin typeface="Cambria Math" panose="02040503050406030204" pitchFamily="18" charset="0"/>
                      </a:rPr>
                      <m:t>𝐬</m:t>
                    </m:r>
                    <m:r>
                      <a:rPr lang="en-US" altLang="zh-CN" sz="2800" b="1">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𝑹</m:t>
                        </m:r>
                      </m:e>
                      <m:sub>
                        <m:r>
                          <a:rPr lang="en-US" altLang="zh-CN" sz="2800" b="1" i="1">
                            <a:solidFill>
                              <a:srgbClr val="0070C0"/>
                            </a:solidFill>
                            <a:latin typeface="Cambria Math" panose="02040503050406030204" pitchFamily="18" charset="0"/>
                          </a:rPr>
                          <m:t>𝒇</m:t>
                        </m:r>
                      </m:sub>
                    </m:sSub>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a:solidFill>
                          <a:srgbClr val="0070C0"/>
                        </a:solidFill>
                        <a:latin typeface="Cambria Math" panose="02040503050406030204" pitchFamily="18" charset="0"/>
                      </a:rPr>
                      <m:t>𝒀</m:t>
                    </m:r>
                  </m:oMath>
                </a14:m>
                <a:r>
                  <a:rPr lang="en-US" altLang="zh-CN" sz="2800" b="1" dirty="0">
                    <a:latin typeface="Times New Roman" panose="02020603050405020304" pitchFamily="18" charset="0"/>
                    <a:cs typeface="Times New Roman" panose="02020603050405020304" pitchFamily="18" charset="0"/>
                  </a:rPr>
                  <a:t>, then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t>
                </a:r>
                <a:r>
                  <a:rPr lang="en-US" altLang="zh-CN" sz="2800" b="1" dirty="0">
                    <a:solidFill>
                      <a:srgbClr val="C00000"/>
                    </a:solidFill>
                    <a:latin typeface="Times New Roman" panose="02020603050405020304" pitchFamily="18" charset="0"/>
                    <a:cs typeface="Times New Roman" panose="02020603050405020304" pitchFamily="18" charset="0"/>
                  </a:rPr>
                  <a:t>not onto</a:t>
                </a:r>
                <a:r>
                  <a:rPr lang="en-US" altLang="zh-CN" sz="2800" b="1" dirty="0">
                    <a:latin typeface="Times New Roman" panose="02020603050405020304" pitchFamily="18" charset="0"/>
                    <a:cs typeface="Times New Roman" panose="02020603050405020304" pitchFamily="18" charset="0"/>
                  </a:rPr>
                  <a:t>, or </a:t>
                </a:r>
                <a:r>
                  <a:rPr lang="en-US" altLang="zh-CN" sz="2800" b="1" u="sng" dirty="0" err="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nonsurjective</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function</a:t>
                </a:r>
                <a:r>
                  <a:rPr lang="en-US" altLang="zh-CN" sz="28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 </a:t>
                </a:r>
              </a:p>
            </p:txBody>
          </p:sp>
        </mc:Choice>
        <mc:Fallback xmlns="">
          <p:sp>
            <p:nvSpPr>
              <p:cNvPr id="15" name="Text Box 5">
                <a:extLst>
                  <a:ext uri="{FF2B5EF4-FFF2-40B4-BE49-F238E27FC236}">
                    <a16:creationId xmlns:a16="http://schemas.microsoft.com/office/drawing/2014/main" id="{BC9B22F8-7033-4C13-B799-2A0FC800EFE3}"/>
                  </a:ext>
                </a:extLst>
              </p:cNvPr>
              <p:cNvSpPr txBox="1">
                <a:spLocks noRot="1" noChangeAspect="1" noMove="1" noResize="1" noEditPoints="1" noAdjustHandles="1" noChangeArrowheads="1" noChangeShapeType="1" noTextEdit="1"/>
              </p:cNvSpPr>
              <p:nvPr/>
            </p:nvSpPr>
            <p:spPr bwMode="auto">
              <a:xfrm>
                <a:off x="1832417" y="1193800"/>
                <a:ext cx="9905999" cy="2328458"/>
              </a:xfrm>
              <a:prstGeom prst="rect">
                <a:avLst/>
              </a:prstGeom>
              <a:blipFill>
                <a:blip r:embed="rId3"/>
                <a:stretch>
                  <a:fillRect l="-1292" t="-2880" b="-8115"/>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6">
                <a:extLst>
                  <a:ext uri="{FF2B5EF4-FFF2-40B4-BE49-F238E27FC236}">
                    <a16:creationId xmlns:a16="http://schemas.microsoft.com/office/drawing/2014/main" id="{C0B5565C-670F-4C42-8CD8-4BA4C1D825F5}"/>
                  </a:ext>
                </a:extLst>
              </p:cNvPr>
              <p:cNvSpPr txBox="1">
                <a:spLocks noChangeArrowheads="1"/>
              </p:cNvSpPr>
              <p:nvPr/>
            </p:nvSpPr>
            <p:spPr bwMode="auto">
              <a:xfrm>
                <a:off x="1832416" y="3793426"/>
                <a:ext cx="9905999" cy="1384995"/>
              </a:xfrm>
              <a:prstGeom prst="rect">
                <a:avLst/>
              </a:prstGeom>
              <a:solidFill>
                <a:schemeClr val="bg1">
                  <a:lumMod val="85000"/>
                </a:schemeClr>
              </a:solidFill>
              <a:ln w="9525">
                <a:noFill/>
                <a:miter lim="800000"/>
                <a:headEnd/>
                <a:tailEnd/>
              </a:ln>
              <a:effectLst/>
            </p:spPr>
            <p:txBody>
              <a:bodyPr wrap="square">
                <a:spAutoFit/>
              </a:bodyPr>
              <a:lstStyle/>
              <a:p>
                <a:pPr>
                  <a:spcBef>
                    <a:spcPct val="0"/>
                  </a:spcBef>
                  <a:defRPr/>
                </a:pPr>
                <a:r>
                  <a:rPr lang="en-US" altLang="zh-CN" sz="2800" b="1" dirty="0">
                    <a:latin typeface="Times New Roman" panose="02020603050405020304" pitchFamily="18" charset="0"/>
                    <a:cs typeface="Times New Roman" panose="02020603050405020304" pitchFamily="18" charset="0"/>
                  </a:rPr>
                  <a:t>(c) For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𝒙</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𝑿</m:t>
                    </m:r>
                  </m:oMath>
                </a14:m>
                <a:r>
                  <a:rPr lang="en-US" altLang="zh-CN" sz="2800" b="1" dirty="0">
                    <a:latin typeface="Times New Roman" panose="02020603050405020304" pitchFamily="18" charset="0"/>
                    <a:cs typeface="Times New Roman" panose="02020603050405020304" pitchFamily="18" charset="0"/>
                  </a:rPr>
                  <a:t>, i</a:t>
                </a:r>
                <a14:m>
                  <m:oMath xmlns:m="http://schemas.openxmlformats.org/officeDocument/2006/math">
                    <m:r>
                      <a:rPr lang="en-US" altLang="zh-CN" sz="2800" b="1" i="0" smtClean="0">
                        <a:latin typeface="Cambria Math" panose="02040503050406030204" pitchFamily="18" charset="0"/>
                      </a:rPr>
                      <m:t>𝐟</m:t>
                    </m:r>
                    <m:r>
                      <a:rPr lang="en-US" altLang="zh-CN" sz="2800" b="1" i="0" smtClean="0">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r>
                      <a:rPr lang="en-US" altLang="zh-CN" sz="2800" b="1" i="1" smtClean="0">
                        <a:solidFill>
                          <a:srgbClr val="0070C0"/>
                        </a:solidFill>
                        <a:latin typeface="Cambria Math" panose="02040503050406030204" pitchFamily="18" charset="0"/>
                        <a:ea typeface="Cambria Math" panose="02040503050406030204" pitchFamily="18" charset="0"/>
                      </a:rPr>
                      <m:t>)</m:t>
                    </m:r>
                  </m:oMath>
                </a14:m>
                <a:endParaRPr lang="zh-CN" altLang="en-US" sz="2800" b="1" dirty="0">
                  <a:solidFill>
                    <a:srgbClr val="0070C0"/>
                  </a:solidFill>
                  <a:latin typeface="Times New Roman" panose="02020603050405020304" pitchFamily="18" charset="0"/>
                  <a:cs typeface="Times New Roman" panose="02020603050405020304" pitchFamily="18" charset="0"/>
                </a:endParaRPr>
              </a:p>
              <a:p>
                <a:pPr>
                  <a:spcBef>
                    <a:spcPct val="0"/>
                  </a:spcBef>
                  <a:defRPr/>
                </a:pPr>
                <a:r>
                  <a:rPr lang="en-US" altLang="zh-CN" sz="2800" b="1" dirty="0">
                    <a:latin typeface="Times New Roman" panose="02020603050405020304" pitchFamily="18" charset="0"/>
                    <a:cs typeface="Times New Roman" panose="02020603050405020304" pitchFamily="18" charset="0"/>
                  </a:rPr>
                  <a:t>o</a:t>
                </a:r>
                <a14:m>
                  <m:oMath xmlns:m="http://schemas.openxmlformats.org/officeDocument/2006/math">
                    <m:r>
                      <a:rPr lang="en-US" altLang="zh-CN" sz="2800" b="1" i="0" smtClean="0">
                        <a:latin typeface="Cambria Math" panose="02040503050406030204" pitchFamily="18" charset="0"/>
                        <a:ea typeface="Cambria Math" panose="02040503050406030204" pitchFamily="18" charset="0"/>
                      </a:rPr>
                      <m:t>𝐫</m:t>
                    </m:r>
                    <m:r>
                      <a:rPr lang="en-US" altLang="zh-CN" sz="2800" b="1" i="0" smtClean="0">
                        <a:latin typeface="Cambria Math" panose="02040503050406030204" pitchFamily="18" charset="0"/>
                        <a:ea typeface="Cambria Math" panose="02040503050406030204" pitchFamily="18" charset="0"/>
                      </a:rPr>
                      <m:t> </m:t>
                    </m:r>
                    <m:r>
                      <a:rPr lang="en-US" altLang="zh-CN" sz="2800" b="1" i="1" smtClean="0">
                        <a:solidFill>
                          <a:srgbClr val="0070C0"/>
                        </a:solidFill>
                        <a:latin typeface="Cambria Math" panose="02040503050406030204" pitchFamily="18" charset="0"/>
                        <a:ea typeface="Cambria Math" panose="02040503050406030204" pitchFamily="18" charset="0"/>
                      </a:rPr>
                      <m:t>𝒇</m:t>
                    </m:r>
                    <m:d>
                      <m:dPr>
                        <m:ctrlPr>
                          <a:rPr lang="en-US" altLang="zh-CN" sz="2800" b="1" i="1">
                            <a:solidFill>
                              <a:srgbClr val="0070C0"/>
                            </a:solidFill>
                            <a:latin typeface="Cambria Math" panose="02040503050406030204" pitchFamily="18" charset="0"/>
                            <a:ea typeface="Cambria Math" panose="02040503050406030204" pitchFamily="18" charset="0"/>
                          </a:rPr>
                        </m:ctrlPr>
                      </m:dPr>
                      <m:e>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e>
                    </m:d>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a:solidFill>
                          <a:srgbClr val="0070C0"/>
                        </a:solidFill>
                        <a:latin typeface="Cambria Math" panose="02040503050406030204" pitchFamily="18" charset="0"/>
                        <a:ea typeface="Cambria Math" panose="02040503050406030204" pitchFamily="18" charset="0"/>
                      </a:rPr>
                      <m:t>𝒇</m:t>
                    </m:r>
                    <m:d>
                      <m:dPr>
                        <m:ctrlPr>
                          <a:rPr lang="en-US" altLang="zh-CN" sz="2800" b="1" i="1">
                            <a:solidFill>
                              <a:srgbClr val="0070C0"/>
                            </a:solidFill>
                            <a:latin typeface="Cambria Math" panose="02040503050406030204" pitchFamily="18" charset="0"/>
                            <a:ea typeface="Cambria Math" panose="02040503050406030204" pitchFamily="18" charset="0"/>
                          </a:rPr>
                        </m:ctrlPr>
                      </m:dPr>
                      <m:e>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e>
                    </m:d>
                    <m:r>
                      <a:rPr lang="en-US" altLang="zh-CN" sz="2800" b="1" i="1">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oMath>
                </a14:m>
                <a:r>
                  <a:rPr lang="en-US" altLang="zh-CN" sz="2800" b="1" dirty="0">
                    <a:latin typeface="Times New Roman" panose="02020603050405020304" pitchFamily="18" charset="0"/>
                    <a:cs typeface="Times New Roman" panose="02020603050405020304" pitchFamily="18" charset="0"/>
                  </a:rPr>
                  <a:t>, then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 </a:t>
                </a:r>
                <a:r>
                  <a:rPr lang="en-US" altLang="zh-CN" sz="2800" b="1" dirty="0">
                    <a:solidFill>
                      <a:srgbClr val="FF0000"/>
                    </a:solidFill>
                    <a:latin typeface="Times New Roman" panose="02020603050405020304" pitchFamily="18" charset="0"/>
                    <a:cs typeface="Times New Roman" panose="02020603050405020304" pitchFamily="18" charset="0"/>
                  </a:rPr>
                  <a:t>one-to-one</a:t>
                </a:r>
                <a:r>
                  <a:rPr lang="en-US" altLang="zh-CN" sz="2800" b="1" dirty="0">
                    <a:latin typeface="Times New Roman" panose="02020603050405020304" pitchFamily="18" charset="0"/>
                    <a:cs typeface="Times New Roman" panose="02020603050405020304" pitchFamily="18" charset="0"/>
                  </a:rPr>
                  <a:t> mapping, or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injective function</a:t>
                </a:r>
                <a:r>
                  <a:rPr lang="zh-CN" altLang="en-US"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（单射函数）</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p:txBody>
          </p:sp>
        </mc:Choice>
        <mc:Fallback xmlns="">
          <p:sp>
            <p:nvSpPr>
              <p:cNvPr id="16" name="Text Box 6">
                <a:extLst>
                  <a:ext uri="{FF2B5EF4-FFF2-40B4-BE49-F238E27FC236}">
                    <a16:creationId xmlns:a16="http://schemas.microsoft.com/office/drawing/2014/main" id="{C0B5565C-670F-4C42-8CD8-4BA4C1D825F5}"/>
                  </a:ext>
                </a:extLst>
              </p:cNvPr>
              <p:cNvSpPr txBox="1">
                <a:spLocks noRot="1" noChangeAspect="1" noMove="1" noResize="1" noEditPoints="1" noAdjustHandles="1" noChangeArrowheads="1" noChangeShapeType="1" noTextEdit="1"/>
              </p:cNvSpPr>
              <p:nvPr/>
            </p:nvSpPr>
            <p:spPr bwMode="auto">
              <a:xfrm>
                <a:off x="1832416" y="3793426"/>
                <a:ext cx="9905999" cy="1384995"/>
              </a:xfrm>
              <a:prstGeom prst="rect">
                <a:avLst/>
              </a:prstGeom>
              <a:blipFill>
                <a:blip r:embed="rId4"/>
                <a:stretch>
                  <a:fillRect l="-1292" t="-4405" b="-14097"/>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13">
                <a:extLst>
                  <a:ext uri="{FF2B5EF4-FFF2-40B4-BE49-F238E27FC236}">
                    <a16:creationId xmlns:a16="http://schemas.microsoft.com/office/drawing/2014/main" id="{DC37EC60-64DB-400B-B89D-E3BD8A17B42A}"/>
                  </a:ext>
                </a:extLst>
              </p:cNvPr>
              <p:cNvSpPr txBox="1">
                <a:spLocks noChangeArrowheads="1"/>
              </p:cNvSpPr>
              <p:nvPr/>
            </p:nvSpPr>
            <p:spPr bwMode="auto">
              <a:xfrm>
                <a:off x="1832417" y="5463584"/>
                <a:ext cx="9905998" cy="954107"/>
              </a:xfrm>
              <a:prstGeom prst="rect">
                <a:avLst/>
              </a:prstGeom>
              <a:solidFill>
                <a:schemeClr val="bg2">
                  <a:lumMod val="90000"/>
                </a:schemeClr>
              </a:solidFill>
              <a:ln w="9525">
                <a:noFill/>
                <a:miter lim="800000"/>
                <a:headEnd/>
                <a:tailEnd/>
              </a:ln>
              <a:effectLst/>
            </p:spPr>
            <p:txBody>
              <a:bodyPr wrap="square">
                <a:spAutoFit/>
              </a:bodyPr>
              <a:lstStyle/>
              <a:p>
                <a:pPr>
                  <a:defRPr/>
                </a:pPr>
                <a:r>
                  <a:rPr lang="en-US" altLang="zh-CN" sz="2800" b="1" dirty="0">
                    <a:latin typeface="Times New Roman" panose="02020603050405020304" pitchFamily="18" charset="0"/>
                    <a:cs typeface="Times New Roman" panose="02020603050405020304" pitchFamily="18" charset="0"/>
                  </a:rPr>
                  <a:t>(d) If </a:t>
                </a:r>
                <a:r>
                  <a:rPr lang="en-US" altLang="zh-CN" sz="2800" b="1" i="1" dirty="0">
                    <a:latin typeface="Times New Roman" panose="02020603050405020304" pitchFamily="18" charset="0"/>
                    <a:cs typeface="Times New Roman" panose="02020603050405020304" pitchFamily="18" charset="0"/>
                  </a:rPr>
                  <a:t>f </a:t>
                </a:r>
                <a:r>
                  <a:rPr lang="en-US" altLang="zh-CN" sz="2800" b="1" dirty="0">
                    <a:latin typeface="Times New Roman" panose="02020603050405020304" pitchFamily="18" charset="0"/>
                    <a:cs typeface="Times New Roman" panose="02020603050405020304" pitchFamily="18" charset="0"/>
                  </a:rPr>
                  <a:t>is both </a:t>
                </a:r>
                <a:r>
                  <a:rPr lang="en-US" altLang="zh-CN" sz="2800" b="1" dirty="0">
                    <a:solidFill>
                      <a:srgbClr val="0070C0"/>
                    </a:solidFill>
                    <a:latin typeface="Times New Roman" panose="02020603050405020304" pitchFamily="18" charset="0"/>
                    <a:cs typeface="Times New Roman" panose="02020603050405020304" pitchFamily="18" charset="0"/>
                  </a:rPr>
                  <a:t>surjective and injective</a:t>
                </a:r>
                <a:r>
                  <a:rPr lang="en-US" altLang="zh-CN" sz="2800" b="1" dirty="0">
                    <a:latin typeface="Times New Roman" panose="02020603050405020304" pitchFamily="18" charset="0"/>
                    <a:cs typeface="Times New Roman" panose="02020603050405020304" pitchFamily="18" charset="0"/>
                  </a:rPr>
                  <a:t>, then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 one-to-one correspondence, or </a:t>
                </a:r>
                <a14:m>
                  <m:oMath xmlns:m="http://schemas.openxmlformats.org/officeDocument/2006/math">
                    <m:r>
                      <a:rPr lang="en-US" altLang="zh-CN" sz="2800" b="1" i="1" dirty="0" smtClean="0">
                        <a:latin typeface="Cambria Math" panose="02040503050406030204" pitchFamily="18" charset="0"/>
                      </a:rPr>
                      <m:t>𝒇</m:t>
                    </m:r>
                  </m:oMath>
                </a14:m>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is called </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bijective function</a:t>
                </a:r>
                <a:r>
                  <a:rPr lang="zh-CN" altLang="en-US"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（双射函数）</a:t>
                </a:r>
                <a:r>
                  <a:rPr lang="en-US" altLang="zh-CN" sz="2800" b="1" dirty="0">
                    <a:latin typeface="Times New Roman" panose="02020603050405020304" pitchFamily="18" charset="0"/>
                    <a:cs typeface="Times New Roman" panose="02020603050405020304" pitchFamily="18" charset="0"/>
                  </a:rPr>
                  <a:t>.</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17" name="Text Box 13">
                <a:extLst>
                  <a:ext uri="{FF2B5EF4-FFF2-40B4-BE49-F238E27FC236}">
                    <a16:creationId xmlns:a16="http://schemas.microsoft.com/office/drawing/2014/main" id="{DC37EC60-64DB-400B-B89D-E3BD8A17B42A}"/>
                  </a:ext>
                </a:extLst>
              </p:cNvPr>
              <p:cNvSpPr txBox="1">
                <a:spLocks noRot="1" noChangeAspect="1" noMove="1" noResize="1" noEditPoints="1" noAdjustHandles="1" noChangeArrowheads="1" noChangeShapeType="1" noTextEdit="1"/>
              </p:cNvSpPr>
              <p:nvPr/>
            </p:nvSpPr>
            <p:spPr bwMode="auto">
              <a:xfrm>
                <a:off x="1832417" y="5463584"/>
                <a:ext cx="9905998" cy="954107"/>
              </a:xfrm>
              <a:prstGeom prst="rect">
                <a:avLst/>
              </a:prstGeom>
              <a:blipFill>
                <a:blip r:embed="rId5"/>
                <a:stretch>
                  <a:fillRect l="-1292" t="-6369" b="-20382"/>
                </a:stretch>
              </a:blipFill>
              <a:ln w="9525">
                <a:no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251826247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EDAA0098-E191-2DFB-2363-33AF86D90A08}"/>
              </a:ext>
            </a:extLst>
          </p:cNvPr>
          <p:cNvSpPr>
            <a:spLocks noChangeArrowheads="1"/>
          </p:cNvSpPr>
          <p:nvPr/>
        </p:nvSpPr>
        <p:spPr bwMode="auto">
          <a:xfrm>
            <a:off x="1111655" y="3669792"/>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lgn="ctr" eaLnBrk="1" hangingPunct="1">
              <a:spcBef>
                <a:spcPct val="0"/>
              </a:spcBef>
              <a:buFontTx/>
              <a:buNone/>
            </a:pPr>
            <a:endParaRPr lang="zh-CN" altLang="en-US" sz="2400"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992FFC2B-D080-16FB-A5EC-7C8373AE4F8F}"/>
                  </a:ext>
                </a:extLst>
              </p:cNvPr>
              <p:cNvSpPr txBox="1">
                <a:spLocks noChangeArrowheads="1"/>
              </p:cNvSpPr>
              <p:nvPr/>
            </p:nvSpPr>
            <p:spPr bwMode="auto">
              <a:xfrm>
                <a:off x="2051522" y="1212384"/>
                <a:ext cx="824388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solidFill>
                      <a:schemeClr val="accent1"/>
                    </a:solidFill>
                    <a:latin typeface="Times New Roman" panose="02020603050405020304" pitchFamily="18" charset="0"/>
                  </a:rPr>
                  <a:t>Theorem</a:t>
                </a:r>
                <a:r>
                  <a:rPr lang="en-US" altLang="zh-CN" sz="2800" b="1" dirty="0">
                    <a:solidFill>
                      <a:schemeClr val="accent1"/>
                    </a:solidFill>
                    <a:latin typeface="Times New Roman" panose="02020603050405020304" pitchFamily="18" charset="0"/>
                  </a:rPr>
                  <a:t>: </a:t>
                </a:r>
                <a:r>
                  <a:rPr lang="en-US" altLang="zh-CN" sz="2800" b="1" dirty="0">
                    <a:latin typeface="Times New Roman" panose="02020603050405020304" pitchFamily="18" charset="0"/>
                  </a:rPr>
                  <a:t>For each set </a:t>
                </a:r>
                <a:r>
                  <a:rPr lang="en-US" altLang="zh-CN" sz="2800" b="1" i="1" dirty="0">
                    <a:latin typeface="Times New Roman" panose="02020603050405020304" pitchFamily="18" charset="0"/>
                  </a:rPr>
                  <a:t>A</a:t>
                </a:r>
                <a:r>
                  <a:rPr lang="en-US" altLang="zh-CN" sz="2800" b="1" dirty="0">
                    <a:latin typeface="Times New Roman" panose="02020603050405020304" pitchFamily="18" charset="0"/>
                  </a:rPr>
                  <a:t>, there is</a:t>
                </a:r>
                <a:r>
                  <a:rPr lang="zh-CN" altLang="en-US" sz="2800" b="1" dirty="0">
                    <a:latin typeface="Times New Roman" panose="02020603050405020304" pitchFamily="18" charset="0"/>
                  </a:rPr>
                  <a:t> </a:t>
                </a:r>
                <a14:m>
                  <m:oMath xmlns:m="http://schemas.openxmlformats.org/officeDocument/2006/math">
                    <m:r>
                      <a:rPr lang="zh-CN" altLang="en-US" sz="2800" b="1" smtClean="0">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𝑨</m:t>
                    </m:r>
                    <m:r>
                      <a:rPr lang="zh-CN" altLang="en-US" sz="2800" b="1">
                        <a:solidFill>
                          <a:srgbClr val="C00000"/>
                        </a:solidFill>
                        <a:latin typeface="Cambria Math" panose="02040503050406030204" pitchFamily="18" charset="0"/>
                      </a:rPr>
                      <m:t>|&lt;|</m:t>
                    </m:r>
                    <m:d>
                      <m:dPr>
                        <m:begChr m:val=""/>
                        <m:ctrlPr>
                          <a:rPr lang="zh-CN" altLang="en-US" sz="2800" b="1" i="1">
                            <a:solidFill>
                              <a:srgbClr val="C00000"/>
                            </a:solidFill>
                            <a:latin typeface="Cambria Math" panose="02040503050406030204" pitchFamily="18" charset="0"/>
                          </a:rPr>
                        </m:ctrlPr>
                      </m:dPr>
                      <m:e>
                        <m:r>
                          <a:rPr lang="zh-CN" altLang="en-US" sz="2800" b="1" i="1">
                            <a:solidFill>
                              <a:srgbClr val="C00000"/>
                            </a:solidFill>
                            <a:latin typeface="Cambria Math" panose="02040503050406030204" pitchFamily="18" charset="0"/>
                          </a:rPr>
                          <m:t>𝝆</m:t>
                        </m:r>
                        <m:r>
                          <a:rPr lang="zh-CN" altLang="en-US" sz="2800" b="1">
                            <a:solidFill>
                              <a:srgbClr val="C00000"/>
                            </a:solidFill>
                            <a:latin typeface="Cambria Math" panose="02040503050406030204" pitchFamily="18" charset="0"/>
                          </a:rPr>
                          <m:t>(</m:t>
                        </m:r>
                        <m:r>
                          <a:rPr lang="zh-CN" altLang="en-US" sz="2800" b="1" i="1">
                            <a:solidFill>
                              <a:srgbClr val="C00000"/>
                            </a:solidFill>
                            <a:latin typeface="Cambria Math" panose="02040503050406030204" pitchFamily="18" charset="0"/>
                          </a:rPr>
                          <m:t>𝑨</m:t>
                        </m:r>
                      </m:e>
                    </m:d>
                    <m:r>
                      <a:rPr lang="zh-CN" altLang="en-US" sz="2800" b="1">
                        <a:solidFill>
                          <a:srgbClr val="C00000"/>
                        </a:solidFill>
                        <a:latin typeface="Cambria Math" panose="02040503050406030204" pitchFamily="18" charset="0"/>
                      </a:rPr>
                      <m:t>|</m:t>
                    </m:r>
                  </m:oMath>
                </a14:m>
                <a:r>
                  <a:rPr lang="zh-CN" altLang="en-US" sz="2800" b="1" dirty="0">
                    <a:latin typeface="Times New Roman" panose="02020603050405020304" pitchFamily="18" charset="0"/>
                  </a:rPr>
                  <a:t>  </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 </a:t>
                </a:r>
              </a:p>
            </p:txBody>
          </p:sp>
        </mc:Choice>
        <mc:Fallback xmlns="">
          <p:sp>
            <p:nvSpPr>
              <p:cNvPr id="13" name="Text Box 5">
                <a:extLst>
                  <a:ext uri="{FF2B5EF4-FFF2-40B4-BE49-F238E27FC236}">
                    <a16:creationId xmlns:a16="http://schemas.microsoft.com/office/drawing/2014/main" id="{992FFC2B-D080-16FB-A5EC-7C8373AE4F8F}"/>
                  </a:ext>
                </a:extLst>
              </p:cNvPr>
              <p:cNvSpPr txBox="1">
                <a:spLocks noRot="1" noChangeAspect="1" noMove="1" noResize="1" noEditPoints="1" noAdjustHandles="1" noChangeArrowheads="1" noChangeShapeType="1" noTextEdit="1"/>
              </p:cNvSpPr>
              <p:nvPr/>
            </p:nvSpPr>
            <p:spPr bwMode="auto">
              <a:xfrm>
                <a:off x="2051522" y="1212384"/>
                <a:ext cx="8243888" cy="519113"/>
              </a:xfrm>
              <a:prstGeom prst="rect">
                <a:avLst/>
              </a:prstGeom>
              <a:blipFill>
                <a:blip r:embed="rId3"/>
                <a:stretch>
                  <a:fillRect l="-155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Rectangle 8">
            <a:extLst>
              <a:ext uri="{FF2B5EF4-FFF2-40B4-BE49-F238E27FC236}">
                <a16:creationId xmlns:a16="http://schemas.microsoft.com/office/drawing/2014/main" id="{8A7BD5E5-DEEF-14A5-3DBF-F12ABE8D66E0}"/>
              </a:ext>
            </a:extLst>
          </p:cNvPr>
          <p:cNvSpPr>
            <a:spLocks noChangeArrowheads="1"/>
          </p:cNvSpPr>
          <p:nvPr/>
        </p:nvSpPr>
        <p:spPr bwMode="auto">
          <a:xfrm>
            <a:off x="1111655" y="36697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5" name="Rectangle 9">
            <a:extLst>
              <a:ext uri="{FF2B5EF4-FFF2-40B4-BE49-F238E27FC236}">
                <a16:creationId xmlns:a16="http://schemas.microsoft.com/office/drawing/2014/main" id="{069F65FD-B6F0-B799-D46A-FD3FF00772D0}"/>
              </a:ext>
            </a:extLst>
          </p:cNvPr>
          <p:cNvSpPr>
            <a:spLocks noChangeArrowheads="1"/>
          </p:cNvSpPr>
          <p:nvPr/>
        </p:nvSpPr>
        <p:spPr bwMode="auto">
          <a:xfrm>
            <a:off x="1111655" y="36697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 Box 11">
                <a:extLst>
                  <a:ext uri="{FF2B5EF4-FFF2-40B4-BE49-F238E27FC236}">
                    <a16:creationId xmlns:a16="http://schemas.microsoft.com/office/drawing/2014/main" id="{23989F62-EA72-7272-0A8E-6BABEAE20501}"/>
                  </a:ext>
                </a:extLst>
              </p:cNvPr>
              <p:cNvSpPr txBox="1">
                <a:spLocks noChangeArrowheads="1"/>
              </p:cNvSpPr>
              <p:nvPr/>
            </p:nvSpPr>
            <p:spPr bwMode="auto">
              <a:xfrm>
                <a:off x="2051522" y="1985012"/>
                <a:ext cx="9513716" cy="42934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a:spcBef>
                    <a:spcPct val="50000"/>
                  </a:spcBef>
                  <a:buNone/>
                </a:pPr>
                <a:r>
                  <a:rPr lang="en-US" altLang="zh-CN" sz="2600" b="1" i="1" dirty="0">
                    <a:solidFill>
                      <a:schemeClr val="accent1"/>
                    </a:solidFill>
                    <a:latin typeface="Times New Roman" panose="02020603050405020304" pitchFamily="18" charset="0"/>
                    <a:cs typeface="Times New Roman" panose="02020603050405020304" pitchFamily="18" charset="0"/>
                  </a:rPr>
                  <a:t>Proof</a:t>
                </a:r>
                <a:r>
                  <a:rPr lang="en-US" altLang="zh-CN" sz="2600" b="1" dirty="0">
                    <a:solidFill>
                      <a:schemeClr val="accent1"/>
                    </a:solidFill>
                    <a:latin typeface="Times New Roman" panose="02020603050405020304" pitchFamily="18" charset="0"/>
                    <a:cs typeface="Times New Roman" panose="02020603050405020304" pitchFamily="18" charset="0"/>
                  </a:rPr>
                  <a:t>: </a:t>
                </a:r>
                <a:r>
                  <a:rPr lang="en-US" altLang="zh-CN" sz="2600" b="1" dirty="0" err="1">
                    <a:latin typeface="Times New Roman" panose="02020603050405020304" pitchFamily="18" charset="0"/>
                    <a:cs typeface="Times New Roman" panose="02020603050405020304" pitchFamily="18" charset="0"/>
                  </a:rPr>
                  <a:t>definie</a:t>
                </a:r>
                <a:r>
                  <a:rPr lang="zh-CN" altLang="en-US" sz="2600" b="1" dirty="0">
                    <a:latin typeface="Times New Roman" panose="02020603050405020304" pitchFamily="18" charset="0"/>
                    <a:cs typeface="Times New Roman" panose="02020603050405020304" pitchFamily="18" charset="0"/>
                  </a:rPr>
                  <a:t> </a:t>
                </a:r>
                <a14:m>
                  <m:oMath xmlns:m="http://schemas.openxmlformats.org/officeDocument/2006/math">
                    <m:d>
                      <m:dPr>
                        <m:begChr m:val=""/>
                        <m:ctrlPr>
                          <a:rPr lang="zh-CN" altLang="en-US" sz="2600" b="1" i="1" smtClean="0">
                            <a:solidFill>
                              <a:srgbClr val="002060"/>
                            </a:solidFill>
                            <a:latin typeface="Cambria Math" panose="02040503050406030204" pitchFamily="18" charset="0"/>
                          </a:rPr>
                        </m:ctrlPr>
                      </m:dPr>
                      <m:e>
                        <m:r>
                          <a:rPr lang="zh-CN" altLang="en-US" sz="2600" b="1" i="1">
                            <a:solidFill>
                              <a:srgbClr val="002060"/>
                            </a:solidFill>
                            <a:latin typeface="Cambria Math" panose="02040503050406030204" pitchFamily="18" charset="0"/>
                          </a:rPr>
                          <m:t>𝒈</m:t>
                        </m:r>
                        <m:r>
                          <a:rPr lang="zh-CN" altLang="en-US" sz="2600" b="1">
                            <a:solidFill>
                              <a:srgbClr val="002060"/>
                            </a:solidFill>
                            <a:latin typeface="Cambria Math" panose="02040503050406030204" pitchFamily="18" charset="0"/>
                          </a:rPr>
                          <m:t>:</m:t>
                        </m:r>
                        <m:r>
                          <a:rPr lang="zh-CN" altLang="en-US" sz="2600" b="1" i="1">
                            <a:solidFill>
                              <a:srgbClr val="002060"/>
                            </a:solidFill>
                            <a:latin typeface="Cambria Math" panose="02040503050406030204" pitchFamily="18" charset="0"/>
                          </a:rPr>
                          <m:t>𝑨</m:t>
                        </m:r>
                        <m:r>
                          <a:rPr lang="zh-CN" altLang="en-US" sz="2600" b="1">
                            <a:solidFill>
                              <a:srgbClr val="002060"/>
                            </a:solidFill>
                            <a:latin typeface="Cambria Math" panose="02040503050406030204" pitchFamily="18" charset="0"/>
                          </a:rPr>
                          <m:t>→</m:t>
                        </m:r>
                        <m:r>
                          <a:rPr lang="zh-CN" altLang="en-US" sz="2600" b="1" i="1">
                            <a:solidFill>
                              <a:srgbClr val="002060"/>
                            </a:solidFill>
                            <a:latin typeface="Cambria Math" panose="02040503050406030204" pitchFamily="18" charset="0"/>
                          </a:rPr>
                          <m:t>𝝆</m:t>
                        </m:r>
                        <m:r>
                          <a:rPr lang="zh-CN" altLang="en-US" sz="2600" b="1">
                            <a:solidFill>
                              <a:srgbClr val="002060"/>
                            </a:solidFill>
                            <a:latin typeface="Cambria Math" panose="02040503050406030204" pitchFamily="18" charset="0"/>
                          </a:rPr>
                          <m:t>(</m:t>
                        </m:r>
                        <m:r>
                          <a:rPr lang="zh-CN" altLang="en-US" sz="2600" b="1" i="1">
                            <a:solidFill>
                              <a:srgbClr val="002060"/>
                            </a:solidFill>
                            <a:latin typeface="Cambria Math" panose="02040503050406030204" pitchFamily="18" charset="0"/>
                          </a:rPr>
                          <m:t>𝑨</m:t>
                        </m:r>
                      </m:e>
                    </m:d>
                  </m:oMath>
                </a14:m>
                <a:r>
                  <a:rPr lang="zh-CN" altLang="en-US" sz="2600" b="1"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 and </a:t>
                </a:r>
                <a:r>
                  <a:rPr lang="en-US" altLang="zh-CN" sz="2600" i="1" dirty="0">
                    <a:solidFill>
                      <a:srgbClr val="0070C0"/>
                    </a:solidFill>
                    <a:latin typeface="Times New Roman" panose="02020603050405020304" pitchFamily="18" charset="0"/>
                    <a:cs typeface="Times New Roman" panose="02020603050405020304" pitchFamily="18" charset="0"/>
                  </a:rPr>
                  <a:t>g</a:t>
                </a:r>
                <a:r>
                  <a:rPr lang="en-US" altLang="zh-CN" sz="2600" dirty="0">
                    <a:solidFill>
                      <a:srgbClr val="0070C0"/>
                    </a:solidFill>
                    <a:latin typeface="Times New Roman" panose="02020603050405020304" pitchFamily="18" charset="0"/>
                    <a:cs typeface="Times New Roman" panose="02020603050405020304" pitchFamily="18" charset="0"/>
                  </a:rPr>
                  <a:t>(</a:t>
                </a:r>
                <a:r>
                  <a:rPr lang="en-US" altLang="zh-CN" sz="2600" i="1" dirty="0">
                    <a:solidFill>
                      <a:srgbClr val="0070C0"/>
                    </a:solidFill>
                    <a:latin typeface="Times New Roman" panose="02020603050405020304" pitchFamily="18" charset="0"/>
                    <a:cs typeface="Times New Roman" panose="02020603050405020304" pitchFamily="18" charset="0"/>
                  </a:rPr>
                  <a:t>a</a:t>
                </a:r>
                <a:r>
                  <a:rPr lang="en-US" altLang="zh-CN" sz="2600" dirty="0">
                    <a:solidFill>
                      <a:srgbClr val="0070C0"/>
                    </a:solidFill>
                    <a:latin typeface="Times New Roman" panose="02020603050405020304" pitchFamily="18" charset="0"/>
                    <a:cs typeface="Times New Roman" panose="02020603050405020304" pitchFamily="18" charset="0"/>
                  </a:rPr>
                  <a:t>)={</a:t>
                </a:r>
                <a:r>
                  <a:rPr lang="en-US" altLang="zh-CN" sz="2600" i="1" dirty="0">
                    <a:solidFill>
                      <a:srgbClr val="0070C0"/>
                    </a:solidFill>
                    <a:latin typeface="Times New Roman" panose="02020603050405020304" pitchFamily="18" charset="0"/>
                    <a:cs typeface="Times New Roman" panose="02020603050405020304" pitchFamily="18" charset="0"/>
                  </a:rPr>
                  <a:t>a</a:t>
                </a:r>
                <a:r>
                  <a:rPr lang="en-US" altLang="zh-CN" sz="2600" dirty="0">
                    <a:solidFill>
                      <a:srgbClr val="0070C0"/>
                    </a:solidFill>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it’s obvious that </a:t>
                </a:r>
                <a:r>
                  <a:rPr lang="en-US" altLang="zh-CN" sz="2600" b="1" i="1" dirty="0">
                    <a:latin typeface="Times New Roman" panose="02020603050405020304" pitchFamily="18" charset="0"/>
                    <a:cs typeface="Times New Roman" panose="02020603050405020304" pitchFamily="18" charset="0"/>
                  </a:rPr>
                  <a:t>g</a:t>
                </a:r>
                <a:r>
                  <a:rPr lang="zh-CN" altLang="en-US" sz="2600" b="1" dirty="0">
                    <a:latin typeface="Times New Roman" panose="02020603050405020304" pitchFamily="18" charset="0"/>
                    <a:cs typeface="Times New Roman" panose="02020603050405020304" pitchFamily="18" charset="0"/>
                  </a:rPr>
                  <a:t> </a:t>
                </a:r>
                <a:r>
                  <a:rPr lang="en-US" altLang="zh-CN" sz="2600" b="1" dirty="0">
                    <a:solidFill>
                      <a:schemeClr val="accent1"/>
                    </a:solidFill>
                    <a:latin typeface="Times New Roman" panose="02020603050405020304" pitchFamily="18" charset="0"/>
                    <a:cs typeface="Times New Roman" panose="02020603050405020304" pitchFamily="18" charset="0"/>
                  </a:rPr>
                  <a:t>is injective</a:t>
                </a:r>
                <a:r>
                  <a:rPr lang="en-US" altLang="zh-CN" sz="2600" b="1" dirty="0">
                    <a:latin typeface="Times New Roman" panose="02020603050405020304" pitchFamily="18" charset="0"/>
                    <a:cs typeface="Times New Roman" panose="02020603050405020304" pitchFamily="18" charset="0"/>
                  </a:rPr>
                  <a:t>. So the cardinality</a:t>
                </a:r>
                <a:r>
                  <a:rPr lang="zh-CN" altLang="en-US" sz="2600" b="1" dirty="0">
                    <a:solidFill>
                      <a:srgbClr val="C00000"/>
                    </a:solidFill>
                  </a:rPr>
                  <a:t> </a:t>
                </a:r>
                <a14:m>
                  <m:oMath xmlns:m="http://schemas.openxmlformats.org/officeDocument/2006/math">
                    <m:r>
                      <a:rPr lang="zh-CN" altLang="en-US" sz="2600" b="1" smtClean="0">
                        <a:solidFill>
                          <a:srgbClr val="C00000"/>
                        </a:solidFill>
                        <a:latin typeface="Cambria Math" panose="02040503050406030204" pitchFamily="18" charset="0"/>
                      </a:rPr>
                      <m:t>|</m:t>
                    </m:r>
                    <m:r>
                      <a:rPr lang="zh-CN" altLang="en-US" sz="2600" b="1" i="1">
                        <a:solidFill>
                          <a:srgbClr val="C00000"/>
                        </a:solidFill>
                        <a:latin typeface="Cambria Math" panose="02040503050406030204" pitchFamily="18" charset="0"/>
                      </a:rPr>
                      <m:t>𝑨</m:t>
                    </m:r>
                    <m:r>
                      <a:rPr lang="zh-CN" altLang="en-US" sz="2600" b="1">
                        <a:solidFill>
                          <a:srgbClr val="C00000"/>
                        </a:solidFill>
                        <a:latin typeface="Cambria Math" panose="02040503050406030204" pitchFamily="18" charset="0"/>
                      </a:rPr>
                      <m:t>|</m:t>
                    </m:r>
                    <m:r>
                      <m:rPr>
                        <m:nor/>
                      </m:rPr>
                      <a:rPr lang="en-US" altLang="zh-CN" sz="2600" b="1" i="0" smtClean="0">
                        <a:solidFill>
                          <a:srgbClr val="C00000"/>
                        </a:solidFill>
                        <a:latin typeface="Cambria Math" panose="02040503050406030204" pitchFamily="18" charset="0"/>
                      </a:rPr>
                      <m:t> </m:t>
                    </m:r>
                    <m:r>
                      <m:rPr>
                        <m:nor/>
                      </m:rPr>
                      <a:rPr lang="en-US" altLang="zh-CN" sz="2400" b="1" dirty="0">
                        <a:solidFill>
                          <a:srgbClr val="C00000"/>
                        </a:solidFill>
                        <a:latin typeface="Times New Roman" panose="02020603050405020304" pitchFamily="18" charset="0"/>
                      </a:rPr>
                      <m:t>≤</m:t>
                    </m:r>
                    <m:r>
                      <m:rPr>
                        <m:nor/>
                      </m:rPr>
                      <a:rPr lang="en-US" altLang="zh-CN" sz="2400" b="1" i="0" dirty="0" smtClean="0">
                        <a:solidFill>
                          <a:srgbClr val="C00000"/>
                        </a:solidFill>
                        <a:latin typeface="Times New Roman" panose="02020603050405020304" pitchFamily="18" charset="0"/>
                      </a:rPr>
                      <m:t> </m:t>
                    </m:r>
                    <m:r>
                      <a:rPr lang="zh-CN" altLang="en-US" sz="2600" b="1">
                        <a:solidFill>
                          <a:srgbClr val="C00000"/>
                        </a:solidFill>
                        <a:latin typeface="Cambria Math" panose="02040503050406030204" pitchFamily="18" charset="0"/>
                      </a:rPr>
                      <m:t>|</m:t>
                    </m:r>
                    <m:d>
                      <m:dPr>
                        <m:begChr m:val=""/>
                        <m:ctrlPr>
                          <a:rPr lang="zh-CN" altLang="en-US" sz="2600" b="1" i="1">
                            <a:solidFill>
                              <a:srgbClr val="C00000"/>
                            </a:solidFill>
                            <a:latin typeface="Cambria Math" panose="02040503050406030204" pitchFamily="18" charset="0"/>
                          </a:rPr>
                        </m:ctrlPr>
                      </m:dPr>
                      <m:e>
                        <m:r>
                          <a:rPr lang="zh-CN" altLang="en-US" sz="2600" b="1" i="1">
                            <a:solidFill>
                              <a:srgbClr val="C00000"/>
                            </a:solidFill>
                            <a:latin typeface="Cambria Math" panose="02040503050406030204" pitchFamily="18" charset="0"/>
                          </a:rPr>
                          <m:t>𝝆</m:t>
                        </m:r>
                        <m:r>
                          <a:rPr lang="zh-CN" altLang="en-US" sz="2600" b="1">
                            <a:solidFill>
                              <a:srgbClr val="C00000"/>
                            </a:solidFill>
                            <a:latin typeface="Cambria Math" panose="02040503050406030204" pitchFamily="18" charset="0"/>
                          </a:rPr>
                          <m:t>(</m:t>
                        </m:r>
                        <m:r>
                          <a:rPr lang="zh-CN" altLang="en-US" sz="2600" b="1" i="1">
                            <a:solidFill>
                              <a:srgbClr val="C00000"/>
                            </a:solidFill>
                            <a:latin typeface="Cambria Math" panose="02040503050406030204" pitchFamily="18" charset="0"/>
                          </a:rPr>
                          <m:t>𝑨</m:t>
                        </m:r>
                      </m:e>
                    </m:d>
                    <m:r>
                      <a:rPr lang="zh-CN" altLang="en-US" sz="2600" b="1">
                        <a:solidFill>
                          <a:srgbClr val="C00000"/>
                        </a:solidFill>
                        <a:latin typeface="Cambria Math" panose="02040503050406030204" pitchFamily="18" charset="0"/>
                      </a:rPr>
                      <m:t>|</m:t>
                    </m:r>
                  </m:oMath>
                </a14:m>
                <a:r>
                  <a:rPr lang="en-US" altLang="zh-CN" sz="2600" b="1" dirty="0">
                    <a:latin typeface="Times New Roman" panose="02020603050405020304" pitchFamily="18" charset="0"/>
                    <a:cs typeface="Times New Roman" panose="02020603050405020304" pitchFamily="18" charset="0"/>
                  </a:rPr>
                  <a:t> . </a:t>
                </a:r>
              </a:p>
              <a:p>
                <a:pPr marL="457200" indent="-457200" eaLnBrk="1" hangingPunct="1">
                  <a:spcBef>
                    <a:spcPct val="50000"/>
                  </a:spcBef>
                  <a:buFont typeface="Wingdings" panose="05000000000000000000" pitchFamily="2" charset="2"/>
                  <a:buChar char="Ø"/>
                </a:pPr>
                <a:r>
                  <a:rPr lang="en-US" altLang="zh-CN" sz="2600" b="1" dirty="0">
                    <a:solidFill>
                      <a:srgbClr val="C00000"/>
                    </a:solidFill>
                    <a:latin typeface="Times New Roman" panose="02020603050405020304" pitchFamily="18" charset="0"/>
                    <a:cs typeface="Times New Roman" panose="02020603050405020304" pitchFamily="18" charset="0"/>
                  </a:rPr>
                  <a:t>Now to proof </a:t>
                </a:r>
                <a14:m>
                  <m:oMath xmlns:m="http://schemas.openxmlformats.org/officeDocument/2006/math">
                    <m:r>
                      <a:rPr lang="zh-CN" altLang="en-US" sz="2600" b="1" smtClean="0">
                        <a:solidFill>
                          <a:srgbClr val="FF0000"/>
                        </a:solidFill>
                        <a:latin typeface="Cambria Math" panose="02040503050406030204" pitchFamily="18" charset="0"/>
                      </a:rPr>
                      <m:t>|</m:t>
                    </m:r>
                    <m:r>
                      <a:rPr lang="zh-CN" altLang="en-US" sz="2600" b="1" i="1">
                        <a:solidFill>
                          <a:srgbClr val="FF0000"/>
                        </a:solidFill>
                        <a:latin typeface="Cambria Math" panose="02040503050406030204" pitchFamily="18" charset="0"/>
                      </a:rPr>
                      <m:t>𝑨</m:t>
                    </m:r>
                    <m:r>
                      <a:rPr lang="zh-CN" altLang="en-US" sz="2600" b="1">
                        <a:solidFill>
                          <a:srgbClr val="FF0000"/>
                        </a:solidFill>
                        <a:latin typeface="Cambria Math" panose="02040503050406030204" pitchFamily="18" charset="0"/>
                      </a:rPr>
                      <m:t>|≠|</m:t>
                    </m:r>
                    <m:d>
                      <m:dPr>
                        <m:begChr m:val=""/>
                        <m:ctrlPr>
                          <a:rPr lang="zh-CN" altLang="en-US" sz="2600" b="1" i="1">
                            <a:solidFill>
                              <a:srgbClr val="FF0000"/>
                            </a:solidFill>
                            <a:latin typeface="Cambria Math" panose="02040503050406030204" pitchFamily="18" charset="0"/>
                          </a:rPr>
                        </m:ctrlPr>
                      </m:dPr>
                      <m:e>
                        <m:r>
                          <a:rPr lang="zh-CN" altLang="en-US" sz="2600" b="1" i="1">
                            <a:solidFill>
                              <a:srgbClr val="FF0000"/>
                            </a:solidFill>
                            <a:latin typeface="Cambria Math" panose="02040503050406030204" pitchFamily="18" charset="0"/>
                          </a:rPr>
                          <m:t>𝝆</m:t>
                        </m:r>
                        <m:r>
                          <a:rPr lang="zh-CN" altLang="en-US" sz="2600" b="1">
                            <a:solidFill>
                              <a:srgbClr val="FF0000"/>
                            </a:solidFill>
                            <a:latin typeface="Cambria Math" panose="02040503050406030204" pitchFamily="18" charset="0"/>
                          </a:rPr>
                          <m:t>(</m:t>
                        </m:r>
                        <m:r>
                          <a:rPr lang="zh-CN" altLang="en-US" sz="2600" b="1" i="1">
                            <a:solidFill>
                              <a:srgbClr val="FF0000"/>
                            </a:solidFill>
                            <a:latin typeface="Cambria Math" panose="02040503050406030204" pitchFamily="18" charset="0"/>
                          </a:rPr>
                          <m:t>𝑨</m:t>
                        </m:r>
                      </m:e>
                    </m:d>
                    <m:r>
                      <a:rPr lang="zh-CN" altLang="en-US" sz="2600" b="1">
                        <a:solidFill>
                          <a:srgbClr val="FF0000"/>
                        </a:solidFill>
                        <a:latin typeface="Cambria Math" panose="02040503050406030204" pitchFamily="18" charset="0"/>
                      </a:rPr>
                      <m:t>|</m:t>
                    </m:r>
                  </m:oMath>
                </a14:m>
                <a:r>
                  <a:rPr lang="en-US" altLang="zh-CN" sz="2600" b="1" dirty="0">
                    <a:solidFill>
                      <a:srgbClr val="C00000"/>
                    </a:solidFill>
                    <a:latin typeface="Times New Roman" panose="02020603050405020304" pitchFamily="18" charset="0"/>
                    <a:cs typeface="Times New Roman" panose="02020603050405020304" pitchFamily="18" charset="0"/>
                  </a:rPr>
                  <a:t> by contradiction</a:t>
                </a:r>
                <a:r>
                  <a:rPr lang="en-US" altLang="zh-CN" sz="2600" b="1" dirty="0">
                    <a:latin typeface="Times New Roman" panose="02020603050405020304" pitchFamily="18" charset="0"/>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 </a:t>
                </a:r>
                <a:endParaRPr lang="en-US" altLang="zh-CN" sz="2600" b="1" dirty="0">
                  <a:latin typeface="Times New Roman" panose="02020603050405020304" pitchFamily="18" charset="0"/>
                  <a:cs typeface="Times New Roman" panose="02020603050405020304" pitchFamily="18" charset="0"/>
                </a:endParaRPr>
              </a:p>
              <a:p>
                <a:pPr marL="457200" indent="-457200" eaLnBrk="1" hangingPunct="1">
                  <a:spcBef>
                    <a:spcPct val="0"/>
                  </a:spcBef>
                  <a:buFont typeface="Wingdings" panose="05000000000000000000" pitchFamily="2" charset="2"/>
                  <a:buChar char="Ø"/>
                </a:pPr>
                <a:r>
                  <a:rPr lang="en-US" altLang="zh-CN" sz="2600" b="1" dirty="0">
                    <a:latin typeface="Times New Roman" panose="02020603050405020304" pitchFamily="18" charset="0"/>
                  </a:rPr>
                  <a:t>Assume </a:t>
                </a:r>
                <a14:m>
                  <m:oMath xmlns:m="http://schemas.openxmlformats.org/officeDocument/2006/math">
                    <m:r>
                      <a:rPr lang="zh-CN" altLang="en-US" sz="2600" b="1" smtClean="0">
                        <a:latin typeface="Cambria Math" panose="02040503050406030204" pitchFamily="18" charset="0"/>
                      </a:rPr>
                      <m:t>|</m:t>
                    </m:r>
                    <m:r>
                      <a:rPr lang="zh-CN" altLang="en-US" sz="2600" b="1" i="1">
                        <a:latin typeface="Cambria Math" panose="02040503050406030204" pitchFamily="18" charset="0"/>
                      </a:rPr>
                      <m:t>𝑨</m:t>
                    </m:r>
                    <m:r>
                      <a:rPr lang="zh-CN" altLang="en-US" sz="2600" b="1">
                        <a:latin typeface="Cambria Math" panose="02040503050406030204" pitchFamily="18" charset="0"/>
                      </a:rPr>
                      <m:t>|=|</m:t>
                    </m:r>
                    <m:d>
                      <m:dPr>
                        <m:begChr m:val=""/>
                        <m:ctrlPr>
                          <a:rPr lang="zh-CN" altLang="en-US" sz="2600" b="1" i="1">
                            <a:latin typeface="Cambria Math" panose="02040503050406030204" pitchFamily="18" charset="0"/>
                          </a:rPr>
                        </m:ctrlPr>
                      </m:dPr>
                      <m:e>
                        <m:r>
                          <a:rPr lang="zh-CN" altLang="en-US" sz="2600" b="1" i="1">
                            <a:latin typeface="Cambria Math" panose="02040503050406030204" pitchFamily="18" charset="0"/>
                          </a:rPr>
                          <m:t>𝝆</m:t>
                        </m:r>
                        <m:r>
                          <a:rPr lang="zh-CN" altLang="en-US" sz="2600" b="1">
                            <a:latin typeface="Cambria Math" panose="02040503050406030204" pitchFamily="18" charset="0"/>
                          </a:rPr>
                          <m:t>(</m:t>
                        </m:r>
                        <m:r>
                          <a:rPr lang="zh-CN" altLang="en-US" sz="2600" b="1" i="1">
                            <a:latin typeface="Cambria Math" panose="02040503050406030204" pitchFamily="18" charset="0"/>
                          </a:rPr>
                          <m:t>𝑨</m:t>
                        </m:r>
                      </m:e>
                    </m:d>
                    <m:r>
                      <a:rPr lang="zh-CN" altLang="en-US" sz="2600" b="1">
                        <a:latin typeface="Cambria Math" panose="02040503050406030204" pitchFamily="18" charset="0"/>
                      </a:rPr>
                      <m:t>|</m:t>
                    </m:r>
                  </m:oMath>
                </a14:m>
                <a:r>
                  <a:rPr lang="zh-CN" altLang="en-US" sz="2600" b="1" dirty="0">
                    <a:latin typeface="Times New Roman" panose="02020603050405020304" pitchFamily="18" charset="0"/>
                  </a:rPr>
                  <a:t> </a:t>
                </a:r>
                <a:r>
                  <a:rPr lang="en-US" altLang="zh-CN" sz="2600" b="1" dirty="0">
                    <a:latin typeface="Times New Roman" panose="02020603050405020304" pitchFamily="18" charset="0"/>
                  </a:rPr>
                  <a:t>, then </a:t>
                </a:r>
                <a:r>
                  <a:rPr lang="en-US" altLang="zh-CN" sz="2600" b="1" dirty="0">
                    <a:solidFill>
                      <a:srgbClr val="0070C0"/>
                    </a:solidFill>
                    <a:latin typeface="Times New Roman" panose="02020603050405020304" pitchFamily="18" charset="0"/>
                  </a:rPr>
                  <a:t>bijective</a:t>
                </a:r>
                <a:r>
                  <a:rPr lang="zh-CN" altLang="en-US" sz="2600" b="1" dirty="0">
                    <a:solidFill>
                      <a:srgbClr val="002060"/>
                    </a:solidFill>
                  </a:rPr>
                  <a:t> </a:t>
                </a:r>
                <a:r>
                  <a:rPr lang="en-US" altLang="zh-CN" sz="2600" b="1" dirty="0">
                    <a:latin typeface="Times New Roman" panose="02020603050405020304" pitchFamily="18" charset="0"/>
                  </a:rPr>
                  <a:t>function </a:t>
                </a:r>
                <a14:m>
                  <m:oMath xmlns:m="http://schemas.openxmlformats.org/officeDocument/2006/math">
                    <m:d>
                      <m:dPr>
                        <m:begChr m:val=""/>
                        <m:ctrlPr>
                          <a:rPr lang="zh-CN" altLang="en-US" sz="2600" b="1" i="1" smtClean="0">
                            <a:solidFill>
                              <a:srgbClr val="0070C0"/>
                            </a:solidFill>
                            <a:latin typeface="Cambria Math" panose="02040503050406030204" pitchFamily="18" charset="0"/>
                          </a:rPr>
                        </m:ctrlPr>
                      </m:dPr>
                      <m:e>
                        <m:r>
                          <a:rPr lang="zh-CN" altLang="en-US" sz="2600" b="1" i="1">
                            <a:solidFill>
                              <a:srgbClr val="0070C0"/>
                            </a:solidFill>
                            <a:latin typeface="Cambria Math" panose="02040503050406030204" pitchFamily="18" charset="0"/>
                          </a:rPr>
                          <m:t>𝒇</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𝑨</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𝝆</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𝑨</m:t>
                        </m:r>
                      </m:e>
                    </m:d>
                  </m:oMath>
                </a14:m>
                <a:r>
                  <a:rPr lang="en-US" altLang="zh-CN" sz="2600" b="1" dirty="0">
                    <a:solidFill>
                      <a:srgbClr val="0070C0"/>
                    </a:solidFill>
                    <a:latin typeface="Times New Roman" panose="02020603050405020304" pitchFamily="18" charset="0"/>
                  </a:rPr>
                  <a:t> </a:t>
                </a:r>
                <a:endParaRPr lang="en-US" altLang="zh-CN" sz="2600" b="1" dirty="0">
                  <a:latin typeface="Times New Roman" panose="02020603050405020304" pitchFamily="18" charset="0"/>
                </a:endParaRPr>
              </a:p>
              <a:p>
                <a:pPr marL="457200" indent="-457200" eaLnBrk="1" hangingPunct="1">
                  <a:spcBef>
                    <a:spcPct val="0"/>
                  </a:spcBef>
                  <a:buFont typeface="Wingdings" panose="05000000000000000000" pitchFamily="2" charset="2"/>
                  <a:buChar char="Ø"/>
                </a:pPr>
                <a:r>
                  <a:rPr lang="en-US" altLang="zh-CN" sz="2600" b="1" dirty="0">
                    <a:latin typeface="Times New Roman" panose="02020603050405020304" pitchFamily="18" charset="0"/>
                  </a:rPr>
                  <a:t>let</a:t>
                </a:r>
                <a:r>
                  <a:rPr lang="zh-CN" altLang="en-US" sz="2600" b="1" dirty="0">
                    <a:latin typeface="Times New Roman" panose="02020603050405020304" pitchFamily="18" charset="0"/>
                  </a:rPr>
                  <a:t> </a:t>
                </a:r>
                <a14:m>
                  <m:oMath xmlns:m="http://schemas.openxmlformats.org/officeDocument/2006/math">
                    <m:d>
                      <m:dPr>
                        <m:begChr m:val=""/>
                        <m:endChr m:val="}"/>
                        <m:ctrlPr>
                          <a:rPr lang="zh-CN" altLang="en-US" sz="2600" b="1" i="1" smtClean="0">
                            <a:solidFill>
                              <a:srgbClr val="0070C0"/>
                            </a:solidFill>
                            <a:latin typeface="Cambria Math" panose="02040503050406030204" pitchFamily="18" charset="0"/>
                          </a:rPr>
                        </m:ctrlPr>
                      </m:dPr>
                      <m:e>
                        <m:r>
                          <a:rPr lang="zh-CN" altLang="en-US" sz="2600" b="1" i="1">
                            <a:solidFill>
                              <a:srgbClr val="0070C0"/>
                            </a:solidFill>
                            <a:latin typeface="Cambria Math" panose="02040503050406030204" pitchFamily="18" charset="0"/>
                          </a:rPr>
                          <m:t>𝑩</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𝒂</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𝒂</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𝑨</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𝒂</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𝒇</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𝒂</m:t>
                        </m:r>
                        <m:r>
                          <a:rPr lang="zh-CN" altLang="en-US" sz="2600" b="1">
                            <a:solidFill>
                              <a:srgbClr val="0070C0"/>
                            </a:solidFill>
                            <a:latin typeface="Cambria Math" panose="02040503050406030204" pitchFamily="18" charset="0"/>
                          </a:rPr>
                          <m:t>)</m:t>
                        </m:r>
                      </m:e>
                    </m:d>
                  </m:oMath>
                </a14:m>
                <a:r>
                  <a:rPr lang="zh-CN" altLang="en-US" sz="2600" b="1" dirty="0">
                    <a:solidFill>
                      <a:srgbClr val="0070C0"/>
                    </a:solidFill>
                    <a:latin typeface="Times New Roman" panose="02020603050405020304" pitchFamily="18" charset="0"/>
                  </a:rPr>
                  <a:t> </a:t>
                </a:r>
                <a:r>
                  <a:rPr lang="en-US" altLang="zh-CN" sz="2600" b="1" dirty="0">
                    <a:latin typeface="Times New Roman" panose="02020603050405020304" pitchFamily="18" charset="0"/>
                  </a:rPr>
                  <a:t>, then</a:t>
                </a:r>
                <a:r>
                  <a:rPr lang="zh-CN" altLang="en-US" sz="2600" b="1" dirty="0">
                    <a:latin typeface="Times New Roman" panose="02020603050405020304" pitchFamily="18" charset="0"/>
                  </a:rPr>
                  <a:t> </a:t>
                </a:r>
                <a14:m>
                  <m:oMath xmlns:m="http://schemas.openxmlformats.org/officeDocument/2006/math">
                    <m:d>
                      <m:dPr>
                        <m:begChr m:val=""/>
                        <m:ctrlPr>
                          <a:rPr lang="zh-CN" altLang="en-US" sz="2600" b="1" i="1" smtClean="0">
                            <a:solidFill>
                              <a:srgbClr val="002060"/>
                            </a:solidFill>
                            <a:latin typeface="Cambria Math" panose="02040503050406030204" pitchFamily="18" charset="0"/>
                          </a:rPr>
                        </m:ctrlPr>
                      </m:dPr>
                      <m:e>
                        <m:r>
                          <a:rPr lang="zh-CN" altLang="en-US" sz="2600" b="1" i="1">
                            <a:solidFill>
                              <a:srgbClr val="002060"/>
                            </a:solidFill>
                            <a:latin typeface="Cambria Math" panose="02040503050406030204" pitchFamily="18" charset="0"/>
                          </a:rPr>
                          <m:t>𝑩</m:t>
                        </m:r>
                        <m:r>
                          <a:rPr lang="zh-CN" altLang="en-US" sz="2600" b="1">
                            <a:solidFill>
                              <a:srgbClr val="002060"/>
                            </a:solidFill>
                            <a:latin typeface="Cambria Math" panose="02040503050406030204" pitchFamily="18" charset="0"/>
                          </a:rPr>
                          <m:t>∈</m:t>
                        </m:r>
                        <m:r>
                          <a:rPr lang="zh-CN" altLang="en-US" sz="2600" b="1" i="1">
                            <a:solidFill>
                              <a:srgbClr val="002060"/>
                            </a:solidFill>
                            <a:latin typeface="Cambria Math" panose="02040503050406030204" pitchFamily="18" charset="0"/>
                          </a:rPr>
                          <m:t>𝝆</m:t>
                        </m:r>
                        <m:r>
                          <a:rPr lang="zh-CN" altLang="en-US" sz="2600" b="1">
                            <a:solidFill>
                              <a:srgbClr val="002060"/>
                            </a:solidFill>
                            <a:latin typeface="Cambria Math" panose="02040503050406030204" pitchFamily="18" charset="0"/>
                          </a:rPr>
                          <m:t>(</m:t>
                        </m:r>
                        <m:r>
                          <a:rPr lang="zh-CN" altLang="en-US" sz="2600" b="1" i="1">
                            <a:solidFill>
                              <a:srgbClr val="002060"/>
                            </a:solidFill>
                            <a:latin typeface="Cambria Math" panose="02040503050406030204" pitchFamily="18" charset="0"/>
                          </a:rPr>
                          <m:t>𝑨</m:t>
                        </m:r>
                      </m:e>
                    </m:d>
                  </m:oMath>
                </a14:m>
                <a:r>
                  <a:rPr lang="zh-CN" altLang="en-US" sz="2600" b="1" dirty="0">
                    <a:latin typeface="Times New Roman" panose="02020603050405020304" pitchFamily="18" charset="0"/>
                  </a:rPr>
                  <a:t> </a:t>
                </a:r>
                <a:r>
                  <a:rPr lang="en-US" altLang="zh-CN" sz="2600" b="1" dirty="0">
                    <a:latin typeface="Times New Roman" panose="02020603050405020304" pitchFamily="18" charset="0"/>
                  </a:rPr>
                  <a:t>, </a:t>
                </a:r>
                <a:r>
                  <a:rPr lang="en-US" altLang="zh-CN" sz="2600" b="1" dirty="0">
                    <a:solidFill>
                      <a:schemeClr val="tx2"/>
                    </a:solidFill>
                    <a:latin typeface="Times New Roman" panose="02020603050405020304" pitchFamily="18" charset="0"/>
                  </a:rPr>
                  <a:t>so there is</a:t>
                </a:r>
                <a:r>
                  <a:rPr lang="en-US" altLang="zh-CN" sz="2600" b="1" dirty="0">
                    <a:solidFill>
                      <a:srgbClr val="C00000"/>
                    </a:solidFill>
                    <a:latin typeface="Times New Roman" panose="02020603050405020304" pitchFamily="18" charset="0"/>
                  </a:rPr>
                  <a:t> </a:t>
                </a:r>
                <a14:m>
                  <m:oMath xmlns:m="http://schemas.openxmlformats.org/officeDocument/2006/math">
                    <m:r>
                      <a:rPr lang="zh-CN" altLang="en-US" sz="2600" b="1" i="1" smtClean="0">
                        <a:solidFill>
                          <a:srgbClr val="0070C0"/>
                        </a:solidFill>
                        <a:latin typeface="Cambria Math" panose="02040503050406030204" pitchFamily="18" charset="0"/>
                      </a:rPr>
                      <m:t>𝒕</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𝑨</m:t>
                    </m:r>
                  </m:oMath>
                </a14:m>
                <a:r>
                  <a:rPr lang="en-US" altLang="zh-CN" sz="2600" b="1" dirty="0">
                    <a:solidFill>
                      <a:srgbClr val="0070C0"/>
                    </a:solidFill>
                    <a:latin typeface="Times New Roman" panose="02020603050405020304" pitchFamily="18" charset="0"/>
                  </a:rPr>
                  <a:t> </a:t>
                </a:r>
                <a:r>
                  <a:rPr lang="en-US" altLang="zh-CN" sz="2600" b="1" dirty="0">
                    <a:solidFill>
                      <a:schemeClr val="tx2"/>
                    </a:solidFill>
                    <a:latin typeface="Times New Roman" panose="02020603050405020304" pitchFamily="18" charset="0"/>
                  </a:rPr>
                  <a:t>that makes </a:t>
                </a:r>
                <a:r>
                  <a:rPr lang="en-US" altLang="zh-CN" sz="2600" b="1" i="1" dirty="0">
                    <a:solidFill>
                      <a:srgbClr val="0070C0"/>
                    </a:solidFill>
                    <a:latin typeface="Times New Roman" panose="02020603050405020304" pitchFamily="18" charset="0"/>
                  </a:rPr>
                  <a:t>f</a:t>
                </a:r>
                <a:r>
                  <a:rPr lang="en-US" altLang="zh-CN" sz="2600" b="1" dirty="0">
                    <a:solidFill>
                      <a:srgbClr val="0070C0"/>
                    </a:solidFill>
                    <a:latin typeface="Times New Roman" panose="02020603050405020304" pitchFamily="18" charset="0"/>
                  </a:rPr>
                  <a:t>(</a:t>
                </a:r>
                <a:r>
                  <a:rPr lang="en-US" altLang="zh-CN" sz="2600" b="1" i="1" dirty="0">
                    <a:solidFill>
                      <a:srgbClr val="0070C0"/>
                    </a:solidFill>
                    <a:latin typeface="Times New Roman" panose="02020603050405020304" pitchFamily="18" charset="0"/>
                  </a:rPr>
                  <a:t>t</a:t>
                </a:r>
                <a:r>
                  <a:rPr lang="en-US" altLang="zh-CN" sz="2600" b="1" dirty="0">
                    <a:solidFill>
                      <a:srgbClr val="0070C0"/>
                    </a:solidFill>
                    <a:latin typeface="Times New Roman" panose="02020603050405020304" pitchFamily="18" charset="0"/>
                  </a:rPr>
                  <a:t>)=</a:t>
                </a:r>
                <a:r>
                  <a:rPr lang="en-US" altLang="zh-CN" sz="2600" b="1" i="1" dirty="0">
                    <a:solidFill>
                      <a:srgbClr val="0070C0"/>
                    </a:solidFill>
                    <a:latin typeface="Times New Roman" panose="02020603050405020304" pitchFamily="18" charset="0"/>
                  </a:rPr>
                  <a:t>B</a:t>
                </a:r>
                <a:r>
                  <a:rPr lang="en-US" altLang="zh-CN" sz="2600" b="1" dirty="0">
                    <a:solidFill>
                      <a:srgbClr val="C00000"/>
                    </a:solidFill>
                    <a:latin typeface="Times New Roman" panose="02020603050405020304" pitchFamily="18" charset="0"/>
                  </a:rPr>
                  <a:t>.</a:t>
                </a:r>
                <a:endParaRPr lang="zh-CN" altLang="en-US" sz="2600" b="1" dirty="0">
                  <a:solidFill>
                    <a:srgbClr val="C00000"/>
                  </a:solidFill>
                  <a:latin typeface="Times New Roman" panose="02020603050405020304" pitchFamily="18" charset="0"/>
                </a:endParaRPr>
              </a:p>
              <a:p>
                <a:pPr marL="457200" indent="-457200" eaLnBrk="1" hangingPunct="1">
                  <a:spcBef>
                    <a:spcPct val="0"/>
                  </a:spcBef>
                  <a:buFont typeface="Wingdings" panose="05000000000000000000" pitchFamily="2" charset="2"/>
                  <a:buChar char="Ø"/>
                </a:pPr>
                <a:r>
                  <a:rPr lang="en-US" altLang="zh-CN" sz="2600" b="1" dirty="0">
                    <a:latin typeface="Times New Roman" panose="02020603050405020304" pitchFamily="18" charset="0"/>
                  </a:rPr>
                  <a:t>If </a:t>
                </a:r>
                <a14:m>
                  <m:oMath xmlns:m="http://schemas.openxmlformats.org/officeDocument/2006/math">
                    <m:r>
                      <a:rPr lang="zh-CN" altLang="en-US" sz="2600" b="1" i="1" smtClean="0">
                        <a:solidFill>
                          <a:srgbClr val="0070C0"/>
                        </a:solidFill>
                        <a:latin typeface="Cambria Math" panose="02040503050406030204" pitchFamily="18" charset="0"/>
                      </a:rPr>
                      <m:t>𝒕</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𝑩</m:t>
                    </m:r>
                  </m:oMath>
                </a14:m>
                <a:r>
                  <a:rPr lang="zh-CN" altLang="en-US" sz="2600" b="1" dirty="0">
                    <a:solidFill>
                      <a:srgbClr val="0070C0"/>
                    </a:solidFill>
                  </a:rPr>
                  <a:t> </a:t>
                </a:r>
                <a:r>
                  <a:rPr lang="en-US" altLang="zh-CN" sz="2600" b="1" dirty="0">
                    <a:latin typeface="Times New Roman" panose="02020603050405020304" pitchFamily="18" charset="0"/>
                  </a:rPr>
                  <a:t>, by definition of </a:t>
                </a:r>
                <a:r>
                  <a:rPr lang="en-US" altLang="zh-CN" sz="2600" b="1" i="1" dirty="0">
                    <a:latin typeface="Times New Roman" panose="02020603050405020304" pitchFamily="18" charset="0"/>
                  </a:rPr>
                  <a:t>B</a:t>
                </a:r>
                <a:r>
                  <a:rPr lang="en-US" altLang="zh-CN" sz="2600" b="1" dirty="0">
                    <a:latin typeface="Times New Roman" panose="02020603050405020304" pitchFamily="18" charset="0"/>
                  </a:rPr>
                  <a:t>, </a:t>
                </a:r>
                <a14:m>
                  <m:oMath xmlns:m="http://schemas.openxmlformats.org/officeDocument/2006/math">
                    <m:d>
                      <m:dPr>
                        <m:begChr m:val=""/>
                        <m:ctrlPr>
                          <a:rPr lang="zh-CN" altLang="en-US" sz="2600" b="1" i="1" smtClean="0">
                            <a:latin typeface="Cambria Math" panose="02040503050406030204" pitchFamily="18" charset="0"/>
                          </a:rPr>
                        </m:ctrlPr>
                      </m:dPr>
                      <m:e>
                        <m:r>
                          <a:rPr lang="zh-CN" altLang="en-US" sz="2600" b="1" i="1">
                            <a:latin typeface="Cambria Math" panose="02040503050406030204" pitchFamily="18" charset="0"/>
                          </a:rPr>
                          <m:t>𝒕</m:t>
                        </m:r>
                        <m:r>
                          <a:rPr lang="zh-CN" altLang="en-US" sz="2600" b="1">
                            <a:latin typeface="Cambria Math" panose="02040503050406030204" pitchFamily="18" charset="0"/>
                          </a:rPr>
                          <m:t>∉</m:t>
                        </m:r>
                        <m:r>
                          <a:rPr lang="zh-CN" altLang="en-US" sz="2600" b="1" i="1">
                            <a:latin typeface="Cambria Math" panose="02040503050406030204" pitchFamily="18" charset="0"/>
                          </a:rPr>
                          <m:t>𝒇</m:t>
                        </m:r>
                        <m:r>
                          <a:rPr lang="zh-CN" altLang="en-US" sz="2600" b="1">
                            <a:latin typeface="Cambria Math" panose="02040503050406030204" pitchFamily="18" charset="0"/>
                          </a:rPr>
                          <m:t>(</m:t>
                        </m:r>
                        <m:r>
                          <a:rPr lang="zh-CN" altLang="en-US" sz="2600" b="1" i="1">
                            <a:latin typeface="Cambria Math" panose="02040503050406030204" pitchFamily="18" charset="0"/>
                          </a:rPr>
                          <m:t>𝒕</m:t>
                        </m:r>
                      </m:e>
                    </m:d>
                  </m:oMath>
                </a14:m>
                <a:r>
                  <a:rPr lang="zh-CN" altLang="en-US" sz="2600" b="1" dirty="0">
                    <a:latin typeface="Times New Roman" panose="02020603050405020304" pitchFamily="18" charset="0"/>
                  </a:rPr>
                  <a:t> </a:t>
                </a:r>
                <a:r>
                  <a:rPr lang="en-US" altLang="zh-CN" sz="2600" b="1" dirty="0">
                    <a:latin typeface="Times New Roman" panose="02020603050405020304" pitchFamily="18" charset="0"/>
                  </a:rPr>
                  <a:t>that is </a:t>
                </a:r>
                <a14:m>
                  <m:oMath xmlns:m="http://schemas.openxmlformats.org/officeDocument/2006/math">
                    <m:r>
                      <a:rPr lang="zh-CN" altLang="en-US" sz="2600" b="1" i="1" smtClean="0">
                        <a:latin typeface="Cambria Math" panose="02040503050406030204" pitchFamily="18" charset="0"/>
                      </a:rPr>
                      <m:t>𝒕</m:t>
                    </m:r>
                    <m:r>
                      <a:rPr lang="zh-CN" altLang="en-US" sz="2600" b="1">
                        <a:latin typeface="Cambria Math" panose="02040503050406030204" pitchFamily="18" charset="0"/>
                      </a:rPr>
                      <m:t>∉</m:t>
                    </m:r>
                    <m:r>
                      <a:rPr lang="zh-CN" altLang="en-US" sz="2600" b="1" i="1">
                        <a:latin typeface="Cambria Math" panose="02040503050406030204" pitchFamily="18" charset="0"/>
                      </a:rPr>
                      <m:t>𝑩</m:t>
                    </m:r>
                  </m:oMath>
                </a14:m>
                <a:r>
                  <a:rPr lang="en-US" altLang="zh-CN" sz="2600" b="1" dirty="0">
                    <a:latin typeface="Times New Roman" panose="02020603050405020304" pitchFamily="18" charset="0"/>
                  </a:rPr>
                  <a:t>.</a:t>
                </a:r>
                <a:endParaRPr lang="zh-CN" altLang="en-US" sz="2600" b="1" dirty="0">
                  <a:latin typeface="Times New Roman" panose="02020603050405020304" pitchFamily="18" charset="0"/>
                </a:endParaRPr>
              </a:p>
              <a:p>
                <a:pPr marL="457200" indent="-457200" eaLnBrk="1" hangingPunct="1">
                  <a:spcBef>
                    <a:spcPct val="0"/>
                  </a:spcBef>
                  <a:buFont typeface="Wingdings" panose="05000000000000000000" pitchFamily="2" charset="2"/>
                  <a:buChar char="Ø"/>
                </a:pPr>
                <a:r>
                  <a:rPr lang="en-US" altLang="zh-CN" sz="2600" b="1" dirty="0">
                    <a:latin typeface="Times New Roman" panose="02020603050405020304" pitchFamily="18" charset="0"/>
                  </a:rPr>
                  <a:t>If </a:t>
                </a:r>
                <a14:m>
                  <m:oMath xmlns:m="http://schemas.openxmlformats.org/officeDocument/2006/math">
                    <m:r>
                      <a:rPr lang="zh-CN" altLang="en-US" sz="2600" b="1" i="1" smtClean="0">
                        <a:solidFill>
                          <a:srgbClr val="0070C0"/>
                        </a:solidFill>
                        <a:latin typeface="Cambria Math" panose="02040503050406030204" pitchFamily="18" charset="0"/>
                      </a:rPr>
                      <m:t>𝒕</m:t>
                    </m:r>
                    <m:r>
                      <a:rPr lang="zh-CN" altLang="en-US" sz="2600" b="1">
                        <a:solidFill>
                          <a:srgbClr val="0070C0"/>
                        </a:solidFill>
                        <a:latin typeface="Cambria Math" panose="02040503050406030204" pitchFamily="18" charset="0"/>
                      </a:rPr>
                      <m:t>∉</m:t>
                    </m:r>
                    <m:r>
                      <a:rPr lang="zh-CN" altLang="en-US" sz="2600" b="1" i="1">
                        <a:solidFill>
                          <a:srgbClr val="0070C0"/>
                        </a:solidFill>
                        <a:latin typeface="Cambria Math" panose="02040503050406030204" pitchFamily="18" charset="0"/>
                      </a:rPr>
                      <m:t>𝑩</m:t>
                    </m:r>
                  </m:oMath>
                </a14:m>
                <a:r>
                  <a:rPr lang="en-US" altLang="zh-CN" sz="2600" b="1" dirty="0">
                    <a:latin typeface="Times New Roman" panose="02020603050405020304" pitchFamily="18" charset="0"/>
                  </a:rPr>
                  <a:t>, that is</a:t>
                </a:r>
                <a:r>
                  <a:rPr lang="zh-CN" altLang="en-US" sz="2600" b="1" dirty="0">
                    <a:latin typeface="Times New Roman" panose="02020603050405020304" pitchFamily="18" charset="0"/>
                  </a:rPr>
                  <a:t> </a:t>
                </a:r>
                <a14:m>
                  <m:oMath xmlns:m="http://schemas.openxmlformats.org/officeDocument/2006/math">
                    <m:d>
                      <m:dPr>
                        <m:begChr m:val=""/>
                        <m:ctrlPr>
                          <a:rPr lang="zh-CN" altLang="en-US" sz="2600" b="1" i="1" smtClean="0">
                            <a:latin typeface="Cambria Math" panose="02040503050406030204" pitchFamily="18" charset="0"/>
                          </a:rPr>
                        </m:ctrlPr>
                      </m:dPr>
                      <m:e>
                        <m:r>
                          <a:rPr lang="zh-CN" altLang="en-US" sz="2600" b="1" i="1">
                            <a:latin typeface="Cambria Math" panose="02040503050406030204" pitchFamily="18" charset="0"/>
                          </a:rPr>
                          <m:t>𝒕</m:t>
                        </m:r>
                        <m:r>
                          <a:rPr lang="zh-CN" altLang="en-US" sz="2600" b="1">
                            <a:latin typeface="Cambria Math" panose="02040503050406030204" pitchFamily="18" charset="0"/>
                          </a:rPr>
                          <m:t>∉</m:t>
                        </m:r>
                        <m:r>
                          <a:rPr lang="zh-CN" altLang="en-US" sz="2600" b="1" i="1">
                            <a:latin typeface="Cambria Math" panose="02040503050406030204" pitchFamily="18" charset="0"/>
                          </a:rPr>
                          <m:t>𝒇</m:t>
                        </m:r>
                        <m:r>
                          <a:rPr lang="zh-CN" altLang="en-US" sz="2600" b="1">
                            <a:latin typeface="Cambria Math" panose="02040503050406030204" pitchFamily="18" charset="0"/>
                          </a:rPr>
                          <m:t>(</m:t>
                        </m:r>
                        <m:r>
                          <a:rPr lang="zh-CN" altLang="en-US" sz="2600" b="1" i="1">
                            <a:latin typeface="Cambria Math" panose="02040503050406030204" pitchFamily="18" charset="0"/>
                          </a:rPr>
                          <m:t>𝒕</m:t>
                        </m:r>
                      </m:e>
                    </m:d>
                  </m:oMath>
                </a14:m>
                <a:r>
                  <a:rPr lang="zh-CN" altLang="en-US" sz="2600" b="1" dirty="0">
                    <a:latin typeface="Times New Roman" panose="02020603050405020304" pitchFamily="18" charset="0"/>
                  </a:rPr>
                  <a:t> </a:t>
                </a:r>
                <a:r>
                  <a:rPr lang="en-US" altLang="zh-CN" sz="2600" b="1" dirty="0">
                    <a:latin typeface="Times New Roman" panose="02020603050405020304" pitchFamily="18" charset="0"/>
                  </a:rPr>
                  <a:t>, by definition of </a:t>
                </a:r>
                <a:r>
                  <a:rPr lang="en-US" altLang="zh-CN" sz="2600" b="1" i="1" dirty="0">
                    <a:latin typeface="Times New Roman" panose="02020603050405020304" pitchFamily="18" charset="0"/>
                  </a:rPr>
                  <a:t>B, </a:t>
                </a:r>
                <a14:m>
                  <m:oMath xmlns:m="http://schemas.openxmlformats.org/officeDocument/2006/math">
                    <m:r>
                      <a:rPr lang="zh-CN" altLang="en-US" sz="2600" b="1" i="1" smtClean="0">
                        <a:latin typeface="Cambria Math" panose="02040503050406030204" pitchFamily="18" charset="0"/>
                      </a:rPr>
                      <m:t>𝒕</m:t>
                    </m:r>
                    <m:r>
                      <a:rPr lang="zh-CN" altLang="en-US" sz="2600" b="1">
                        <a:latin typeface="Cambria Math" panose="02040503050406030204" pitchFamily="18" charset="0"/>
                      </a:rPr>
                      <m:t>∈</m:t>
                    </m:r>
                    <m:r>
                      <a:rPr lang="zh-CN" altLang="en-US" sz="2600" b="1" i="1">
                        <a:latin typeface="Cambria Math" panose="02040503050406030204" pitchFamily="18" charset="0"/>
                      </a:rPr>
                      <m:t>𝑩</m:t>
                    </m:r>
                  </m:oMath>
                </a14:m>
                <a:r>
                  <a:rPr lang="en-US" altLang="zh-CN" sz="2600" b="1" i="1" dirty="0">
                    <a:latin typeface="Times New Roman" panose="02020603050405020304" pitchFamily="18" charset="0"/>
                  </a:rPr>
                  <a:t> .   </a:t>
                </a:r>
                <a:endParaRPr lang="zh-CN" altLang="en-US" sz="2600" b="1" dirty="0">
                  <a:latin typeface="Times New Roman" panose="02020603050405020304" pitchFamily="18" charset="0"/>
                </a:endParaRPr>
              </a:p>
              <a:p>
                <a:pPr marL="457200" indent="-457200" eaLnBrk="1" hangingPunct="1">
                  <a:spcBef>
                    <a:spcPct val="0"/>
                  </a:spcBef>
                  <a:buFont typeface="Wingdings" panose="05000000000000000000" pitchFamily="2" charset="2"/>
                  <a:buChar char="Ø"/>
                </a:pPr>
                <a:r>
                  <a:rPr lang="en-US" altLang="zh-CN" sz="2600" dirty="0"/>
                  <a:t>In conclusion, </a:t>
                </a:r>
                <a14:m>
                  <m:oMath xmlns:m="http://schemas.openxmlformats.org/officeDocument/2006/math">
                    <m:r>
                      <a:rPr lang="zh-CN" altLang="en-US" sz="2600" b="1" i="1" smtClean="0">
                        <a:latin typeface="Cambria Math" panose="02040503050406030204" pitchFamily="18" charset="0"/>
                      </a:rPr>
                      <m:t>𝒕</m:t>
                    </m:r>
                    <m:r>
                      <a:rPr lang="zh-CN" altLang="en-US" sz="2600" b="1">
                        <a:latin typeface="Cambria Math" panose="02040503050406030204" pitchFamily="18" charset="0"/>
                      </a:rPr>
                      <m:t>∈</m:t>
                    </m:r>
                    <m:r>
                      <a:rPr lang="zh-CN" altLang="en-US" sz="2600" b="1" i="1">
                        <a:latin typeface="Cambria Math" panose="02040503050406030204" pitchFamily="18" charset="0"/>
                      </a:rPr>
                      <m:t>𝑩</m:t>
                    </m:r>
                  </m:oMath>
                </a14:m>
                <a:r>
                  <a:rPr lang="zh-CN" altLang="en-US" sz="2600" b="1" dirty="0">
                    <a:latin typeface="Times New Roman" panose="02020603050405020304" pitchFamily="18" charset="0"/>
                  </a:rPr>
                  <a:t> </a:t>
                </a:r>
                <a:r>
                  <a:rPr lang="en-US" altLang="zh-CN" sz="2600" b="1" dirty="0">
                    <a:latin typeface="Times New Roman" panose="02020603050405020304" pitchFamily="18" charset="0"/>
                  </a:rPr>
                  <a:t>if and only if</a:t>
                </a:r>
                <a14:m>
                  <m:oMath xmlns:m="http://schemas.openxmlformats.org/officeDocument/2006/math">
                    <m:r>
                      <a:rPr lang="zh-CN" altLang="en-US" sz="2600" b="1" i="1" smtClean="0">
                        <a:latin typeface="Cambria Math" panose="02040503050406030204" pitchFamily="18" charset="0"/>
                      </a:rPr>
                      <m:t>𝒕</m:t>
                    </m:r>
                    <m:r>
                      <a:rPr lang="zh-CN" altLang="en-US" sz="2600" b="1">
                        <a:latin typeface="Cambria Math" panose="02040503050406030204" pitchFamily="18" charset="0"/>
                      </a:rPr>
                      <m:t>∉</m:t>
                    </m:r>
                    <m:r>
                      <a:rPr lang="zh-CN" altLang="en-US" sz="2600" b="1" i="1">
                        <a:latin typeface="Cambria Math" panose="02040503050406030204" pitchFamily="18" charset="0"/>
                      </a:rPr>
                      <m:t>𝑩</m:t>
                    </m:r>
                  </m:oMath>
                </a14:m>
                <a:r>
                  <a:rPr lang="en-US" altLang="zh-CN" sz="2600" b="1" dirty="0">
                    <a:latin typeface="Times New Roman" panose="02020603050405020304" pitchFamily="18" charset="0"/>
                  </a:rPr>
                  <a:t>, this is a contradiction. So, only</a:t>
                </a:r>
                <a:r>
                  <a:rPr lang="zh-CN" altLang="en-US" sz="2600" b="1" dirty="0">
                    <a:latin typeface="Times New Roman" panose="02020603050405020304" pitchFamily="18" charset="0"/>
                  </a:rPr>
                  <a:t> </a:t>
                </a:r>
                <a14:m>
                  <m:oMath xmlns:m="http://schemas.openxmlformats.org/officeDocument/2006/math">
                    <m:r>
                      <a:rPr lang="zh-CN" altLang="en-US" sz="2600" b="1" smtClean="0">
                        <a:solidFill>
                          <a:srgbClr val="FF0000"/>
                        </a:solidFill>
                        <a:latin typeface="Cambria Math" panose="02040503050406030204" pitchFamily="18" charset="0"/>
                      </a:rPr>
                      <m:t>|</m:t>
                    </m:r>
                    <m:r>
                      <a:rPr lang="zh-CN" altLang="en-US" sz="2600" b="1" i="1">
                        <a:solidFill>
                          <a:srgbClr val="FF0000"/>
                        </a:solidFill>
                        <a:latin typeface="Cambria Math" panose="02040503050406030204" pitchFamily="18" charset="0"/>
                      </a:rPr>
                      <m:t>𝑨</m:t>
                    </m:r>
                    <m:r>
                      <a:rPr lang="zh-CN" altLang="en-US" sz="2600" b="1">
                        <a:solidFill>
                          <a:srgbClr val="FF0000"/>
                        </a:solidFill>
                        <a:latin typeface="Cambria Math" panose="02040503050406030204" pitchFamily="18" charset="0"/>
                      </a:rPr>
                      <m:t>|≠|</m:t>
                    </m:r>
                    <m:d>
                      <m:dPr>
                        <m:begChr m:val=""/>
                        <m:ctrlPr>
                          <a:rPr lang="zh-CN" altLang="en-US" sz="2600" b="1" i="1">
                            <a:solidFill>
                              <a:srgbClr val="FF0000"/>
                            </a:solidFill>
                            <a:latin typeface="Cambria Math" panose="02040503050406030204" pitchFamily="18" charset="0"/>
                          </a:rPr>
                        </m:ctrlPr>
                      </m:dPr>
                      <m:e>
                        <m:r>
                          <a:rPr lang="zh-CN" altLang="en-US" sz="2600" b="1" i="1">
                            <a:solidFill>
                              <a:srgbClr val="FF0000"/>
                            </a:solidFill>
                            <a:latin typeface="Cambria Math" panose="02040503050406030204" pitchFamily="18" charset="0"/>
                          </a:rPr>
                          <m:t>𝝆</m:t>
                        </m:r>
                        <m:r>
                          <a:rPr lang="zh-CN" altLang="en-US" sz="2600" b="1">
                            <a:solidFill>
                              <a:srgbClr val="FF0000"/>
                            </a:solidFill>
                            <a:latin typeface="Cambria Math" panose="02040503050406030204" pitchFamily="18" charset="0"/>
                          </a:rPr>
                          <m:t>(</m:t>
                        </m:r>
                        <m:r>
                          <a:rPr lang="zh-CN" altLang="en-US" sz="2600" b="1" i="1">
                            <a:solidFill>
                              <a:srgbClr val="FF0000"/>
                            </a:solidFill>
                            <a:latin typeface="Cambria Math" panose="02040503050406030204" pitchFamily="18" charset="0"/>
                          </a:rPr>
                          <m:t>𝑨</m:t>
                        </m:r>
                      </m:e>
                    </m:d>
                    <m:r>
                      <a:rPr lang="zh-CN" altLang="en-US" sz="2600" b="1">
                        <a:solidFill>
                          <a:srgbClr val="FF0000"/>
                        </a:solidFill>
                        <a:latin typeface="Cambria Math" panose="02040503050406030204" pitchFamily="18" charset="0"/>
                      </a:rPr>
                      <m:t>|</m:t>
                    </m:r>
                  </m:oMath>
                </a14:m>
                <a:r>
                  <a:rPr lang="en-US" altLang="zh-CN" sz="2600" b="1" dirty="0">
                    <a:latin typeface="Times New Roman" panose="02020603050405020304" pitchFamily="18" charset="0"/>
                  </a:rPr>
                  <a:t>.</a:t>
                </a:r>
                <a:r>
                  <a:rPr lang="zh-CN" altLang="en-US" sz="2600" b="1" dirty="0">
                    <a:latin typeface="Times New Roman" panose="02020603050405020304" pitchFamily="18" charset="0"/>
                  </a:rPr>
                  <a:t> </a:t>
                </a:r>
              </a:p>
            </p:txBody>
          </p:sp>
        </mc:Choice>
        <mc:Fallback xmlns="">
          <p:sp>
            <p:nvSpPr>
              <p:cNvPr id="16" name="Text Box 11">
                <a:extLst>
                  <a:ext uri="{FF2B5EF4-FFF2-40B4-BE49-F238E27FC236}">
                    <a16:creationId xmlns:a16="http://schemas.microsoft.com/office/drawing/2014/main" id="{23989F62-EA72-7272-0A8E-6BABEAE20501}"/>
                  </a:ext>
                </a:extLst>
              </p:cNvPr>
              <p:cNvSpPr txBox="1">
                <a:spLocks noRot="1" noChangeAspect="1" noMove="1" noResize="1" noEditPoints="1" noAdjustHandles="1" noChangeArrowheads="1" noChangeShapeType="1" noTextEdit="1"/>
              </p:cNvSpPr>
              <p:nvPr/>
            </p:nvSpPr>
            <p:spPr bwMode="auto">
              <a:xfrm>
                <a:off x="2051522" y="1985012"/>
                <a:ext cx="9513716" cy="4293483"/>
              </a:xfrm>
              <a:prstGeom prst="rect">
                <a:avLst/>
              </a:prstGeom>
              <a:blipFill>
                <a:blip r:embed="rId4"/>
                <a:stretch>
                  <a:fillRect l="-1154" t="-1420" r="-1090" b="-26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Rectangle 15">
            <a:extLst>
              <a:ext uri="{FF2B5EF4-FFF2-40B4-BE49-F238E27FC236}">
                <a16:creationId xmlns:a16="http://schemas.microsoft.com/office/drawing/2014/main" id="{32621FD8-7AFB-9910-1A17-4B7A6C632469}"/>
              </a:ext>
            </a:extLst>
          </p:cNvPr>
          <p:cNvSpPr>
            <a:spLocks noChangeArrowheads="1"/>
          </p:cNvSpPr>
          <p:nvPr/>
        </p:nvSpPr>
        <p:spPr bwMode="auto">
          <a:xfrm>
            <a:off x="1111655" y="36697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8" name="Rectangle 16">
            <a:extLst>
              <a:ext uri="{FF2B5EF4-FFF2-40B4-BE49-F238E27FC236}">
                <a16:creationId xmlns:a16="http://schemas.microsoft.com/office/drawing/2014/main" id="{CD359035-4CF2-A5EA-5490-1BDC084AD08E}"/>
              </a:ext>
            </a:extLst>
          </p:cNvPr>
          <p:cNvSpPr>
            <a:spLocks noChangeArrowheads="1"/>
          </p:cNvSpPr>
          <p:nvPr/>
        </p:nvSpPr>
        <p:spPr bwMode="auto">
          <a:xfrm>
            <a:off x="1111655" y="3698367"/>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9" name="Rectangle 17">
            <a:extLst>
              <a:ext uri="{FF2B5EF4-FFF2-40B4-BE49-F238E27FC236}">
                <a16:creationId xmlns:a16="http://schemas.microsoft.com/office/drawing/2014/main" id="{C9EFDD75-5305-C0C8-90F5-23DE963E7ECE}"/>
              </a:ext>
            </a:extLst>
          </p:cNvPr>
          <p:cNvSpPr>
            <a:spLocks noChangeArrowheads="1"/>
          </p:cNvSpPr>
          <p:nvPr/>
        </p:nvSpPr>
        <p:spPr bwMode="auto">
          <a:xfrm>
            <a:off x="1111655" y="37078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0" name="Rectangle 18">
            <a:extLst>
              <a:ext uri="{FF2B5EF4-FFF2-40B4-BE49-F238E27FC236}">
                <a16:creationId xmlns:a16="http://schemas.microsoft.com/office/drawing/2014/main" id="{C4C4A4B4-E113-849A-05D7-7E87EB7D24B1}"/>
              </a:ext>
            </a:extLst>
          </p:cNvPr>
          <p:cNvSpPr>
            <a:spLocks noChangeArrowheads="1"/>
          </p:cNvSpPr>
          <p:nvPr/>
        </p:nvSpPr>
        <p:spPr bwMode="auto">
          <a:xfrm>
            <a:off x="1111655" y="37078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1" name="Rectangle 19">
            <a:extLst>
              <a:ext uri="{FF2B5EF4-FFF2-40B4-BE49-F238E27FC236}">
                <a16:creationId xmlns:a16="http://schemas.microsoft.com/office/drawing/2014/main" id="{25BC8707-EC8B-3997-E37D-EFCEDC2BBCA1}"/>
              </a:ext>
            </a:extLst>
          </p:cNvPr>
          <p:cNvSpPr>
            <a:spLocks noChangeArrowheads="1"/>
          </p:cNvSpPr>
          <p:nvPr/>
        </p:nvSpPr>
        <p:spPr bwMode="auto">
          <a:xfrm>
            <a:off x="1111655" y="3698367"/>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2" name="Rectangle 20">
            <a:extLst>
              <a:ext uri="{FF2B5EF4-FFF2-40B4-BE49-F238E27FC236}">
                <a16:creationId xmlns:a16="http://schemas.microsoft.com/office/drawing/2014/main" id="{D2003068-75D1-3C48-4074-3E5537B78B36}"/>
              </a:ext>
            </a:extLst>
          </p:cNvPr>
          <p:cNvSpPr>
            <a:spLocks noChangeArrowheads="1"/>
          </p:cNvSpPr>
          <p:nvPr/>
        </p:nvSpPr>
        <p:spPr bwMode="auto">
          <a:xfrm>
            <a:off x="1111655" y="37078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3" name="Rectangle 21">
            <a:extLst>
              <a:ext uri="{FF2B5EF4-FFF2-40B4-BE49-F238E27FC236}">
                <a16:creationId xmlns:a16="http://schemas.microsoft.com/office/drawing/2014/main" id="{5BA793DA-8A2F-E9F0-E690-CF3F869D2FE6}"/>
              </a:ext>
            </a:extLst>
          </p:cNvPr>
          <p:cNvSpPr>
            <a:spLocks noChangeArrowheads="1"/>
          </p:cNvSpPr>
          <p:nvPr/>
        </p:nvSpPr>
        <p:spPr bwMode="auto">
          <a:xfrm>
            <a:off x="1111655" y="37078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4" name="Rectangle 22">
            <a:extLst>
              <a:ext uri="{FF2B5EF4-FFF2-40B4-BE49-F238E27FC236}">
                <a16:creationId xmlns:a16="http://schemas.microsoft.com/office/drawing/2014/main" id="{1B6B810E-297F-3C06-083A-D49380DD8649}"/>
              </a:ext>
            </a:extLst>
          </p:cNvPr>
          <p:cNvSpPr>
            <a:spLocks noChangeArrowheads="1"/>
          </p:cNvSpPr>
          <p:nvPr/>
        </p:nvSpPr>
        <p:spPr bwMode="auto">
          <a:xfrm>
            <a:off x="1111655" y="3698367"/>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5" name="Rectangle 23">
            <a:extLst>
              <a:ext uri="{FF2B5EF4-FFF2-40B4-BE49-F238E27FC236}">
                <a16:creationId xmlns:a16="http://schemas.microsoft.com/office/drawing/2014/main" id="{2F4C54C9-F77A-7280-F345-13C3024525C2}"/>
              </a:ext>
            </a:extLst>
          </p:cNvPr>
          <p:cNvSpPr>
            <a:spLocks noChangeArrowheads="1"/>
          </p:cNvSpPr>
          <p:nvPr/>
        </p:nvSpPr>
        <p:spPr bwMode="auto">
          <a:xfrm>
            <a:off x="1111655" y="37078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6" name="Rectangle 24">
            <a:extLst>
              <a:ext uri="{FF2B5EF4-FFF2-40B4-BE49-F238E27FC236}">
                <a16:creationId xmlns:a16="http://schemas.microsoft.com/office/drawing/2014/main" id="{69F494C3-D6E2-2709-0466-054188CCC4B5}"/>
              </a:ext>
            </a:extLst>
          </p:cNvPr>
          <p:cNvSpPr>
            <a:spLocks noChangeArrowheads="1"/>
          </p:cNvSpPr>
          <p:nvPr/>
        </p:nvSpPr>
        <p:spPr bwMode="auto">
          <a:xfrm>
            <a:off x="1111655" y="3669792"/>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27" name="矩形 26">
            <a:extLst>
              <a:ext uri="{FF2B5EF4-FFF2-40B4-BE49-F238E27FC236}">
                <a16:creationId xmlns:a16="http://schemas.microsoft.com/office/drawing/2014/main" id="{269B7703-7B10-CB68-C12E-84B3B68349AC}"/>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56653775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8C0065B1-0C90-6198-1F3B-4C01893432D4}"/>
              </a:ext>
            </a:extLst>
          </p:cNvPr>
          <p:cNvSpPr>
            <a:spLocks noChangeArrowheads="1"/>
          </p:cNvSpPr>
          <p:nvPr/>
        </p:nvSpPr>
        <p:spPr bwMode="auto">
          <a:xfrm>
            <a:off x="1111655" y="371110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3" name="Rectangle 5">
            <a:extLst>
              <a:ext uri="{FF2B5EF4-FFF2-40B4-BE49-F238E27FC236}">
                <a16:creationId xmlns:a16="http://schemas.microsoft.com/office/drawing/2014/main" id="{CE5863B3-7E3B-0143-5F8F-899E476ADF8A}"/>
              </a:ext>
            </a:extLst>
          </p:cNvPr>
          <p:cNvSpPr>
            <a:spLocks noChangeArrowheads="1"/>
          </p:cNvSpPr>
          <p:nvPr/>
        </p:nvSpPr>
        <p:spPr bwMode="auto">
          <a:xfrm>
            <a:off x="1111655" y="3596803"/>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4" name="Rectangle 6">
            <a:extLst>
              <a:ext uri="{FF2B5EF4-FFF2-40B4-BE49-F238E27FC236}">
                <a16:creationId xmlns:a16="http://schemas.microsoft.com/office/drawing/2014/main" id="{8FF1620F-0F92-316C-6C2F-A1B0F57831E7}"/>
              </a:ext>
            </a:extLst>
          </p:cNvPr>
          <p:cNvSpPr>
            <a:spLocks noChangeArrowheads="1"/>
          </p:cNvSpPr>
          <p:nvPr/>
        </p:nvSpPr>
        <p:spPr bwMode="auto">
          <a:xfrm>
            <a:off x="1111655" y="3682528"/>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grpSp>
        <p:nvGrpSpPr>
          <p:cNvPr id="15" name="Group 7">
            <a:extLst>
              <a:ext uri="{FF2B5EF4-FFF2-40B4-BE49-F238E27FC236}">
                <a16:creationId xmlns:a16="http://schemas.microsoft.com/office/drawing/2014/main" id="{FE296762-3366-C367-C20F-73AAE1F422DB}"/>
              </a:ext>
            </a:extLst>
          </p:cNvPr>
          <p:cNvGrpSpPr>
            <a:grpSpLocks/>
          </p:cNvGrpSpPr>
          <p:nvPr/>
        </p:nvGrpSpPr>
        <p:grpSpPr bwMode="auto">
          <a:xfrm>
            <a:off x="2154643" y="2082328"/>
            <a:ext cx="7273925" cy="2854325"/>
            <a:chOff x="657" y="1071"/>
            <a:chExt cx="4582" cy="1798"/>
          </a:xfrm>
        </p:grpSpPr>
        <p:sp>
          <p:nvSpPr>
            <p:cNvPr id="16" name="Text Box 8">
              <a:extLst>
                <a:ext uri="{FF2B5EF4-FFF2-40B4-BE49-F238E27FC236}">
                  <a16:creationId xmlns:a16="http://schemas.microsoft.com/office/drawing/2014/main" id="{1F89014B-39C4-9137-6550-4FB027912D0F}"/>
                </a:ext>
              </a:extLst>
            </p:cNvPr>
            <p:cNvSpPr txBox="1">
              <a:spLocks noChangeArrowheads="1"/>
            </p:cNvSpPr>
            <p:nvPr/>
          </p:nvSpPr>
          <p:spPr bwMode="auto">
            <a:xfrm>
              <a:off x="657" y="1071"/>
              <a:ext cx="45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1"/>
                  </a:solidFill>
                  <a:latin typeface="Times New Roman" panose="02020603050405020304" pitchFamily="18" charset="0"/>
                </a:rPr>
                <a:t>Proof: </a:t>
              </a:r>
              <a:r>
                <a:rPr lang="en-US" altLang="zh-CN" sz="2800" b="1" dirty="0">
                  <a:latin typeface="Times New Roman" panose="02020603050405020304" pitchFamily="18" charset="0"/>
                </a:rPr>
                <a:t>only prove </a:t>
              </a:r>
              <a:endParaRPr lang="zh-CN" altLang="en-US" sz="2800" b="1" dirty="0">
                <a:latin typeface="Times New Roman" panose="02020603050405020304" pitchFamily="18" charset="0"/>
              </a:endParaRPr>
            </a:p>
          </p:txBody>
        </p:sp>
        <p:graphicFrame>
          <p:nvGraphicFramePr>
            <p:cNvPr id="17" name="Object 9">
              <a:extLst>
                <a:ext uri="{FF2B5EF4-FFF2-40B4-BE49-F238E27FC236}">
                  <a16:creationId xmlns:a16="http://schemas.microsoft.com/office/drawing/2014/main" id="{7A94CE8C-350B-E946-C319-D2D710F2E19E}"/>
                </a:ext>
              </a:extLst>
            </p:cNvPr>
            <p:cNvGraphicFramePr>
              <a:graphicFrameLocks noChangeAspect="1"/>
            </p:cNvGraphicFramePr>
            <p:nvPr/>
          </p:nvGraphicFramePr>
          <p:xfrm>
            <a:off x="2449" y="1149"/>
            <a:ext cx="998" cy="250"/>
          </p:xfrm>
          <a:graphic>
            <a:graphicData uri="http://schemas.openxmlformats.org/presentationml/2006/ole">
              <mc:AlternateContent xmlns:mc="http://schemas.openxmlformats.org/markup-compatibility/2006">
                <mc:Choice xmlns:v="urn:schemas-microsoft-com:vml" Requires="v">
                  <p:oleObj spid="_x0000_s15464" name="Equation" r:id="rId4" imgW="799753" imgH="203112" progId="Equation.DSMT4">
                    <p:embed/>
                  </p:oleObj>
                </mc:Choice>
                <mc:Fallback>
                  <p:oleObj name="Equation" r:id="rId4" imgW="799753" imgH="203112" progId="Equation.DSMT4">
                    <p:embed/>
                    <p:pic>
                      <p:nvPicPr>
                        <p:cNvPr id="26638" name="Object 9">
                          <a:extLst>
                            <a:ext uri="{FF2B5EF4-FFF2-40B4-BE49-F238E27FC236}">
                              <a16:creationId xmlns:a16="http://schemas.microsoft.com/office/drawing/2014/main" id="{E5EEF79B-8091-48F8-A5E9-8B83158B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9" y="1149"/>
                          <a:ext cx="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10">
              <a:extLst>
                <a:ext uri="{FF2B5EF4-FFF2-40B4-BE49-F238E27FC236}">
                  <a16:creationId xmlns:a16="http://schemas.microsoft.com/office/drawing/2014/main" id="{D3CB7FEA-BB69-D5B4-6687-DA7ED284615C}"/>
                </a:ext>
              </a:extLst>
            </p:cNvPr>
            <p:cNvSpPr txBox="1">
              <a:spLocks noChangeArrowheads="1"/>
            </p:cNvSpPr>
            <p:nvPr/>
          </p:nvSpPr>
          <p:spPr bwMode="auto">
            <a:xfrm>
              <a:off x="975" y="1480"/>
              <a:ext cx="29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a:latin typeface="Times New Roman" panose="02020603050405020304" pitchFamily="18" charset="0"/>
                </a:rPr>
                <a:t>Define </a:t>
              </a:r>
              <a:r>
                <a:rPr lang="en-US" altLang="zh-CN" sz="2800" b="1" i="1">
                  <a:latin typeface="Times New Roman" panose="02020603050405020304" pitchFamily="18" charset="0"/>
                </a:rPr>
                <a:t>g</a:t>
              </a:r>
              <a:r>
                <a:rPr lang="en-US" altLang="zh-CN" sz="2800" b="1">
                  <a:latin typeface="Times New Roman" panose="02020603050405020304" pitchFamily="18" charset="0"/>
                </a:rPr>
                <a:t>:                     </a:t>
              </a:r>
              <a:r>
                <a:rPr lang="zh-CN" altLang="en-US" sz="2800" b="1">
                  <a:latin typeface="Times New Roman" panose="02020603050405020304" pitchFamily="18" charset="0"/>
                </a:rPr>
                <a:t> </a:t>
              </a:r>
              <a:r>
                <a:rPr lang="en-US" altLang="zh-CN" sz="2800" b="1">
                  <a:latin typeface="Times New Roman" panose="02020603050405020304" pitchFamily="18" charset="0"/>
                </a:rPr>
                <a:t>is </a:t>
              </a:r>
              <a:r>
                <a:rPr lang="zh-CN" altLang="en-US" sz="2800" b="1">
                  <a:latin typeface="Times New Roman" panose="02020603050405020304" pitchFamily="18" charset="0"/>
                </a:rPr>
                <a:t> </a:t>
              </a:r>
            </a:p>
          </p:txBody>
        </p:sp>
        <p:graphicFrame>
          <p:nvGraphicFramePr>
            <p:cNvPr id="19" name="Object 11">
              <a:extLst>
                <a:ext uri="{FF2B5EF4-FFF2-40B4-BE49-F238E27FC236}">
                  <a16:creationId xmlns:a16="http://schemas.microsoft.com/office/drawing/2014/main" id="{6797784B-463C-F474-4EEF-F5B6362BC06B}"/>
                </a:ext>
              </a:extLst>
            </p:cNvPr>
            <p:cNvGraphicFramePr>
              <a:graphicFrameLocks noChangeAspect="1"/>
            </p:cNvGraphicFramePr>
            <p:nvPr/>
          </p:nvGraphicFramePr>
          <p:xfrm>
            <a:off x="1882" y="1525"/>
            <a:ext cx="1180" cy="272"/>
          </p:xfrm>
          <a:graphic>
            <a:graphicData uri="http://schemas.openxmlformats.org/presentationml/2006/ole">
              <mc:AlternateContent xmlns:mc="http://schemas.openxmlformats.org/markup-compatibility/2006">
                <mc:Choice xmlns:v="urn:schemas-microsoft-com:vml" Requires="v">
                  <p:oleObj spid="_x0000_s15465" name="Equation" r:id="rId6" imgW="863225" imgH="203112" progId="Equation.DSMT4">
                    <p:embed/>
                  </p:oleObj>
                </mc:Choice>
                <mc:Fallback>
                  <p:oleObj name="Equation" r:id="rId6" imgW="863225" imgH="203112" progId="Equation.DSMT4">
                    <p:embed/>
                    <p:pic>
                      <p:nvPicPr>
                        <p:cNvPr id="26640" name="Object 11">
                          <a:extLst>
                            <a:ext uri="{FF2B5EF4-FFF2-40B4-BE49-F238E27FC236}">
                              <a16:creationId xmlns:a16="http://schemas.microsoft.com/office/drawing/2014/main" id="{3A3BFE60-9EF9-4B81-B5BA-451E07FDF1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2" y="1525"/>
                          <a:ext cx="118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2">
              <a:extLst>
                <a:ext uri="{FF2B5EF4-FFF2-40B4-BE49-F238E27FC236}">
                  <a16:creationId xmlns:a16="http://schemas.microsoft.com/office/drawing/2014/main" id="{A02B7B55-9AE3-496B-57F6-08F15549A9AD}"/>
                </a:ext>
              </a:extLst>
            </p:cNvPr>
            <p:cNvGraphicFramePr>
              <a:graphicFrameLocks noChangeAspect="1"/>
            </p:cNvGraphicFramePr>
            <p:nvPr/>
          </p:nvGraphicFramePr>
          <p:xfrm>
            <a:off x="2109" y="1954"/>
            <a:ext cx="1270" cy="524"/>
          </p:xfrm>
          <a:graphic>
            <a:graphicData uri="http://schemas.openxmlformats.org/presentationml/2006/ole">
              <mc:AlternateContent xmlns:mc="http://schemas.openxmlformats.org/markup-compatibility/2006">
                <mc:Choice xmlns:v="urn:schemas-microsoft-com:vml" Requires="v">
                  <p:oleObj spid="_x0000_s15466" name="Equation" r:id="rId8" imgW="1040948" imgH="431613" progId="Equation.DSMT4">
                    <p:embed/>
                  </p:oleObj>
                </mc:Choice>
                <mc:Fallback>
                  <p:oleObj name="Equation" r:id="rId8" imgW="1040948" imgH="431613" progId="Equation.DSMT4">
                    <p:embed/>
                    <p:pic>
                      <p:nvPicPr>
                        <p:cNvPr id="26641" name="Object 12">
                          <a:extLst>
                            <a:ext uri="{FF2B5EF4-FFF2-40B4-BE49-F238E27FC236}">
                              <a16:creationId xmlns:a16="http://schemas.microsoft.com/office/drawing/2014/main" id="{11C69240-D621-4992-AC2A-779F71EABD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9" y="1954"/>
                          <a:ext cx="127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13">
              <a:extLst>
                <a:ext uri="{FF2B5EF4-FFF2-40B4-BE49-F238E27FC236}">
                  <a16:creationId xmlns:a16="http://schemas.microsoft.com/office/drawing/2014/main" id="{6AFD0086-B769-667E-4360-4346188BB9B1}"/>
                </a:ext>
              </a:extLst>
            </p:cNvPr>
            <p:cNvSpPr txBox="1">
              <a:spLocks noChangeArrowheads="1"/>
            </p:cNvSpPr>
            <p:nvPr/>
          </p:nvSpPr>
          <p:spPr bwMode="auto">
            <a:xfrm>
              <a:off x="839" y="2523"/>
              <a:ext cx="34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a:latin typeface="Times New Roman" panose="02020603050405020304" pitchFamily="18" charset="0"/>
                </a:rPr>
                <a:t>Obviously </a:t>
              </a:r>
              <a:r>
                <a:rPr lang="en-US" altLang="zh-CN" sz="2800" b="1" i="1">
                  <a:latin typeface="Times New Roman" panose="02020603050405020304" pitchFamily="18" charset="0"/>
                </a:rPr>
                <a:t>g</a:t>
              </a:r>
              <a:r>
                <a:rPr lang="en-US" altLang="zh-CN" sz="2800" b="1">
                  <a:latin typeface="Times New Roman" panose="02020603050405020304" pitchFamily="18" charset="0"/>
                </a:rPr>
                <a:t> is bijective, so</a:t>
              </a:r>
              <a:endParaRPr lang="zh-CN" altLang="en-US" sz="2800" b="1">
                <a:latin typeface="Times New Roman" panose="02020603050405020304" pitchFamily="18" charset="0"/>
              </a:endParaRPr>
            </a:p>
          </p:txBody>
        </p:sp>
        <p:graphicFrame>
          <p:nvGraphicFramePr>
            <p:cNvPr id="22" name="Object 14">
              <a:extLst>
                <a:ext uri="{FF2B5EF4-FFF2-40B4-BE49-F238E27FC236}">
                  <a16:creationId xmlns:a16="http://schemas.microsoft.com/office/drawing/2014/main" id="{B4AC5079-B758-8FDC-44DF-981A62E9B305}"/>
                </a:ext>
              </a:extLst>
            </p:cNvPr>
            <p:cNvGraphicFramePr>
              <a:graphicFrameLocks noChangeAspect="1"/>
            </p:cNvGraphicFramePr>
            <p:nvPr/>
          </p:nvGraphicFramePr>
          <p:xfrm>
            <a:off x="3461" y="2523"/>
            <a:ext cx="1588" cy="346"/>
          </p:xfrm>
          <a:graphic>
            <a:graphicData uri="http://schemas.openxmlformats.org/presentationml/2006/ole">
              <mc:AlternateContent xmlns:mc="http://schemas.openxmlformats.org/markup-compatibility/2006">
                <mc:Choice xmlns:v="urn:schemas-microsoft-com:vml" Requires="v">
                  <p:oleObj spid="_x0000_s15467" name="Equation" r:id="rId10" imgW="1180588" imgH="253890" progId="Equation.DSMT4">
                    <p:embed/>
                  </p:oleObj>
                </mc:Choice>
                <mc:Fallback>
                  <p:oleObj name="Equation" r:id="rId10" imgW="1180588" imgH="253890" progId="Equation.DSMT4">
                    <p:embed/>
                    <p:pic>
                      <p:nvPicPr>
                        <p:cNvPr id="26643" name="Object 14">
                          <a:extLst>
                            <a:ext uri="{FF2B5EF4-FFF2-40B4-BE49-F238E27FC236}">
                              <a16:creationId xmlns:a16="http://schemas.microsoft.com/office/drawing/2014/main" id="{A88AB505-B870-48B5-8B66-2178FE1F77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1" y="2523"/>
                          <a:ext cx="158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3" name="Group 15">
            <a:extLst>
              <a:ext uri="{FF2B5EF4-FFF2-40B4-BE49-F238E27FC236}">
                <a16:creationId xmlns:a16="http://schemas.microsoft.com/office/drawing/2014/main" id="{4422ABB3-CBEE-0B41-0FE5-F64DD46904DF}"/>
              </a:ext>
            </a:extLst>
          </p:cNvPr>
          <p:cNvGrpSpPr>
            <a:grpSpLocks/>
          </p:cNvGrpSpPr>
          <p:nvPr/>
        </p:nvGrpSpPr>
        <p:grpSpPr bwMode="auto">
          <a:xfrm>
            <a:off x="2154643" y="1290165"/>
            <a:ext cx="8101012" cy="550863"/>
            <a:chOff x="657" y="572"/>
            <a:chExt cx="5103" cy="347"/>
          </a:xfrm>
        </p:grpSpPr>
        <p:sp>
          <p:nvSpPr>
            <p:cNvPr id="24" name="Text Box 16">
              <a:extLst>
                <a:ext uri="{FF2B5EF4-FFF2-40B4-BE49-F238E27FC236}">
                  <a16:creationId xmlns:a16="http://schemas.microsoft.com/office/drawing/2014/main" id="{BCBF4C60-0582-D09F-A9B9-B9C0DFF78595}"/>
                </a:ext>
              </a:extLst>
            </p:cNvPr>
            <p:cNvSpPr txBox="1">
              <a:spLocks noChangeArrowheads="1"/>
            </p:cNvSpPr>
            <p:nvPr/>
          </p:nvSpPr>
          <p:spPr bwMode="auto">
            <a:xfrm>
              <a:off x="657" y="572"/>
              <a:ext cx="510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1"/>
                  </a:solidFill>
                  <a:latin typeface="Times New Roman" panose="02020603050405020304" pitchFamily="18" charset="0"/>
                </a:rPr>
                <a:t>Example: </a:t>
              </a:r>
              <a:r>
                <a:rPr lang="en-US" altLang="zh-CN" sz="2800" b="1" dirty="0">
                  <a:latin typeface="Times New Roman" panose="02020603050405020304" pitchFamily="18" charset="0"/>
                </a:rPr>
                <a:t>prove the cardinality of          is      .   </a:t>
              </a:r>
              <a:endParaRPr lang="zh-CN" altLang="en-US" sz="2400" b="1" dirty="0">
                <a:latin typeface="Times New Roman" panose="02020603050405020304" pitchFamily="18" charset="0"/>
              </a:endParaRPr>
            </a:p>
          </p:txBody>
        </p:sp>
        <p:graphicFrame>
          <p:nvGraphicFramePr>
            <p:cNvPr id="25" name="Object 17">
              <a:extLst>
                <a:ext uri="{FF2B5EF4-FFF2-40B4-BE49-F238E27FC236}">
                  <a16:creationId xmlns:a16="http://schemas.microsoft.com/office/drawing/2014/main" id="{4EB9405C-CA86-7D45-3BBC-D0165352FE23}"/>
                </a:ext>
              </a:extLst>
            </p:cNvPr>
            <p:cNvGraphicFramePr>
              <a:graphicFrameLocks noChangeAspect="1"/>
            </p:cNvGraphicFramePr>
            <p:nvPr/>
          </p:nvGraphicFramePr>
          <p:xfrm>
            <a:off x="4720" y="601"/>
            <a:ext cx="252" cy="318"/>
          </p:xfrm>
          <a:graphic>
            <a:graphicData uri="http://schemas.openxmlformats.org/presentationml/2006/ole">
              <mc:AlternateContent xmlns:mc="http://schemas.openxmlformats.org/markup-compatibility/2006">
                <mc:Choice xmlns:v="urn:schemas-microsoft-com:vml" Requires="v">
                  <p:oleObj spid="_x0000_s15468" name="Equation" r:id="rId12" imgW="177646" imgH="228402" progId="Equation.DSMT4">
                    <p:embed/>
                  </p:oleObj>
                </mc:Choice>
                <mc:Fallback>
                  <p:oleObj name="Equation" r:id="rId12" imgW="177646" imgH="228402" progId="Equation.DSMT4">
                    <p:embed/>
                    <p:pic>
                      <p:nvPicPr>
                        <p:cNvPr id="26635" name="Object 17">
                          <a:extLst>
                            <a:ext uri="{FF2B5EF4-FFF2-40B4-BE49-F238E27FC236}">
                              <a16:creationId xmlns:a16="http://schemas.microsoft.com/office/drawing/2014/main" id="{500C3D5A-8CF4-4C6A-B1A2-3ED4809534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0" y="601"/>
                          <a:ext cx="25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8">
              <a:extLst>
                <a:ext uri="{FF2B5EF4-FFF2-40B4-BE49-F238E27FC236}">
                  <a16:creationId xmlns:a16="http://schemas.microsoft.com/office/drawing/2014/main" id="{6CBC0BF2-B456-C0F1-B310-37962818FCF9}"/>
                </a:ext>
              </a:extLst>
            </p:cNvPr>
            <p:cNvGraphicFramePr>
              <a:graphicFrameLocks noChangeAspect="1"/>
            </p:cNvGraphicFramePr>
            <p:nvPr/>
          </p:nvGraphicFramePr>
          <p:xfrm>
            <a:off x="3937" y="611"/>
            <a:ext cx="499" cy="266"/>
          </p:xfrm>
          <a:graphic>
            <a:graphicData uri="http://schemas.openxmlformats.org/presentationml/2006/ole">
              <mc:AlternateContent xmlns:mc="http://schemas.openxmlformats.org/markup-compatibility/2006">
                <mc:Choice xmlns:v="urn:schemas-microsoft-com:vml" Requires="v">
                  <p:oleObj spid="_x0000_s15469" name="Equation" r:id="rId14" imgW="380835" imgH="203112" progId="Equation.DSMT4">
                    <p:embed/>
                  </p:oleObj>
                </mc:Choice>
                <mc:Fallback>
                  <p:oleObj name="Equation" r:id="rId14" imgW="380835" imgH="203112" progId="Equation.DSMT4">
                    <p:embed/>
                    <p:pic>
                      <p:nvPicPr>
                        <p:cNvPr id="26636" name="Object 18">
                          <a:extLst>
                            <a:ext uri="{FF2B5EF4-FFF2-40B4-BE49-F238E27FC236}">
                              <a16:creationId xmlns:a16="http://schemas.microsoft.com/office/drawing/2014/main" id="{4A2443CE-CEE2-4DF2-B415-5D6387F81C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37" y="611"/>
                          <a:ext cx="499"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 name="矩形 26">
            <a:extLst>
              <a:ext uri="{FF2B5EF4-FFF2-40B4-BE49-F238E27FC236}">
                <a16:creationId xmlns:a16="http://schemas.microsoft.com/office/drawing/2014/main" id="{27864E32-9B6B-B305-FBAE-5B01EA60A71C}"/>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93075940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Cardinality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BF0DF2B7-C961-00CF-84D3-447E98AF080E}"/>
              </a:ext>
            </a:extLst>
          </p:cNvPr>
          <p:cNvSpPr>
            <a:spLocks noChangeArrowheads="1"/>
          </p:cNvSpPr>
          <p:nvPr/>
        </p:nvSpPr>
        <p:spPr bwMode="auto">
          <a:xfrm>
            <a:off x="0" y="33147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3" name="Rectangle 4">
            <a:extLst>
              <a:ext uri="{FF2B5EF4-FFF2-40B4-BE49-F238E27FC236}">
                <a16:creationId xmlns:a16="http://schemas.microsoft.com/office/drawing/2014/main" id="{DE929A6C-1959-4481-0B2D-8162D5EA7E27}"/>
              </a:ext>
            </a:extLst>
          </p:cNvPr>
          <p:cNvSpPr>
            <a:spLocks noChangeArrowheads="1"/>
          </p:cNvSpPr>
          <p:nvPr/>
        </p:nvSpPr>
        <p:spPr bwMode="auto">
          <a:xfrm>
            <a:off x="0" y="33147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p:sp>
        <p:nvSpPr>
          <p:cNvPr id="14" name="Rectangle 5">
            <a:extLst>
              <a:ext uri="{FF2B5EF4-FFF2-40B4-BE49-F238E27FC236}">
                <a16:creationId xmlns:a16="http://schemas.microsoft.com/office/drawing/2014/main" id="{98583FF5-0F81-FFFC-1F99-21FDCB48BF76}"/>
              </a:ext>
            </a:extLst>
          </p:cNvPr>
          <p:cNvSpPr>
            <a:spLocks noChangeArrowheads="1"/>
          </p:cNvSpPr>
          <p:nvPr/>
        </p:nvSpPr>
        <p:spPr bwMode="auto">
          <a:xfrm>
            <a:off x="0" y="3314700"/>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endParaRPr lang="zh-CN" altLang="en-US" b="1">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5A5764F6-1F9A-4DEB-CCA3-838C5B66B5CC}"/>
                  </a:ext>
                </a:extLst>
              </p:cNvPr>
              <p:cNvSpPr txBox="1">
                <a:spLocks noChangeArrowheads="1"/>
              </p:cNvSpPr>
              <p:nvPr/>
            </p:nvSpPr>
            <p:spPr bwMode="auto">
              <a:xfrm>
                <a:off x="2315369" y="1357313"/>
                <a:ext cx="9302890" cy="33855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b="1" dirty="0">
                    <a:solidFill>
                      <a:schemeClr val="accent1"/>
                    </a:solidFill>
                    <a:latin typeface="+mn-lt"/>
                  </a:rPr>
                  <a:t>In conclusion:</a:t>
                </a:r>
              </a:p>
              <a:p>
                <a:pPr eaLnBrk="1" hangingPunct="1">
                  <a:spcBef>
                    <a:spcPct val="50000"/>
                  </a:spcBef>
                  <a:buFontTx/>
                  <a:buNone/>
                </a:pPr>
                <a:r>
                  <a:rPr lang="en-US" altLang="zh-CN" sz="2800" b="1" dirty="0">
                    <a:latin typeface="+mn-lt"/>
                  </a:rPr>
                  <a:t>(1) The cardinality of the infinite set that is of equal potentials of </a:t>
                </a:r>
                <a:r>
                  <a:rPr lang="en-US" altLang="zh-CN" sz="2800" b="1" dirty="0">
                    <a:solidFill>
                      <a:srgbClr val="0070C0"/>
                    </a:solidFill>
                    <a:latin typeface="+mn-lt"/>
                  </a:rPr>
                  <a:t>natural numbers </a:t>
                </a:r>
                <a:r>
                  <a:rPr lang="en-US" altLang="zh-CN" sz="2800" b="1" dirty="0">
                    <a:latin typeface="+mn-lt"/>
                  </a:rPr>
                  <a:t>is </a:t>
                </a:r>
                <a14:m>
                  <m:oMath xmlns:m="http://schemas.openxmlformats.org/officeDocument/2006/math">
                    <m:sSub>
                      <m:sSubPr>
                        <m:ctrlPr>
                          <a:rPr lang="zh-CN" altLang="en-US" sz="2800" i="1" smtClean="0">
                            <a:solidFill>
                              <a:srgbClr val="0070C0"/>
                            </a:solidFill>
                            <a:latin typeface="Cambria Math" panose="02040503050406030204" pitchFamily="18" charset="0"/>
                          </a:rPr>
                        </m:ctrlPr>
                      </m:sSubPr>
                      <m:e>
                        <m:r>
                          <a:rPr lang="zh-CN" altLang="en-US" sz="2800">
                            <a:solidFill>
                              <a:srgbClr val="0070C0"/>
                            </a:solidFill>
                            <a:latin typeface="Cambria Math" panose="02040503050406030204" pitchFamily="18" charset="0"/>
                          </a:rPr>
                          <m:t>ℵ</m:t>
                        </m:r>
                      </m:e>
                      <m:sub>
                        <m:r>
                          <a:rPr lang="zh-CN" altLang="en-US" sz="2800">
                            <a:solidFill>
                              <a:srgbClr val="0070C0"/>
                            </a:solidFill>
                            <a:latin typeface="Cambria Math" panose="02040503050406030204" pitchFamily="18" charset="0"/>
                          </a:rPr>
                          <m:t>0</m:t>
                        </m:r>
                      </m:sub>
                    </m:sSub>
                  </m:oMath>
                </a14:m>
                <a:r>
                  <a:rPr lang="en-US" altLang="zh-CN" sz="2800" b="1" dirty="0">
                    <a:solidFill>
                      <a:srgbClr val="0070C0"/>
                    </a:solidFill>
                    <a:latin typeface="+mn-lt"/>
                  </a:rPr>
                  <a:t> </a:t>
                </a:r>
                <a:r>
                  <a:rPr lang="en-US" altLang="zh-CN" sz="2800" b="1" dirty="0">
                    <a:latin typeface="+mn-lt"/>
                  </a:rPr>
                  <a:t>.</a:t>
                </a:r>
              </a:p>
              <a:p>
                <a:pPr eaLnBrk="1" hangingPunct="1">
                  <a:spcBef>
                    <a:spcPct val="50000"/>
                  </a:spcBef>
                  <a:buFontTx/>
                  <a:buNone/>
                </a:pPr>
                <a:r>
                  <a:rPr lang="en-US" altLang="zh-CN" sz="2800" b="1" dirty="0">
                    <a:latin typeface="+mn-lt"/>
                  </a:rPr>
                  <a:t>(2) The cardinality of the infinite set that is of equal potentials of </a:t>
                </a:r>
                <a:r>
                  <a:rPr lang="en-US" altLang="zh-CN" sz="2800" b="1" dirty="0">
                    <a:solidFill>
                      <a:srgbClr val="0070C0"/>
                    </a:solidFill>
                    <a:latin typeface="+mn-lt"/>
                  </a:rPr>
                  <a:t>real sets </a:t>
                </a:r>
                <a:r>
                  <a:rPr lang="en-US" altLang="zh-CN" sz="2800" b="1" dirty="0">
                    <a:latin typeface="+mn-lt"/>
                  </a:rPr>
                  <a:t>is </a:t>
                </a:r>
                <a14:m>
                  <m:oMath xmlns:m="http://schemas.openxmlformats.org/officeDocument/2006/math">
                    <m:sSub>
                      <m:sSubPr>
                        <m:ctrlPr>
                          <a:rPr lang="zh-CN" altLang="en-US" sz="2800" i="1" smtClean="0">
                            <a:solidFill>
                              <a:srgbClr val="0070C0"/>
                            </a:solidFill>
                            <a:latin typeface="Cambria Math" panose="02040503050406030204" pitchFamily="18" charset="0"/>
                          </a:rPr>
                        </m:ctrlPr>
                      </m:sSubPr>
                      <m:e>
                        <m:r>
                          <a:rPr lang="zh-CN" altLang="en-US" sz="2800">
                            <a:solidFill>
                              <a:srgbClr val="0070C0"/>
                            </a:solidFill>
                            <a:latin typeface="Cambria Math" panose="02040503050406030204" pitchFamily="18" charset="0"/>
                          </a:rPr>
                          <m:t>ℵ</m:t>
                        </m:r>
                      </m:e>
                      <m:sub>
                        <m:r>
                          <a:rPr lang="zh-CN" altLang="en-US" sz="2800">
                            <a:solidFill>
                              <a:srgbClr val="0070C0"/>
                            </a:solidFill>
                            <a:latin typeface="Cambria Math" panose="02040503050406030204" pitchFamily="18" charset="0"/>
                          </a:rPr>
                          <m:t>1</m:t>
                        </m:r>
                      </m:sub>
                    </m:sSub>
                  </m:oMath>
                </a14:m>
                <a:r>
                  <a:rPr lang="en-US" altLang="zh-CN" sz="2800" b="1" dirty="0">
                    <a:latin typeface="+mn-lt"/>
                  </a:rPr>
                  <a:t>.</a:t>
                </a:r>
              </a:p>
              <a:p>
                <a:pPr eaLnBrk="1" hangingPunct="1">
                  <a:spcBef>
                    <a:spcPct val="50000"/>
                  </a:spcBef>
                  <a:buFontTx/>
                  <a:buNone/>
                </a:pPr>
                <a:r>
                  <a:rPr lang="en-US" altLang="zh-CN" sz="2800" b="1" dirty="0">
                    <a:latin typeface="+mn-lt"/>
                  </a:rPr>
                  <a:t>(3) </a:t>
                </a:r>
                <a14:m>
                  <m:oMath xmlns:m="http://schemas.openxmlformats.org/officeDocument/2006/math">
                    <m:sSub>
                      <m:sSubPr>
                        <m:ctrlPr>
                          <a:rPr lang="zh-CN" altLang="en-US" sz="2800" i="1" smtClean="0">
                            <a:solidFill>
                              <a:srgbClr val="0070C0"/>
                            </a:solidFill>
                            <a:latin typeface="Cambria Math" panose="02040503050406030204" pitchFamily="18" charset="0"/>
                          </a:rPr>
                        </m:ctrlPr>
                      </m:sSubPr>
                      <m:e>
                        <m:r>
                          <a:rPr lang="zh-CN" altLang="en-US" sz="2800">
                            <a:solidFill>
                              <a:srgbClr val="0070C0"/>
                            </a:solidFill>
                            <a:latin typeface="Cambria Math" panose="02040503050406030204" pitchFamily="18" charset="0"/>
                          </a:rPr>
                          <m:t>ℵ</m:t>
                        </m:r>
                      </m:e>
                      <m:sub>
                        <m:r>
                          <a:rPr lang="zh-CN" altLang="en-US" sz="2800">
                            <a:solidFill>
                              <a:srgbClr val="0070C0"/>
                            </a:solidFill>
                            <a:latin typeface="Cambria Math" panose="02040503050406030204" pitchFamily="18" charset="0"/>
                          </a:rPr>
                          <m:t>0</m:t>
                        </m:r>
                      </m:sub>
                    </m:sSub>
                    <m:r>
                      <a:rPr lang="zh-CN" altLang="en-US" sz="2800">
                        <a:solidFill>
                          <a:srgbClr val="0070C0"/>
                        </a:solidFill>
                        <a:latin typeface="Cambria Math" panose="02040503050406030204" pitchFamily="18" charset="0"/>
                      </a:rPr>
                      <m:t>&lt;</m:t>
                    </m:r>
                    <m:sSub>
                      <m:sSubPr>
                        <m:ctrlPr>
                          <a:rPr lang="zh-CN" altLang="en-US" sz="2800" i="1" smtClean="0">
                            <a:solidFill>
                              <a:srgbClr val="0070C0"/>
                            </a:solidFill>
                            <a:latin typeface="Cambria Math" panose="02040503050406030204" pitchFamily="18" charset="0"/>
                          </a:rPr>
                        </m:ctrlPr>
                      </m:sSubPr>
                      <m:e>
                        <m:r>
                          <a:rPr lang="zh-CN" altLang="en-US" sz="2800">
                            <a:solidFill>
                              <a:srgbClr val="0070C0"/>
                            </a:solidFill>
                            <a:latin typeface="Cambria Math" panose="02040503050406030204" pitchFamily="18" charset="0"/>
                          </a:rPr>
                          <m:t>ℵ</m:t>
                        </m:r>
                      </m:e>
                      <m:sub>
                        <m:r>
                          <a:rPr lang="zh-CN" altLang="en-US" sz="2800">
                            <a:solidFill>
                              <a:srgbClr val="0070C0"/>
                            </a:solidFill>
                            <a:latin typeface="Cambria Math" panose="02040503050406030204" pitchFamily="18" charset="0"/>
                          </a:rPr>
                          <m:t>1</m:t>
                        </m:r>
                      </m:sub>
                    </m:sSub>
                  </m:oMath>
                </a14:m>
                <a:endParaRPr lang="zh-CN" altLang="en-US" sz="2800" b="1" dirty="0">
                  <a:latin typeface="+mn-lt"/>
                </a:endParaRPr>
              </a:p>
            </p:txBody>
          </p:sp>
        </mc:Choice>
        <mc:Fallback xmlns="">
          <p:sp>
            <p:nvSpPr>
              <p:cNvPr id="15" name="Text Box 7">
                <a:extLst>
                  <a:ext uri="{FF2B5EF4-FFF2-40B4-BE49-F238E27FC236}">
                    <a16:creationId xmlns:a16="http://schemas.microsoft.com/office/drawing/2014/main" id="{5A5764F6-1F9A-4DEB-CCA3-838C5B66B5CC}"/>
                  </a:ext>
                </a:extLst>
              </p:cNvPr>
              <p:cNvSpPr txBox="1">
                <a:spLocks noRot="1" noChangeAspect="1" noMove="1" noResize="1" noEditPoints="1" noAdjustHandles="1" noChangeArrowheads="1" noChangeShapeType="1" noTextEdit="1"/>
              </p:cNvSpPr>
              <p:nvPr/>
            </p:nvSpPr>
            <p:spPr bwMode="auto">
              <a:xfrm>
                <a:off x="2315369" y="1357313"/>
                <a:ext cx="9302890" cy="3385542"/>
              </a:xfrm>
              <a:prstGeom prst="rect">
                <a:avLst/>
              </a:prstGeom>
              <a:blipFill>
                <a:blip r:embed="rId3"/>
                <a:stretch>
                  <a:fillRect l="-1704" t="-2342" b="-41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01366FA7-3A92-C912-908C-BF5D28E2FAC4}"/>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可数集 </a:t>
            </a:r>
            <a:r>
              <a:rPr lang="en-US" altLang="zh-CN" u="sng" dirty="0">
                <a:solidFill>
                  <a:schemeClr val="bg1"/>
                </a:solidFill>
                <a:cs typeface="+mn-ea"/>
                <a:sym typeface="+mn-lt"/>
              </a:rPr>
              <a:t>  </a:t>
            </a:r>
            <a:r>
              <a:rPr lang="zh-CN" altLang="en-US" u="sng" dirty="0">
                <a:solidFill>
                  <a:schemeClr val="bg1"/>
                </a:solidFill>
                <a:cs typeface="+mn-ea"/>
                <a:sym typeface="+mn-lt"/>
              </a:rPr>
              <a:t>不可数集</a:t>
            </a:r>
            <a:endParaRPr lang="en-US" altLang="zh-CN" u="sng" dirty="0">
              <a:solidFill>
                <a:schemeClr val="bg1"/>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16799899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5.7* </a:t>
            </a:r>
            <a:r>
              <a:rPr lang="zh-CN" altLang="en-US" sz="4000"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dirty="0">
              <a:solidFill>
                <a:schemeClr val="bg1"/>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30489551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圆角矩形 26">
            <a:extLst>
              <a:ext uri="{FF2B5EF4-FFF2-40B4-BE49-F238E27FC236}">
                <a16:creationId xmlns:a16="http://schemas.microsoft.com/office/drawing/2014/main" id="{D55BB279-1EDA-680F-BE05-E6690CE4034A}"/>
              </a:ext>
            </a:extLst>
          </p:cNvPr>
          <p:cNvSpPr/>
          <p:nvPr/>
        </p:nvSpPr>
        <p:spPr bwMode="auto">
          <a:xfrm>
            <a:off x="2352215" y="1731963"/>
            <a:ext cx="9326880" cy="4643437"/>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1100"/>
              </a:lnSpc>
              <a:buClr>
                <a:srgbClr val="000000"/>
              </a:buClr>
              <a:buSzPct val="100000"/>
              <a:buFont typeface="Wingdings" pitchFamily="2" charset="2"/>
              <a:buChar char="n"/>
              <a:defRPr/>
            </a:pPr>
            <a:endParaRPr lang="en-US" altLang="zh-CN" sz="2400" dirty="0">
              <a:solidFill>
                <a:schemeClr val="tx1"/>
              </a:solidFill>
              <a:latin typeface="微软雅黑" pitchFamily="34" charset="-122"/>
              <a:ea typeface="微软雅黑" pitchFamily="34" charset="-122"/>
            </a:endParaRPr>
          </a:p>
          <a:p>
            <a:pPr>
              <a:lnSpc>
                <a:spcPct val="150000"/>
              </a:lnSpc>
              <a:buClr>
                <a:srgbClr val="000000"/>
              </a:buClr>
              <a:buSzPct val="100000"/>
              <a:defRPr/>
            </a:pPr>
            <a:r>
              <a:rPr lang="en-US" altLang="zh-CN" sz="2400" dirty="0">
                <a:solidFill>
                  <a:schemeClr val="tx1"/>
                </a:solidFill>
                <a:latin typeface="微软雅黑" pitchFamily="34" charset="-122"/>
                <a:ea typeface="微软雅黑" pitchFamily="34" charset="-122"/>
              </a:rPr>
              <a:t>      </a:t>
            </a:r>
            <a:r>
              <a:rPr lang="zh-CN" altLang="en-US" sz="2400" dirty="0">
                <a:solidFill>
                  <a:schemeClr val="tx1"/>
                </a:solidFill>
                <a:latin typeface="微软雅黑" pitchFamily="34" charset="-122"/>
                <a:ea typeface="微软雅黑" pitchFamily="34" charset="-122"/>
              </a:rPr>
              <a:t>现代数字计算机已经应用于社会生活的各个方面，似乎计算机无所不能，若不考虑运算时间的限制，对于任何问题，只要能把它抽象成计算机可接受的输入形式，就能用计算机进行求解。然后，实际情况并非如此，</a:t>
            </a:r>
            <a:r>
              <a:rPr lang="zh-CN" altLang="en-US" sz="2400" b="1" dirty="0">
                <a:solidFill>
                  <a:srgbClr val="FF0000"/>
                </a:solidFill>
                <a:latin typeface="微软雅黑" pitchFamily="34" charset="-122"/>
                <a:ea typeface="微软雅黑" pitchFamily="34" charset="-122"/>
              </a:rPr>
              <a:t>可计算性理论</a:t>
            </a:r>
            <a:r>
              <a:rPr lang="zh-CN" altLang="en-US" sz="2400" dirty="0">
                <a:solidFill>
                  <a:schemeClr val="tx1"/>
                </a:solidFill>
                <a:latin typeface="微软雅黑" pitchFamily="34" charset="-122"/>
                <a:ea typeface="微软雅黑" pitchFamily="34" charset="-122"/>
              </a:rPr>
              <a:t>告诉我们：</a:t>
            </a:r>
            <a:r>
              <a:rPr lang="zh-CN" altLang="en-US" sz="2400" dirty="0">
                <a:solidFill>
                  <a:srgbClr val="002060"/>
                </a:solidFill>
                <a:latin typeface="微软雅黑" pitchFamily="34" charset="-122"/>
                <a:ea typeface="微软雅黑" pitchFamily="34" charset="-122"/>
              </a:rPr>
              <a:t>确实存在计算机无法解决的问题，尽管他们可以表示成计算机可接受的输入形式</a:t>
            </a:r>
            <a:r>
              <a:rPr lang="zh-CN" altLang="en-US" sz="2400" dirty="0">
                <a:solidFill>
                  <a:schemeClr val="tx1"/>
                </a:solidFill>
                <a:latin typeface="微软雅黑" pitchFamily="34" charset="-122"/>
                <a:ea typeface="微软雅黑" pitchFamily="34" charset="-122"/>
              </a:rPr>
              <a:t>。</a:t>
            </a:r>
          </a:p>
          <a:p>
            <a:pPr>
              <a:lnSpc>
                <a:spcPct val="150000"/>
              </a:lnSpc>
              <a:buClr>
                <a:srgbClr val="000000"/>
              </a:buClr>
              <a:buSzPct val="100000"/>
              <a:defRPr/>
            </a:pPr>
            <a:r>
              <a:rPr lang="zh-CN" altLang="en-US" sz="2400" dirty="0">
                <a:solidFill>
                  <a:schemeClr val="tx1"/>
                </a:solidFill>
                <a:latin typeface="微软雅黑" pitchFamily="34" charset="-122"/>
                <a:ea typeface="微软雅黑" pitchFamily="34" charset="-122"/>
              </a:rPr>
              <a:t>       以下将粗浅的讨论一下</a:t>
            </a:r>
            <a:r>
              <a:rPr lang="zh-CN" altLang="en-US" sz="2400" dirty="0">
                <a:solidFill>
                  <a:srgbClr val="002060"/>
                </a:solidFill>
                <a:latin typeface="微软雅黑" pitchFamily="34" charset="-122"/>
                <a:ea typeface="微软雅黑" pitchFamily="34" charset="-122"/>
              </a:rPr>
              <a:t>可计算性</a:t>
            </a:r>
            <a:r>
              <a:rPr lang="zh-CN" altLang="en-US" sz="2400" dirty="0">
                <a:solidFill>
                  <a:schemeClr val="tx1"/>
                </a:solidFill>
                <a:latin typeface="微软雅黑" pitchFamily="34" charset="-122"/>
                <a:ea typeface="微软雅黑" pitchFamily="34" charset="-122"/>
              </a:rPr>
              <a:t>的问题，首先利用可数集的概念证明</a:t>
            </a:r>
            <a:r>
              <a:rPr lang="zh-CN" altLang="en-US" sz="2400" dirty="0">
                <a:solidFill>
                  <a:srgbClr val="002060"/>
                </a:solidFill>
                <a:latin typeface="微软雅黑" pitchFamily="34" charset="-122"/>
                <a:ea typeface="微软雅黑" pitchFamily="34" charset="-122"/>
              </a:rPr>
              <a:t>不可计算的问题确实存在</a:t>
            </a:r>
            <a:r>
              <a:rPr lang="zh-CN" altLang="en-US" sz="2400" dirty="0">
                <a:solidFill>
                  <a:schemeClr val="tx1"/>
                </a:solidFill>
                <a:latin typeface="微软雅黑" pitchFamily="34" charset="-122"/>
                <a:ea typeface="微软雅黑" pitchFamily="34" charset="-122"/>
              </a:rPr>
              <a:t>，然后给出著名的</a:t>
            </a:r>
            <a:r>
              <a:rPr lang="zh-CN" altLang="en-US" sz="2400" dirty="0">
                <a:solidFill>
                  <a:srgbClr val="002060"/>
                </a:solidFill>
                <a:latin typeface="微软雅黑" pitchFamily="34" charset="-122"/>
                <a:ea typeface="微软雅黑" pitchFamily="34" charset="-122"/>
              </a:rPr>
              <a:t>不可判定的停机问题</a:t>
            </a:r>
            <a:r>
              <a:rPr lang="zh-CN" altLang="en-US" sz="2400" dirty="0">
                <a:solidFill>
                  <a:schemeClr val="tx1"/>
                </a:solidFill>
                <a:latin typeface="微软雅黑" pitchFamily="34" charset="-122"/>
                <a:ea typeface="微软雅黑" pitchFamily="34" charset="-122"/>
              </a:rPr>
              <a:t>。</a:t>
            </a:r>
          </a:p>
        </p:txBody>
      </p:sp>
      <p:sp>
        <p:nvSpPr>
          <p:cNvPr id="14" name="矩形 13">
            <a:extLst>
              <a:ext uri="{FF2B5EF4-FFF2-40B4-BE49-F238E27FC236}">
                <a16:creationId xmlns:a16="http://schemas.microsoft.com/office/drawing/2014/main" id="{232227EE-56A6-8E77-BE0D-EC495E4C23AF}"/>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u="sng" dirty="0">
                <a:solidFill>
                  <a:schemeClr val="bg1"/>
                </a:solidFill>
                <a:cs typeface="+mn-ea"/>
                <a:sym typeface="+mn-lt"/>
              </a:rPr>
              <a:t>不可解问题存在性</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5892742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7" name="圆角矩形 26">
                <a:extLst>
                  <a:ext uri="{FF2B5EF4-FFF2-40B4-BE49-F238E27FC236}">
                    <a16:creationId xmlns:a16="http://schemas.microsoft.com/office/drawing/2014/main" id="{17D7F363-22BD-BBBF-40D0-630FC1B51B35}"/>
                  </a:ext>
                </a:extLst>
              </p:cNvPr>
              <p:cNvSpPr/>
              <p:nvPr/>
            </p:nvSpPr>
            <p:spPr bwMode="auto">
              <a:xfrm>
                <a:off x="2081048" y="1763713"/>
                <a:ext cx="9657368" cy="4729162"/>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1100"/>
                  </a:lnSpc>
                  <a:buClr>
                    <a:srgbClr val="000000"/>
                  </a:buClr>
                  <a:buSzPct val="100000"/>
                  <a:buFont typeface="Wingdings" pitchFamily="2" charset="2"/>
                  <a:buChar char="n"/>
                  <a:defRPr/>
                </a:pP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nSpc>
                    <a:spcPts val="3000"/>
                  </a:lnSpc>
                  <a:spcBef>
                    <a:spcPts val="600"/>
                  </a:spcBef>
                  <a:buClr>
                    <a:srgbClr val="000000"/>
                  </a:buClr>
                  <a:buSzPct val="100000"/>
                  <a:defRPr/>
                </a:pPr>
                <a:r>
                  <a:rPr lang="zh-CN" altLang="en-US" sz="1600" dirty="0">
                    <a:solidFill>
                      <a:schemeClr val="tx1"/>
                    </a:solidFill>
                    <a:latin typeface="Times New Roman" panose="02020603050405020304" pitchFamily="18" charset="0"/>
                    <a:ea typeface="微软雅黑" pitchFamily="34" charset="-122"/>
                    <a:cs typeface="Times New Roman" panose="02020603050405020304" pitchFamily="18" charset="0"/>
                  </a:rPr>
                  <a:t>       </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所谓</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不可解问题</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是指使用</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数字计算机无法解决的问题</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，在这里更具体地说，就是指使用</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某种程序设计语言无法解决的问题</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，即</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不存在可为它们求解的程序</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nSpc>
                    <a:spcPts val="3000"/>
                  </a:lnSpc>
                  <a:spcBef>
                    <a:spcPts val="600"/>
                  </a:spcBef>
                  <a:buClr>
                    <a:srgbClr val="000000"/>
                  </a:buClr>
                  <a:buSzPct val="100000"/>
                  <a:defRPr/>
                </a:pP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      下面将说明不可解问题确实存在。基本方法是：</a:t>
                </a:r>
                <a:r>
                  <a:rPr lang="zh-CN" altLang="en-US" sz="1800" b="1" dirty="0">
                    <a:solidFill>
                      <a:srgbClr val="FF0000"/>
                    </a:solidFill>
                    <a:latin typeface="Times New Roman" panose="02020603050405020304" pitchFamily="18" charset="0"/>
                    <a:ea typeface="微软雅黑" pitchFamily="34" charset="-122"/>
                    <a:cs typeface="Times New Roman" panose="02020603050405020304" pitchFamily="18" charset="0"/>
                  </a:rPr>
                  <a:t>首先说明程序的集合是无限可数的，然后说明问题的集合是无限不可数的，所以问题比程序多得多，确实无法为每个问题都编写出解决它的程序</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nSpc>
                    <a:spcPts val="3000"/>
                  </a:lnSpc>
                  <a:spcBef>
                    <a:spcPts val="600"/>
                  </a:spcBef>
                  <a:buClr>
                    <a:srgbClr val="000000"/>
                  </a:buClr>
                  <a:buSzPct val="100000"/>
                  <a:defRPr/>
                </a:pP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       假定所考察的程序设计语言是</a:t>
                </a:r>
                <a:r>
                  <a:rPr lang="en-US" altLang="zh-CN" sz="1800" b="1" dirty="0">
                    <a:solidFill>
                      <a:schemeClr val="tx1"/>
                    </a:solidFill>
                    <a:latin typeface="Times New Roman" panose="02020603050405020304" pitchFamily="18" charset="0"/>
                    <a:ea typeface="微软雅黑" pitchFamily="34" charset="-122"/>
                    <a:cs typeface="Times New Roman" panose="02020603050405020304" pitchFamily="18" charset="0"/>
                  </a:rPr>
                  <a:t>C</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语言（其他程序设计语言也可以）。</a:t>
                </a:r>
                <a:r>
                  <a:rPr lang="en-US" altLang="zh-CN" sz="1800" b="1" dirty="0">
                    <a:solidFill>
                      <a:schemeClr val="tx1"/>
                    </a:solidFill>
                    <a:latin typeface="Times New Roman" panose="02020603050405020304" pitchFamily="18" charset="0"/>
                    <a:ea typeface="微软雅黑" pitchFamily="34" charset="-122"/>
                    <a:cs typeface="Times New Roman" panose="02020603050405020304" pitchFamily="18" charset="0"/>
                  </a:rPr>
                  <a:t>C</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语言的</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字符集</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是有限集，设为</a:t>
                </a:r>
                <a14:m>
                  <m:oMath xmlns:m="http://schemas.openxmlformats.org/officeDocument/2006/math">
                    <m:r>
                      <a:rPr lang="zh-CN" altLang="en-US" sz="1800" b="1" i="0" smtClean="0">
                        <a:solidFill>
                          <a:srgbClr val="002060"/>
                        </a:solidFill>
                        <a:latin typeface="Cambria Math" panose="02040503050406030204" pitchFamily="18" charset="0"/>
                      </a:rPr>
                      <m:t>𝚺</m:t>
                    </m:r>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 。</a:t>
                </a:r>
                <a:r>
                  <a:rPr lang="en-US" altLang="zh-CN" sz="1800" b="1" dirty="0">
                    <a:solidFill>
                      <a:schemeClr val="tx1"/>
                    </a:solidFill>
                    <a:latin typeface="Times New Roman" panose="02020603050405020304" pitchFamily="18" charset="0"/>
                    <a:ea typeface="微软雅黑" pitchFamily="34" charset="-122"/>
                    <a:cs typeface="Times New Roman" panose="02020603050405020304" pitchFamily="18" charset="0"/>
                  </a:rPr>
                  <a:t>C</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语言（</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源程序</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）是</a:t>
                </a:r>
                <a14:m>
                  <m:oMath xmlns:m="http://schemas.openxmlformats.org/officeDocument/2006/math">
                    <m:r>
                      <a:rPr lang="zh-CN" altLang="en-US" sz="1800" b="1" i="1">
                        <a:latin typeface="Cambria Math" panose="02040503050406030204" pitchFamily="18" charset="0"/>
                      </a:rPr>
                      <m:t>𝚺</m:t>
                    </m:r>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中的字符所构成的</a:t>
                </a:r>
                <a:r>
                  <a:rPr lang="zh-CN" altLang="en-US" sz="1800" b="1" dirty="0">
                    <a:solidFill>
                      <a:srgbClr val="002060"/>
                    </a:solidFill>
                    <a:latin typeface="Times New Roman" panose="02020603050405020304" pitchFamily="18" charset="0"/>
                    <a:ea typeface="微软雅黑" pitchFamily="34" charset="-122"/>
                    <a:cs typeface="Times New Roman" panose="02020603050405020304" pitchFamily="18" charset="0"/>
                  </a:rPr>
                  <a:t>有限字符串</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。设所有的合法的</a:t>
                </a:r>
                <a:r>
                  <a:rPr lang="en-US" altLang="zh-CN" sz="1800" b="1" dirty="0">
                    <a:solidFill>
                      <a:schemeClr val="tx1"/>
                    </a:solidFill>
                    <a:latin typeface="Times New Roman" panose="02020603050405020304" pitchFamily="18" charset="0"/>
                    <a:ea typeface="微软雅黑" pitchFamily="34" charset="-122"/>
                    <a:cs typeface="Times New Roman" panose="02020603050405020304" pitchFamily="18" charset="0"/>
                  </a:rPr>
                  <a:t>C</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程序组成集合</a:t>
                </a:r>
                <a:r>
                  <a:rPr lang="zh-CN" altLang="en-US" sz="1800" b="1" i="1" dirty="0">
                    <a:solidFill>
                      <a:schemeClr val="tx1"/>
                    </a:solidFill>
                    <a:latin typeface="Times New Roman" panose="02020603050405020304" pitchFamily="18" charset="0"/>
                    <a:ea typeface="微软雅黑" pitchFamily="34" charset="-122"/>
                    <a:cs typeface="Times New Roman" panose="02020603050405020304" pitchFamily="18" charset="0"/>
                  </a:rPr>
                  <a:t> </a:t>
                </a:r>
                <a:r>
                  <a:rPr lang="en-US" altLang="zh-CN" sz="1800" b="1" i="1" dirty="0">
                    <a:solidFill>
                      <a:schemeClr val="tx1"/>
                    </a:solidFill>
                    <a:latin typeface="Times New Roman" panose="02020603050405020304" pitchFamily="18" charset="0"/>
                    <a:ea typeface="微软雅黑" pitchFamily="34" charset="-122"/>
                    <a:cs typeface="Times New Roman" panose="02020603050405020304" pitchFamily="18" charset="0"/>
                  </a:rPr>
                  <a:t>C</a:t>
                </a:r>
                <a:r>
                  <a:rPr lang="zh-CN" altLang="en-US" sz="1800" b="1" i="1" dirty="0">
                    <a:solidFill>
                      <a:schemeClr val="tx1"/>
                    </a:solidFill>
                    <a:latin typeface="Times New Roman" panose="02020603050405020304" pitchFamily="18" charset="0"/>
                    <a:ea typeface="微软雅黑" pitchFamily="34" charset="-122"/>
                    <a:cs typeface="Times New Roman" panose="02020603050405020304" pitchFamily="18" charset="0"/>
                  </a:rPr>
                  <a:t> </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则</a:t>
                </a:r>
                <a14:m>
                  <m:oMath xmlns:m="http://schemas.openxmlformats.org/officeDocument/2006/math">
                    <m:r>
                      <a:rPr lang="zh-CN" altLang="en-US" sz="1800" b="1" i="1">
                        <a:latin typeface="Cambria Math" panose="02040503050406030204" pitchFamily="18" charset="0"/>
                      </a:rPr>
                      <m:t>𝑪</m:t>
                    </m:r>
                    <m:r>
                      <a:rPr lang="zh-CN" altLang="en-US" sz="1800" b="1">
                        <a:latin typeface="Cambria Math" panose="02040503050406030204" pitchFamily="18" charset="0"/>
                      </a:rPr>
                      <m:t>⊆</m:t>
                    </m:r>
                    <m:sSup>
                      <m:sSupPr>
                        <m:ctrlPr>
                          <a:rPr lang="zh-CN" altLang="en-US" sz="1800" b="1" i="1">
                            <a:latin typeface="Cambria Math" panose="02040503050406030204" pitchFamily="18" charset="0"/>
                          </a:rPr>
                        </m:ctrlPr>
                      </m:sSupPr>
                      <m:e>
                        <m:r>
                          <a:rPr lang="zh-CN" altLang="en-US" sz="1800" b="1" i="1">
                            <a:latin typeface="Cambria Math" panose="02040503050406030204" pitchFamily="18" charset="0"/>
                          </a:rPr>
                          <m:t>𝜮</m:t>
                        </m:r>
                      </m:e>
                      <m:sup>
                        <m:r>
                          <a:rPr lang="zh-CN" altLang="en-US" sz="1800" b="1">
                            <a:latin typeface="Cambria Math" panose="02040503050406030204" pitchFamily="18" charset="0"/>
                          </a:rPr>
                          <m:t>∗</m:t>
                        </m:r>
                      </m:sup>
                    </m:sSup>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，其中</a:t>
                </a:r>
                <a14:m>
                  <m:oMath xmlns:m="http://schemas.openxmlformats.org/officeDocument/2006/math">
                    <m:sSup>
                      <m:sSupPr>
                        <m:ctrlPr>
                          <a:rPr lang="zh-CN" altLang="en-US" sz="1800" b="1" i="1">
                            <a:latin typeface="Cambria Math" panose="02040503050406030204" pitchFamily="18" charset="0"/>
                          </a:rPr>
                        </m:ctrlPr>
                      </m:sSupPr>
                      <m:e>
                        <m:r>
                          <a:rPr lang="zh-CN" altLang="en-US" sz="1800" b="1" i="1">
                            <a:latin typeface="Cambria Math" panose="02040503050406030204" pitchFamily="18" charset="0"/>
                          </a:rPr>
                          <m:t>𝜮</m:t>
                        </m:r>
                      </m:e>
                      <m:sup>
                        <m:r>
                          <a:rPr lang="zh-CN" altLang="en-US" sz="1800" b="1">
                            <a:latin typeface="Cambria Math" panose="02040503050406030204" pitchFamily="18" charset="0"/>
                          </a:rPr>
                          <m:t>∗</m:t>
                        </m:r>
                      </m:sup>
                    </m:sSup>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是 </a:t>
                </a:r>
                <a14:m>
                  <m:oMath xmlns:m="http://schemas.openxmlformats.org/officeDocument/2006/math">
                    <m:r>
                      <a:rPr lang="zh-CN" altLang="en-US" sz="1800" b="1" i="1">
                        <a:latin typeface="Cambria Math" panose="02040503050406030204" pitchFamily="18" charset="0"/>
                      </a:rPr>
                      <m:t>𝚺</m:t>
                    </m:r>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上有限字符串的集合。由于</a:t>
                </a:r>
                <a14:m>
                  <m:oMath xmlns:m="http://schemas.openxmlformats.org/officeDocument/2006/math">
                    <m:r>
                      <a:rPr lang="zh-CN" altLang="en-US" sz="1800" b="1" i="1">
                        <a:latin typeface="Cambria Math" panose="02040503050406030204" pitchFamily="18" charset="0"/>
                      </a:rPr>
                      <m:t>𝚺</m:t>
                    </m:r>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 是有限集，而字符串长度</a:t>
                </a:r>
                <a14:m>
                  <m:oMath xmlns:m="http://schemas.openxmlformats.org/officeDocument/2006/math">
                    <m:r>
                      <a:rPr lang="zh-CN" altLang="en-US" sz="1800" b="1" i="1">
                        <a:latin typeface="Cambria Math" panose="02040503050406030204" pitchFamily="18" charset="0"/>
                      </a:rPr>
                      <m:t>𝒏</m:t>
                    </m:r>
                    <m:r>
                      <a:rPr lang="zh-CN" altLang="en-US" sz="1800" b="1">
                        <a:latin typeface="Cambria Math" panose="02040503050406030204" pitchFamily="18" charset="0"/>
                      </a:rPr>
                      <m:t>∈</m:t>
                    </m:r>
                    <m:r>
                      <a:rPr lang="zh-CN" altLang="en-US" sz="1800" b="1" i="1">
                        <a:latin typeface="Cambria Math" panose="02040503050406030204" pitchFamily="18" charset="0"/>
                      </a:rPr>
                      <m:t>𝑵</m:t>
                    </m:r>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，因此</a:t>
                </a:r>
                <a14:m>
                  <m:oMath xmlns:m="http://schemas.openxmlformats.org/officeDocument/2006/math">
                    <m:sSup>
                      <m:sSupPr>
                        <m:ctrlPr>
                          <a:rPr lang="zh-CN" altLang="en-US" sz="1800" b="1" i="1">
                            <a:latin typeface="Cambria Math" panose="02040503050406030204" pitchFamily="18" charset="0"/>
                          </a:rPr>
                        </m:ctrlPr>
                      </m:sSupPr>
                      <m:e>
                        <m:r>
                          <a:rPr lang="zh-CN" altLang="en-US" sz="1800" b="1" i="1">
                            <a:latin typeface="Cambria Math" panose="02040503050406030204" pitchFamily="18" charset="0"/>
                          </a:rPr>
                          <m:t>𝜮</m:t>
                        </m:r>
                      </m:e>
                      <m:sup>
                        <m:r>
                          <a:rPr lang="zh-CN" altLang="en-US" sz="1800" b="1">
                            <a:latin typeface="Cambria Math" panose="02040503050406030204" pitchFamily="18" charset="0"/>
                          </a:rPr>
                          <m:t>∗</m:t>
                        </m:r>
                      </m:sup>
                    </m:sSup>
                  </m:oMath>
                </a14:m>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是可数集，所以</a:t>
                </a:r>
                <a:r>
                  <a:rPr lang="zh-CN" altLang="en-US" sz="1800" b="1" i="1" dirty="0">
                    <a:solidFill>
                      <a:schemeClr val="tx1"/>
                    </a:solidFill>
                    <a:latin typeface="Times New Roman" panose="02020603050405020304" pitchFamily="18" charset="0"/>
                    <a:ea typeface="微软雅黑" pitchFamily="34" charset="-122"/>
                    <a:cs typeface="Times New Roman" panose="02020603050405020304" pitchFamily="18" charset="0"/>
                  </a:rPr>
                  <a:t> </a:t>
                </a:r>
                <a:r>
                  <a:rPr lang="en-US" altLang="zh-CN" sz="1800" b="1" i="1" dirty="0">
                    <a:solidFill>
                      <a:schemeClr val="tx1"/>
                    </a:solidFill>
                    <a:latin typeface="Times New Roman" panose="02020603050405020304" pitchFamily="18" charset="0"/>
                    <a:ea typeface="微软雅黑" pitchFamily="34" charset="-122"/>
                    <a:cs typeface="Times New Roman" panose="02020603050405020304" pitchFamily="18" charset="0"/>
                  </a:rPr>
                  <a:t>C</a:t>
                </a:r>
                <a:r>
                  <a:rPr lang="zh-CN" altLang="en-US" sz="1800" b="1" i="1" dirty="0">
                    <a:solidFill>
                      <a:schemeClr val="tx1"/>
                    </a:solidFill>
                    <a:latin typeface="Times New Roman" panose="02020603050405020304" pitchFamily="18" charset="0"/>
                    <a:ea typeface="微软雅黑" pitchFamily="34" charset="-122"/>
                    <a:cs typeface="Times New Roman" panose="02020603050405020304" pitchFamily="18" charset="0"/>
                  </a:rPr>
                  <a:t> </a:t>
                </a:r>
                <a:r>
                  <a:rPr lang="zh-CN" altLang="en-US" sz="1800" b="1" dirty="0">
                    <a:solidFill>
                      <a:schemeClr val="tx1"/>
                    </a:solidFill>
                    <a:latin typeface="Times New Roman" panose="02020603050405020304" pitchFamily="18" charset="0"/>
                    <a:ea typeface="微软雅黑" pitchFamily="34" charset="-122"/>
                    <a:cs typeface="Times New Roman" panose="02020603050405020304" pitchFamily="18" charset="0"/>
                  </a:rPr>
                  <a:t>也是可数集。</a:t>
                </a:r>
              </a:p>
              <a:p>
                <a:pPr>
                  <a:lnSpc>
                    <a:spcPts val="2700"/>
                  </a:lnSpc>
                  <a:buClr>
                    <a:srgbClr val="000000"/>
                  </a:buClr>
                  <a:buSzPct val="100000"/>
                  <a:defRPr/>
                </a:pPr>
                <a:endParaRPr lang="zh-CN" altLang="en-US" sz="1600"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nSpc>
                    <a:spcPts val="2700"/>
                  </a:lnSpc>
                  <a:buClr>
                    <a:srgbClr val="000000"/>
                  </a:buClr>
                  <a:buSzPct val="100000"/>
                  <a:buFont typeface="Wingdings" pitchFamily="2" charset="2"/>
                  <a:buChar char="n"/>
                  <a:defRPr/>
                </a:pPr>
                <a:endParaRPr lang="zh-CN" altLang="en-US"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mc:Choice>
        <mc:Fallback xmlns="">
          <p:sp>
            <p:nvSpPr>
              <p:cNvPr id="17" name="圆角矩形 26">
                <a:extLst>
                  <a:ext uri="{FF2B5EF4-FFF2-40B4-BE49-F238E27FC236}">
                    <a16:creationId xmlns:a16="http://schemas.microsoft.com/office/drawing/2014/main" id="{17D7F363-22BD-BBBF-40D0-630FC1B51B35}"/>
                  </a:ext>
                </a:extLst>
              </p:cNvPr>
              <p:cNvSpPr>
                <a:spLocks noRot="1" noChangeAspect="1" noMove="1" noResize="1" noEditPoints="1" noAdjustHandles="1" noChangeArrowheads="1" noChangeShapeType="1" noTextEdit="1"/>
              </p:cNvSpPr>
              <p:nvPr/>
            </p:nvSpPr>
            <p:spPr bwMode="auto">
              <a:xfrm>
                <a:off x="2081048" y="1763713"/>
                <a:ext cx="9657368" cy="4729162"/>
              </a:xfrm>
              <a:prstGeom prst="roundRect">
                <a:avLst>
                  <a:gd name="adj" fmla="val 4258"/>
                </a:avLst>
              </a:prstGeom>
              <a:blipFill>
                <a:blip r:embed="rId3"/>
                <a:stretch>
                  <a:fillRect r="-2205"/>
                </a:stretch>
              </a:blipFill>
              <a:ln>
                <a:headEnd type="none" w="med" len="med"/>
                <a:tailEnd type="none" w="med" len="med"/>
              </a:ln>
            </p:spPr>
            <p:txBody>
              <a:bodyPr/>
              <a:lstStyle/>
              <a:p>
                <a:r>
                  <a:rPr lang="zh-CN" altLang="en-US">
                    <a:noFill/>
                  </a:rPr>
                  <a:t> </a:t>
                </a:r>
              </a:p>
            </p:txBody>
          </p:sp>
        </mc:Fallback>
      </mc:AlternateContent>
      <p:sp>
        <p:nvSpPr>
          <p:cNvPr id="18" name="圆角矩形 229">
            <a:extLst>
              <a:ext uri="{FF2B5EF4-FFF2-40B4-BE49-F238E27FC236}">
                <a16:creationId xmlns:a16="http://schemas.microsoft.com/office/drawing/2014/main" id="{73A935F7-6831-5E47-E648-7355BDBB7034}"/>
              </a:ext>
            </a:extLst>
          </p:cNvPr>
          <p:cNvSpPr/>
          <p:nvPr/>
        </p:nvSpPr>
        <p:spPr bwMode="auto">
          <a:xfrm>
            <a:off x="5315737" y="1477963"/>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defRPr/>
            </a:pPr>
            <a:r>
              <a:rPr lang="zh-CN" altLang="en-US" sz="2400" dirty="0">
                <a:solidFill>
                  <a:schemeClr val="tx1"/>
                </a:solidFill>
                <a:latin typeface="微软雅黑" pitchFamily="34" charset="-122"/>
                <a:ea typeface="微软雅黑" pitchFamily="34" charset="-122"/>
              </a:rPr>
              <a:t>不可解问题存在性</a:t>
            </a:r>
          </a:p>
        </p:txBody>
      </p:sp>
      <p:sp>
        <p:nvSpPr>
          <p:cNvPr id="19" name="矩形 18">
            <a:extLst>
              <a:ext uri="{FF2B5EF4-FFF2-40B4-BE49-F238E27FC236}">
                <a16:creationId xmlns:a16="http://schemas.microsoft.com/office/drawing/2014/main" id="{92E82453-AAAD-F70B-15AE-F3D3B754E181}"/>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u="sng" dirty="0">
                <a:solidFill>
                  <a:schemeClr val="bg1"/>
                </a:solidFill>
                <a:cs typeface="+mn-ea"/>
                <a:sym typeface="+mn-lt"/>
              </a:rPr>
              <a:t>不可解问题存在性</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8910117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圆角矩形 26">
                <a:extLst>
                  <a:ext uri="{FF2B5EF4-FFF2-40B4-BE49-F238E27FC236}">
                    <a16:creationId xmlns:a16="http://schemas.microsoft.com/office/drawing/2014/main" id="{5F90898C-21D0-828D-8590-A61ABA1CE606}"/>
                  </a:ext>
                </a:extLst>
              </p:cNvPr>
              <p:cNvSpPr/>
              <p:nvPr/>
            </p:nvSpPr>
            <p:spPr bwMode="auto">
              <a:xfrm>
                <a:off x="2263927" y="1655763"/>
                <a:ext cx="9289043" cy="4643437"/>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1100"/>
                  </a:lnSpc>
                  <a:buClr>
                    <a:srgbClr val="000000"/>
                  </a:buClr>
                  <a:buSzPct val="100000"/>
                  <a:buFont typeface="Wingdings" pitchFamily="2" charset="2"/>
                  <a:buChar char="n"/>
                  <a:defRPr/>
                </a:pPr>
                <a:endParaRPr lang="en-US" altLang="zh-CN" sz="2000" b="1" dirty="0">
                  <a:solidFill>
                    <a:schemeClr val="tx1"/>
                  </a:solidFill>
                  <a:latin typeface="微软雅黑" pitchFamily="34" charset="-122"/>
                  <a:ea typeface="微软雅黑" pitchFamily="34" charset="-122"/>
                </a:endParaRPr>
              </a:p>
              <a:p>
                <a:pPr>
                  <a:lnSpc>
                    <a:spcPts val="3000"/>
                  </a:lnSpc>
                  <a:buClr>
                    <a:srgbClr val="000000"/>
                  </a:buClr>
                  <a:buSzPct val="100000"/>
                  <a:defRPr/>
                </a:pPr>
                <a:r>
                  <a:rPr lang="zh-CN" altLang="en-US" sz="2000" b="1" dirty="0">
                    <a:solidFill>
                      <a:schemeClr val="tx1"/>
                    </a:solidFill>
                    <a:latin typeface="微软雅黑" pitchFamily="34" charset="-122"/>
                    <a:ea typeface="微软雅黑" pitchFamily="34" charset="-122"/>
                  </a:rPr>
                  <a:t>       </a:t>
                </a:r>
                <a:endParaRPr lang="en-US" altLang="zh-CN" sz="2000" b="1" dirty="0">
                  <a:solidFill>
                    <a:schemeClr val="tx1"/>
                  </a:solidFill>
                  <a:latin typeface="微软雅黑" pitchFamily="34" charset="-122"/>
                  <a:ea typeface="微软雅黑" pitchFamily="34" charset="-122"/>
                </a:endParaRPr>
              </a:p>
              <a:p>
                <a:pPr>
                  <a:lnSpc>
                    <a:spcPts val="3000"/>
                  </a:lnSpc>
                  <a:buClr>
                    <a:srgbClr val="000000"/>
                  </a:buClr>
                  <a:buSzPct val="100000"/>
                  <a:defRPr/>
                </a:pPr>
                <a:r>
                  <a:rPr lang="zh-CN" altLang="en-US" sz="2000" b="1" dirty="0">
                    <a:solidFill>
                      <a:schemeClr val="tx1"/>
                    </a:solidFill>
                    <a:latin typeface="微软雅黑" pitchFamily="34" charset="-122"/>
                    <a:ea typeface="微软雅黑" pitchFamily="34" charset="-122"/>
                  </a:rPr>
                  <a:t>       任何</a:t>
                </a:r>
                <a:r>
                  <a:rPr lang="zh-CN" altLang="en-US" sz="2000" b="1" dirty="0">
                    <a:solidFill>
                      <a:srgbClr val="FF0000"/>
                    </a:solidFill>
                    <a:latin typeface="微软雅黑" pitchFamily="34" charset="-122"/>
                    <a:ea typeface="微软雅黑" pitchFamily="34" charset="-122"/>
                  </a:rPr>
                  <a:t>问题</a:t>
                </a:r>
                <a:r>
                  <a:rPr lang="zh-CN" altLang="en-US" sz="2000" b="1" dirty="0">
                    <a:solidFill>
                      <a:schemeClr val="tx1"/>
                    </a:solidFill>
                    <a:latin typeface="微软雅黑" pitchFamily="34" charset="-122"/>
                    <a:ea typeface="微软雅黑" pitchFamily="34" charset="-122"/>
                  </a:rPr>
                  <a:t>都可以抽象为</a:t>
                </a:r>
                <a:r>
                  <a:rPr lang="zh-CN" altLang="en-US" sz="2000" b="1" dirty="0">
                    <a:solidFill>
                      <a:srgbClr val="FF0000"/>
                    </a:solidFill>
                    <a:latin typeface="微软雅黑" pitchFamily="34" charset="-122"/>
                    <a:ea typeface="微软雅黑" pitchFamily="34" charset="-122"/>
                  </a:rPr>
                  <a:t>从输入到输出的函数</a:t>
                </a:r>
                <a:r>
                  <a:rPr lang="zh-CN" altLang="en-US" sz="2000" b="1" dirty="0">
                    <a:solidFill>
                      <a:schemeClr val="tx1"/>
                    </a:solidFill>
                    <a:latin typeface="微软雅黑" pitchFamily="34" charset="-122"/>
                    <a:ea typeface="微软雅黑" pitchFamily="34" charset="-122"/>
                  </a:rPr>
                  <a:t>，通过适当的编码，</a:t>
                </a:r>
                <a:r>
                  <a:rPr lang="zh-CN" altLang="en-US" sz="2000" b="1" dirty="0">
                    <a:solidFill>
                      <a:srgbClr val="002060"/>
                    </a:solidFill>
                    <a:latin typeface="微软雅黑" pitchFamily="34" charset="-122"/>
                    <a:ea typeface="微软雅黑" pitchFamily="34" charset="-122"/>
                  </a:rPr>
                  <a:t>输入</a:t>
                </a:r>
                <a:r>
                  <a:rPr lang="zh-CN" altLang="en-US" sz="2000" b="1" dirty="0">
                    <a:solidFill>
                      <a:schemeClr val="tx1"/>
                    </a:solidFill>
                    <a:latin typeface="微软雅黑" pitchFamily="34" charset="-122"/>
                    <a:ea typeface="微软雅黑" pitchFamily="34" charset="-122"/>
                  </a:rPr>
                  <a:t>和</a:t>
                </a:r>
                <a:r>
                  <a:rPr lang="zh-CN" altLang="en-US" sz="2000" b="1" dirty="0">
                    <a:solidFill>
                      <a:srgbClr val="002060"/>
                    </a:solidFill>
                    <a:latin typeface="微软雅黑" pitchFamily="34" charset="-122"/>
                    <a:ea typeface="微软雅黑" pitchFamily="34" charset="-122"/>
                  </a:rPr>
                  <a:t>输出</a:t>
                </a:r>
                <a:r>
                  <a:rPr lang="zh-CN" altLang="en-US" sz="2000" b="1" dirty="0">
                    <a:solidFill>
                      <a:schemeClr val="tx1"/>
                    </a:solidFill>
                    <a:latin typeface="微软雅黑" pitchFamily="34" charset="-122"/>
                    <a:ea typeface="微软雅黑" pitchFamily="34" charset="-122"/>
                  </a:rPr>
                  <a:t>可以分别</a:t>
                </a:r>
                <a:r>
                  <a:rPr lang="zh-CN" altLang="en-US" sz="2000" b="1" dirty="0">
                    <a:solidFill>
                      <a:srgbClr val="002060"/>
                    </a:solidFill>
                    <a:latin typeface="微软雅黑" pitchFamily="34" charset="-122"/>
                    <a:ea typeface="微软雅黑" pitchFamily="34" charset="-122"/>
                  </a:rPr>
                  <a:t>编码</a:t>
                </a:r>
                <a:r>
                  <a:rPr lang="zh-CN" altLang="en-US" sz="2000" b="1" dirty="0">
                    <a:solidFill>
                      <a:schemeClr val="tx1"/>
                    </a:solidFill>
                    <a:latin typeface="微软雅黑" pitchFamily="34" charset="-122"/>
                    <a:ea typeface="微软雅黑" pitchFamily="34" charset="-122"/>
                  </a:rPr>
                  <a:t>为两个</a:t>
                </a:r>
                <a:r>
                  <a:rPr lang="zh-CN" altLang="en-US" sz="2000" b="1" dirty="0">
                    <a:solidFill>
                      <a:srgbClr val="002060"/>
                    </a:solidFill>
                    <a:latin typeface="微软雅黑" pitchFamily="34" charset="-122"/>
                    <a:ea typeface="微软雅黑" pitchFamily="34" charset="-122"/>
                  </a:rPr>
                  <a:t>自然数</a:t>
                </a:r>
                <a:r>
                  <a:rPr lang="zh-CN" altLang="en-US" sz="2000" b="1" dirty="0">
                    <a:solidFill>
                      <a:schemeClr val="tx1"/>
                    </a:solidFill>
                    <a:latin typeface="微软雅黑" pitchFamily="34" charset="-122"/>
                    <a:ea typeface="微软雅黑" pitchFamily="34" charset="-122"/>
                  </a:rPr>
                  <a:t>，所以可以用自然数集 </a:t>
                </a:r>
                <a:r>
                  <a:rPr lang="en-US" altLang="zh-CN" sz="2000" b="1" i="1" dirty="0">
                    <a:solidFill>
                      <a:schemeClr val="tx1"/>
                    </a:solidFill>
                    <a:latin typeface="微软雅黑" pitchFamily="34" charset="-122"/>
                    <a:ea typeface="微软雅黑" pitchFamily="34" charset="-122"/>
                  </a:rPr>
                  <a:t>N</a:t>
                </a:r>
                <a:r>
                  <a:rPr lang="zh-CN" altLang="en-US" sz="2000" b="1" dirty="0">
                    <a:solidFill>
                      <a:schemeClr val="tx1"/>
                    </a:solidFill>
                    <a:latin typeface="微软雅黑" pitchFamily="34" charset="-122"/>
                    <a:ea typeface="微软雅黑" pitchFamily="34" charset="-122"/>
                  </a:rPr>
                  <a:t>上的函数来为问题建模。反过来， </a:t>
                </a:r>
                <a:r>
                  <a:rPr lang="en-US" altLang="zh-CN" sz="2000" b="1" i="1" dirty="0">
                    <a:solidFill>
                      <a:srgbClr val="002060"/>
                    </a:solidFill>
                    <a:latin typeface="微软雅黑" pitchFamily="34" charset="-122"/>
                    <a:ea typeface="微软雅黑" pitchFamily="34" charset="-122"/>
                  </a:rPr>
                  <a:t>N</a:t>
                </a:r>
                <a:r>
                  <a:rPr lang="zh-CN" altLang="en-US" sz="2000" b="1" dirty="0">
                    <a:solidFill>
                      <a:srgbClr val="002060"/>
                    </a:solidFill>
                    <a:latin typeface="微软雅黑" pitchFamily="34" charset="-122"/>
                    <a:ea typeface="微软雅黑" pitchFamily="34" charset="-122"/>
                  </a:rPr>
                  <a:t>上的函数也都是问题</a:t>
                </a:r>
                <a:r>
                  <a:rPr lang="zh-CN" altLang="en-US" sz="2000" b="1" dirty="0">
                    <a:solidFill>
                      <a:schemeClr val="tx1"/>
                    </a:solidFill>
                    <a:latin typeface="微软雅黑" pitchFamily="34" charset="-122"/>
                    <a:ea typeface="微软雅黑" pitchFamily="34" charset="-122"/>
                  </a:rPr>
                  <a:t>。于是，可以用 </a:t>
                </a:r>
                <a:r>
                  <a:rPr lang="en-US" altLang="zh-CN" sz="2000" b="1" i="1" dirty="0">
                    <a:solidFill>
                      <a:schemeClr val="tx1"/>
                    </a:solidFill>
                    <a:latin typeface="微软雅黑" pitchFamily="34" charset="-122"/>
                    <a:ea typeface="微软雅黑" pitchFamily="34" charset="-122"/>
                  </a:rPr>
                  <a:t>N</a:t>
                </a:r>
                <a:r>
                  <a:rPr lang="zh-CN" altLang="en-US" sz="2000" b="1" dirty="0">
                    <a:solidFill>
                      <a:schemeClr val="tx1"/>
                    </a:solidFill>
                    <a:latin typeface="微软雅黑" pitchFamily="34" charset="-122"/>
                    <a:ea typeface="微软雅黑" pitchFamily="34" charset="-122"/>
                  </a:rPr>
                  <a:t>上的函数的集合来为问题的集合建立数学模型。</a:t>
                </a:r>
              </a:p>
              <a:p>
                <a:pPr>
                  <a:lnSpc>
                    <a:spcPts val="3000"/>
                  </a:lnSpc>
                  <a:buClr>
                    <a:srgbClr val="000000"/>
                  </a:buClr>
                  <a:buSzPct val="100000"/>
                  <a:defRPr/>
                </a:pPr>
                <a:r>
                  <a:rPr lang="zh-CN" altLang="en-US" sz="2000" b="1" dirty="0">
                    <a:solidFill>
                      <a:schemeClr val="tx1"/>
                    </a:solidFill>
                    <a:latin typeface="微软雅黑" pitchFamily="34" charset="-122"/>
                    <a:ea typeface="微软雅黑" pitchFamily="34" charset="-122"/>
                  </a:rPr>
                  <a:t>       设自然数集 </a:t>
                </a:r>
                <a:r>
                  <a:rPr lang="en-US" altLang="zh-CN" sz="2000" b="1" i="1" dirty="0">
                    <a:solidFill>
                      <a:schemeClr val="tx1"/>
                    </a:solidFill>
                    <a:latin typeface="微软雅黑" pitchFamily="34" charset="-122"/>
                    <a:ea typeface="微软雅黑" pitchFamily="34" charset="-122"/>
                  </a:rPr>
                  <a:t>N</a:t>
                </a:r>
                <a:r>
                  <a:rPr lang="zh-CN" altLang="en-US" sz="2000" b="1" dirty="0">
                    <a:solidFill>
                      <a:schemeClr val="tx1"/>
                    </a:solidFill>
                    <a:latin typeface="微软雅黑" pitchFamily="34" charset="-122"/>
                    <a:ea typeface="微软雅黑" pitchFamily="34" charset="-122"/>
                  </a:rPr>
                  <a:t> 上的</a:t>
                </a:r>
                <a:r>
                  <a:rPr lang="zh-CN" altLang="en-US" sz="2000" b="1" dirty="0">
                    <a:solidFill>
                      <a:srgbClr val="002060"/>
                    </a:solidFill>
                    <a:latin typeface="微软雅黑" pitchFamily="34" charset="-122"/>
                    <a:ea typeface="微软雅黑" pitchFamily="34" charset="-122"/>
                  </a:rPr>
                  <a:t>函数的集合</a:t>
                </a:r>
                <a:r>
                  <a:rPr lang="zh-CN" altLang="en-US" sz="2000" b="1" dirty="0">
                    <a:solidFill>
                      <a:schemeClr val="tx1"/>
                    </a:solidFill>
                    <a:latin typeface="微软雅黑" pitchFamily="34" charset="-122"/>
                    <a:ea typeface="微软雅黑" pitchFamily="34" charset="-122"/>
                  </a:rPr>
                  <a:t>是 </a:t>
                </a:r>
                <a:r>
                  <a:rPr lang="en-US" altLang="zh-CN" sz="2000" b="1" i="1" dirty="0">
                    <a:solidFill>
                      <a:srgbClr val="002060"/>
                    </a:solidFill>
                    <a:latin typeface="微软雅黑" pitchFamily="34" charset="-122"/>
                    <a:ea typeface="微软雅黑" pitchFamily="34" charset="-122"/>
                  </a:rPr>
                  <a:t>F</a:t>
                </a:r>
                <a:r>
                  <a:rPr lang="zh-CN" altLang="en-US" sz="2000" b="1" dirty="0">
                    <a:solidFill>
                      <a:schemeClr val="tx1"/>
                    </a:solidFill>
                    <a:latin typeface="微软雅黑" pitchFamily="34" charset="-122"/>
                    <a:ea typeface="微软雅黑" pitchFamily="34" charset="-122"/>
                  </a:rPr>
                  <a:t>，则</a:t>
                </a:r>
                <a:endParaRPr lang="en-US" altLang="zh-CN" sz="2000" b="1" dirty="0">
                  <a:solidFill>
                    <a:schemeClr val="tx1"/>
                  </a:solidFill>
                  <a:latin typeface="微软雅黑" pitchFamily="34" charset="-122"/>
                  <a:ea typeface="微软雅黑" pitchFamily="34" charset="-122"/>
                </a:endParaRPr>
              </a:p>
              <a:p>
                <a:pPr>
                  <a:lnSpc>
                    <a:spcPts val="3000"/>
                  </a:lnSpc>
                  <a:buClr>
                    <a:srgbClr val="000000"/>
                  </a:buClr>
                  <a:buSzPct val="100000"/>
                  <a:defRPr/>
                </a:pPr>
                <a:endParaRPr lang="zh-CN" altLang="en-US" sz="2000" b="1" dirty="0">
                  <a:solidFill>
                    <a:schemeClr val="tx1"/>
                  </a:solidFill>
                  <a:latin typeface="微软雅黑" pitchFamily="34" charset="-122"/>
                  <a:ea typeface="微软雅黑" pitchFamily="34" charset="-122"/>
                </a:endParaRPr>
              </a:p>
              <a:p>
                <a:pPr>
                  <a:lnSpc>
                    <a:spcPts val="3000"/>
                  </a:lnSpc>
                  <a:buClr>
                    <a:srgbClr val="000000"/>
                  </a:buClr>
                  <a:buSzPct val="100000"/>
                  <a:defRPr/>
                </a:pPr>
                <a:r>
                  <a:rPr lang="zh-CN" altLang="en-US" sz="2000" b="1" dirty="0">
                    <a:solidFill>
                      <a:schemeClr val="tx1"/>
                    </a:solidFill>
                    <a:latin typeface="微软雅黑" pitchFamily="34" charset="-122"/>
                    <a:ea typeface="微软雅黑" pitchFamily="34" charset="-122"/>
                  </a:rPr>
                  <a:t>       </a:t>
                </a:r>
                <a:endParaRPr lang="en-US" altLang="zh-CN" sz="2000" b="1" dirty="0">
                  <a:solidFill>
                    <a:schemeClr val="tx1"/>
                  </a:solidFill>
                  <a:latin typeface="微软雅黑" pitchFamily="34" charset="-122"/>
                  <a:ea typeface="微软雅黑" pitchFamily="34" charset="-122"/>
                </a:endParaRPr>
              </a:p>
              <a:p>
                <a:pPr>
                  <a:lnSpc>
                    <a:spcPts val="3000"/>
                  </a:lnSpc>
                  <a:buClr>
                    <a:srgbClr val="000000"/>
                  </a:buClr>
                  <a:buSzPct val="100000"/>
                  <a:defRPr/>
                </a:pPr>
                <a:endParaRPr lang="en-US" altLang="zh-CN" sz="2000" b="1" dirty="0">
                  <a:solidFill>
                    <a:schemeClr val="tx1"/>
                  </a:solidFill>
                  <a:latin typeface="微软雅黑" pitchFamily="34" charset="-122"/>
                  <a:ea typeface="微软雅黑" pitchFamily="34" charset="-122"/>
                </a:endParaRPr>
              </a:p>
              <a:p>
                <a:pPr>
                  <a:lnSpc>
                    <a:spcPts val="3000"/>
                  </a:lnSpc>
                  <a:buClr>
                    <a:srgbClr val="000000"/>
                  </a:buClr>
                  <a:buSzPct val="100000"/>
                  <a:defRPr/>
                </a:pPr>
                <a:r>
                  <a:rPr lang="zh-CN" altLang="en-US" sz="2000" b="1" dirty="0">
                    <a:solidFill>
                      <a:schemeClr val="tx1"/>
                    </a:solidFill>
                    <a:latin typeface="微软雅黑" pitchFamily="34" charset="-122"/>
                    <a:ea typeface="微软雅黑" pitchFamily="34" charset="-122"/>
                  </a:rPr>
                  <a:t>由康托定理可知</a:t>
                </a:r>
                <a:r>
                  <a:rPr lang="en-US" altLang="zh-CN" sz="2000" b="1" i="1" dirty="0">
                    <a:solidFill>
                      <a:srgbClr val="002060"/>
                    </a:solidFill>
                    <a:latin typeface="微软雅黑" pitchFamily="34" charset="-122"/>
                    <a:ea typeface="微软雅黑" pitchFamily="34" charset="-122"/>
                  </a:rPr>
                  <a:t>F</a:t>
                </a:r>
                <a:r>
                  <a:rPr lang="en-US" altLang="zh-CN" sz="2000" b="1" i="1" dirty="0">
                    <a:solidFill>
                      <a:schemeClr val="tx1"/>
                    </a:solidFill>
                    <a:latin typeface="微软雅黑" pitchFamily="34" charset="-122"/>
                    <a:ea typeface="微软雅黑" pitchFamily="34" charset="-122"/>
                  </a:rPr>
                  <a:t> </a:t>
                </a:r>
                <a:r>
                  <a:rPr lang="zh-CN" altLang="en-US" sz="2000" b="1" dirty="0">
                    <a:solidFill>
                      <a:schemeClr val="tx1"/>
                    </a:solidFill>
                    <a:latin typeface="微软雅黑" pitchFamily="34" charset="-122"/>
                    <a:ea typeface="微软雅黑" pitchFamily="34" charset="-122"/>
                  </a:rPr>
                  <a:t>是</a:t>
                </a:r>
                <a:r>
                  <a:rPr lang="zh-CN" altLang="en-US" sz="2000" b="1" dirty="0">
                    <a:solidFill>
                      <a:srgbClr val="002060"/>
                    </a:solidFill>
                    <a:latin typeface="微软雅黑" pitchFamily="34" charset="-122"/>
                    <a:ea typeface="微软雅黑" pitchFamily="34" charset="-122"/>
                  </a:rPr>
                  <a:t>不可数集</a:t>
                </a:r>
                <a:r>
                  <a:rPr lang="zh-CN" altLang="en-US" sz="2000" b="1" dirty="0">
                    <a:solidFill>
                      <a:schemeClr val="tx1"/>
                    </a:solidFill>
                    <a:latin typeface="微软雅黑" pitchFamily="34" charset="-122"/>
                    <a:ea typeface="微软雅黑" pitchFamily="34" charset="-122"/>
                  </a:rPr>
                  <a:t>。因此 </a:t>
                </a:r>
                <a:r>
                  <a:rPr lang="en-US" altLang="zh-CN" sz="2000" b="1" i="1" dirty="0">
                    <a:solidFill>
                      <a:srgbClr val="C00000"/>
                    </a:solidFill>
                    <a:latin typeface="微软雅黑" pitchFamily="34" charset="-122"/>
                    <a:ea typeface="微软雅黑" pitchFamily="34" charset="-122"/>
                  </a:rPr>
                  <a:t>C</a:t>
                </a:r>
                <a:r>
                  <a:rPr lang="en-US" altLang="zh-CN" sz="2000" b="1" dirty="0">
                    <a:solidFill>
                      <a:srgbClr val="C00000"/>
                    </a:solidFill>
                    <a:latin typeface="微软雅黑" pitchFamily="34" charset="-122"/>
                    <a:ea typeface="微软雅黑" pitchFamily="34" charset="-122"/>
                  </a:rPr>
                  <a:t> </a:t>
                </a:r>
                <a:r>
                  <a:rPr lang="zh-CN" altLang="en-US" sz="2000" b="1" dirty="0">
                    <a:solidFill>
                      <a:srgbClr val="C00000"/>
                    </a:solidFill>
                    <a:latin typeface="微软雅黑" pitchFamily="34" charset="-122"/>
                    <a:ea typeface="微软雅黑" pitchFamily="34" charset="-122"/>
                  </a:rPr>
                  <a:t>为可数</a:t>
                </a:r>
                <a:r>
                  <a:rPr lang="zh-CN" altLang="en-US" sz="2000" b="1" dirty="0">
                    <a:solidFill>
                      <a:schemeClr val="tx1"/>
                    </a:solidFill>
                    <a:latin typeface="微软雅黑" pitchFamily="34" charset="-122"/>
                    <a:ea typeface="微软雅黑" pitchFamily="34" charset="-122"/>
                  </a:rPr>
                  <a:t>，</a:t>
                </a:r>
                <a:r>
                  <a:rPr lang="en-US" altLang="zh-CN" sz="2000" b="1" i="1" dirty="0">
                    <a:solidFill>
                      <a:srgbClr val="C00000"/>
                    </a:solidFill>
                    <a:latin typeface="微软雅黑" pitchFamily="34" charset="-122"/>
                    <a:ea typeface="微软雅黑" pitchFamily="34" charset="-122"/>
                  </a:rPr>
                  <a:t>F</a:t>
                </a:r>
                <a:r>
                  <a:rPr lang="zh-CN" altLang="en-US" sz="2000" b="1" dirty="0">
                    <a:solidFill>
                      <a:srgbClr val="C00000"/>
                    </a:solidFill>
                    <a:latin typeface="微软雅黑" pitchFamily="34" charset="-122"/>
                    <a:ea typeface="微软雅黑" pitchFamily="34" charset="-122"/>
                  </a:rPr>
                  <a:t> 为不可数</a:t>
                </a:r>
                <a:r>
                  <a:rPr lang="zh-CN" altLang="en-US" sz="2000" b="1" dirty="0">
                    <a:solidFill>
                      <a:schemeClr val="tx1"/>
                    </a:solidFill>
                    <a:latin typeface="微软雅黑" pitchFamily="34" charset="-122"/>
                    <a:ea typeface="微软雅黑" pitchFamily="34" charset="-122"/>
                  </a:rPr>
                  <a:t>，</a:t>
                </a:r>
                <a14:m>
                  <m:oMath xmlns:m="http://schemas.openxmlformats.org/officeDocument/2006/math">
                    <m:r>
                      <a:rPr lang="zh-CN" altLang="en-US" sz="2000" b="1">
                        <a:latin typeface="Cambria Math" panose="02040503050406030204" pitchFamily="18" charset="0"/>
                      </a:rPr>
                      <m:t>|</m:t>
                    </m:r>
                    <m:r>
                      <a:rPr lang="zh-CN" altLang="en-US" sz="2000" b="1" i="1">
                        <a:latin typeface="Cambria Math" panose="02040503050406030204" pitchFamily="18" charset="0"/>
                      </a:rPr>
                      <m:t>𝑪</m:t>
                    </m:r>
                    <m:r>
                      <a:rPr lang="zh-CN" altLang="en-US" sz="2000" b="1">
                        <a:latin typeface="Cambria Math" panose="02040503050406030204" pitchFamily="18" charset="0"/>
                      </a:rPr>
                      <m:t>|&lt;|</m:t>
                    </m:r>
                    <m:r>
                      <a:rPr lang="zh-CN" altLang="en-US" sz="2000" b="1" i="1">
                        <a:latin typeface="Cambria Math" panose="02040503050406030204" pitchFamily="18" charset="0"/>
                      </a:rPr>
                      <m:t>𝑭</m:t>
                    </m:r>
                    <m:r>
                      <a:rPr lang="zh-CN" altLang="en-US" sz="2000" b="1">
                        <a:latin typeface="Cambria Math" panose="02040503050406030204" pitchFamily="18" charset="0"/>
                      </a:rPr>
                      <m:t>|</m:t>
                    </m:r>
                  </m:oMath>
                </a14:m>
                <a:r>
                  <a:rPr lang="zh-CN" altLang="en-US" sz="2000" b="1" dirty="0">
                    <a:solidFill>
                      <a:schemeClr val="tx1"/>
                    </a:solidFill>
                    <a:latin typeface="微软雅黑" pitchFamily="34" charset="-122"/>
                    <a:ea typeface="微软雅黑" pitchFamily="34" charset="-122"/>
                  </a:rPr>
                  <a:t>，所以一定存在某个函数（问题），计算它的程序是不存在的。</a:t>
                </a:r>
              </a:p>
              <a:p>
                <a:pPr>
                  <a:lnSpc>
                    <a:spcPts val="2700"/>
                  </a:lnSpc>
                  <a:buClr>
                    <a:srgbClr val="000000"/>
                  </a:buClr>
                  <a:buSzPct val="100000"/>
                  <a:buFont typeface="Wingdings" pitchFamily="2" charset="2"/>
                  <a:buChar char="n"/>
                  <a:defRPr/>
                </a:pPr>
                <a:endParaRPr lang="zh-CN" altLang="en-US" sz="2000" b="1" dirty="0">
                  <a:solidFill>
                    <a:schemeClr val="tx1"/>
                  </a:solidFill>
                  <a:latin typeface="微软雅黑" pitchFamily="34" charset="-122"/>
                  <a:ea typeface="微软雅黑" pitchFamily="34" charset="-122"/>
                </a:endParaRPr>
              </a:p>
            </p:txBody>
          </p:sp>
        </mc:Choice>
        <mc:Fallback xmlns="">
          <p:sp>
            <p:nvSpPr>
              <p:cNvPr id="12" name="圆角矩形 26">
                <a:extLst>
                  <a:ext uri="{FF2B5EF4-FFF2-40B4-BE49-F238E27FC236}">
                    <a16:creationId xmlns:a16="http://schemas.microsoft.com/office/drawing/2014/main" id="{5F90898C-21D0-828D-8590-A61ABA1CE606}"/>
                  </a:ext>
                </a:extLst>
              </p:cNvPr>
              <p:cNvSpPr>
                <a:spLocks noRot="1" noChangeAspect="1" noMove="1" noResize="1" noEditPoints="1" noAdjustHandles="1" noChangeArrowheads="1" noChangeShapeType="1" noTextEdit="1"/>
              </p:cNvSpPr>
              <p:nvPr/>
            </p:nvSpPr>
            <p:spPr bwMode="auto">
              <a:xfrm>
                <a:off x="2263927" y="1655763"/>
                <a:ext cx="9289043" cy="4643437"/>
              </a:xfrm>
              <a:prstGeom prst="roundRect">
                <a:avLst>
                  <a:gd name="adj" fmla="val 4258"/>
                </a:avLst>
              </a:prstGeom>
              <a:blipFill>
                <a:blip r:embed="rId4"/>
                <a:stretch>
                  <a:fillRect/>
                </a:stretch>
              </a:blipFill>
              <a:ln>
                <a:headEnd type="none" w="med" len="med"/>
                <a:tailEnd type="none" w="med" len="med"/>
              </a:ln>
            </p:spPr>
            <p:txBody>
              <a:bodyPr/>
              <a:lstStyle/>
              <a:p>
                <a:r>
                  <a:rPr lang="zh-CN" altLang="en-US">
                    <a:noFill/>
                  </a:rPr>
                  <a:t> </a:t>
                </a:r>
              </a:p>
            </p:txBody>
          </p:sp>
        </mc:Fallback>
      </mc:AlternateContent>
      <p:sp>
        <p:nvSpPr>
          <p:cNvPr id="13" name="圆角矩形 229">
            <a:extLst>
              <a:ext uri="{FF2B5EF4-FFF2-40B4-BE49-F238E27FC236}">
                <a16:creationId xmlns:a16="http://schemas.microsoft.com/office/drawing/2014/main" id="{8AB66FBE-DDD7-7DCC-E19D-BC617FFFB91B}"/>
              </a:ext>
            </a:extLst>
          </p:cNvPr>
          <p:cNvSpPr/>
          <p:nvPr/>
        </p:nvSpPr>
        <p:spPr bwMode="auto">
          <a:xfrm>
            <a:off x="5238389" y="1323800"/>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pPr>
            <a:r>
              <a:rPr lang="zh-CN" altLang="en-US" sz="2400" dirty="0">
                <a:solidFill>
                  <a:schemeClr val="tx1"/>
                </a:solidFill>
                <a:latin typeface="微软雅黑" pitchFamily="34" charset="-122"/>
                <a:ea typeface="微软雅黑" pitchFamily="34" charset="-122"/>
              </a:rPr>
              <a:t>不可解问题存在性</a:t>
            </a:r>
          </a:p>
        </p:txBody>
      </p:sp>
      <p:graphicFrame>
        <p:nvGraphicFramePr>
          <p:cNvPr id="14" name="Object 10">
            <a:extLst>
              <a:ext uri="{FF2B5EF4-FFF2-40B4-BE49-F238E27FC236}">
                <a16:creationId xmlns:a16="http://schemas.microsoft.com/office/drawing/2014/main" id="{9D9D7280-3AC8-7065-7DCB-713C16C6CCC7}"/>
              </a:ext>
            </a:extLst>
          </p:cNvPr>
          <p:cNvGraphicFramePr>
            <a:graphicFrameLocks noChangeAspect="1"/>
          </p:cNvGraphicFramePr>
          <p:nvPr>
            <p:extLst>
              <p:ext uri="{D42A27DB-BD31-4B8C-83A1-F6EECF244321}">
                <p14:modId xmlns:p14="http://schemas.microsoft.com/office/powerpoint/2010/main" val="2424506962"/>
              </p:ext>
            </p:extLst>
          </p:nvPr>
        </p:nvGraphicFramePr>
        <p:xfrm>
          <a:off x="5193914" y="4452940"/>
          <a:ext cx="2854658" cy="509761"/>
        </p:xfrm>
        <a:graphic>
          <a:graphicData uri="http://schemas.openxmlformats.org/presentationml/2006/ole">
            <mc:AlternateContent xmlns:mc="http://schemas.openxmlformats.org/markup-compatibility/2006">
              <mc:Choice xmlns:v="urn:schemas-microsoft-com:vml" Requires="v">
                <p:oleObj spid="_x0000_s16402" r:id="rId5" imgW="1066800" imgH="190500" progId="Equation.DSMT4">
                  <p:embed/>
                </p:oleObj>
              </mc:Choice>
              <mc:Fallback>
                <p:oleObj r:id="rId5" imgW="1066800" imgH="190500" progId="Equation.DSMT4">
                  <p:embed/>
                  <p:pic>
                    <p:nvPicPr>
                      <p:cNvPr id="2355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914" y="4452940"/>
                        <a:ext cx="2854658" cy="509761"/>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E42C58B1-3BF2-7A02-5820-640D1B0D7539}"/>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u="sng" dirty="0">
                <a:solidFill>
                  <a:schemeClr val="bg1"/>
                </a:solidFill>
                <a:cs typeface="+mn-ea"/>
                <a:sym typeface="+mn-lt"/>
              </a:rPr>
              <a:t>不可解问题存在性</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61039284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圆角矩形 26">
            <a:extLst>
              <a:ext uri="{FF2B5EF4-FFF2-40B4-BE49-F238E27FC236}">
                <a16:creationId xmlns:a16="http://schemas.microsoft.com/office/drawing/2014/main" id="{9146228F-2FBB-8FB9-EA98-620F76706F65}"/>
              </a:ext>
            </a:extLst>
          </p:cNvPr>
          <p:cNvSpPr/>
          <p:nvPr/>
        </p:nvSpPr>
        <p:spPr bwMode="auto">
          <a:xfrm>
            <a:off x="2289153" y="1630363"/>
            <a:ext cx="9326880" cy="4729162"/>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1100"/>
              </a:lnSpc>
              <a:buClr>
                <a:srgbClr val="000000"/>
              </a:buClr>
              <a:buSzPct val="100000"/>
              <a:buFont typeface="Wingdings" pitchFamily="2" charset="2"/>
              <a:buChar char="n"/>
              <a:defRPr/>
            </a:pPr>
            <a:endParaRPr lang="en-US" altLang="zh-CN" sz="1600" dirty="0">
              <a:solidFill>
                <a:schemeClr val="tx1"/>
              </a:solidFill>
              <a:latin typeface="微软雅黑" pitchFamily="34" charset="-122"/>
              <a:ea typeface="微软雅黑" pitchFamily="34" charset="-122"/>
            </a:endParaRPr>
          </a:p>
          <a:p>
            <a:pPr>
              <a:lnSpc>
                <a:spcPts val="2600"/>
              </a:lnSpc>
              <a:buClr>
                <a:srgbClr val="000000"/>
              </a:buClr>
              <a:buSzPct val="100000"/>
              <a:defRPr/>
            </a:pPr>
            <a:r>
              <a:rPr lang="zh-CN" altLang="en-US" sz="1600" dirty="0">
                <a:solidFill>
                  <a:schemeClr val="tx1"/>
                </a:solidFill>
                <a:latin typeface="微软雅黑" pitchFamily="34" charset="-122"/>
                <a:ea typeface="微软雅黑" pitchFamily="34" charset="-122"/>
              </a:rPr>
              <a:t>      </a:t>
            </a:r>
            <a:endParaRPr lang="en-US" altLang="zh-CN" sz="1600" dirty="0">
              <a:solidFill>
                <a:schemeClr val="tx1"/>
              </a:solidFill>
              <a:latin typeface="微软雅黑" pitchFamily="34" charset="-122"/>
              <a:ea typeface="微软雅黑" pitchFamily="34" charset="-122"/>
            </a:endParaRPr>
          </a:p>
          <a:p>
            <a:pPr>
              <a:lnSpc>
                <a:spcPts val="2600"/>
              </a:lnSpc>
              <a:buClr>
                <a:srgbClr val="000000"/>
              </a:buClr>
              <a:buSzPct val="100000"/>
              <a:defRPr/>
            </a:pPr>
            <a:r>
              <a:rPr lang="en-US" altLang="zh-CN" sz="1600" dirty="0">
                <a:solidFill>
                  <a:schemeClr val="tx1"/>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 </a:t>
            </a:r>
            <a:r>
              <a:rPr lang="zh-CN" altLang="en-US" sz="2000" b="1" dirty="0">
                <a:solidFill>
                  <a:schemeClr val="tx1"/>
                </a:solidFill>
                <a:latin typeface="微软雅黑" pitchFamily="34" charset="-122"/>
                <a:ea typeface="微软雅黑" pitchFamily="34" charset="-122"/>
              </a:rPr>
              <a:t>具有实际应用价值的不可解问题是否存在？答案是肯定的，著名的</a:t>
            </a:r>
            <a:r>
              <a:rPr lang="zh-CN" altLang="en-US" sz="2000" b="1" dirty="0">
                <a:solidFill>
                  <a:srgbClr val="C00000"/>
                </a:solidFill>
                <a:latin typeface="微软雅黑" pitchFamily="34" charset="-122"/>
                <a:ea typeface="微软雅黑" pitchFamily="34" charset="-122"/>
              </a:rPr>
              <a:t>停机问题</a:t>
            </a:r>
            <a:r>
              <a:rPr lang="zh-CN" altLang="en-US" sz="2000" b="1" dirty="0">
                <a:solidFill>
                  <a:schemeClr val="tx1"/>
                </a:solidFill>
                <a:latin typeface="微软雅黑" pitchFamily="34" charset="-122"/>
                <a:ea typeface="微软雅黑" pitchFamily="34" charset="-122"/>
              </a:rPr>
              <a:t>就是其中之一。</a:t>
            </a:r>
          </a:p>
          <a:p>
            <a:pPr>
              <a:lnSpc>
                <a:spcPts val="2600"/>
              </a:lnSpc>
              <a:buClr>
                <a:srgbClr val="000000"/>
              </a:buClr>
              <a:buSzPct val="100000"/>
              <a:defRPr/>
            </a:pPr>
            <a:r>
              <a:rPr lang="zh-CN" altLang="en-US" sz="2000" b="1" dirty="0">
                <a:solidFill>
                  <a:schemeClr val="tx1"/>
                </a:solidFill>
                <a:latin typeface="微软雅黑" pitchFamily="34" charset="-122"/>
                <a:ea typeface="微软雅黑" pitchFamily="34" charset="-122"/>
              </a:rPr>
              <a:t>       停机问题是不可解问题的经典例子，它的不可解性是计算机科学中最著名的定理之一，</a:t>
            </a:r>
            <a:r>
              <a:rPr lang="zh-CN" altLang="en-US" sz="2000" b="1" dirty="0">
                <a:solidFill>
                  <a:srgbClr val="C00000"/>
                </a:solidFill>
                <a:latin typeface="微软雅黑" pitchFamily="34" charset="-122"/>
                <a:ea typeface="微软雅黑" pitchFamily="34" charset="-122"/>
              </a:rPr>
              <a:t>图灵</a:t>
            </a:r>
            <a:r>
              <a:rPr lang="zh-CN" altLang="en-US" sz="2000" b="1" dirty="0">
                <a:solidFill>
                  <a:schemeClr val="tx1"/>
                </a:solidFill>
                <a:latin typeface="微软雅黑" pitchFamily="34" charset="-122"/>
                <a:ea typeface="微软雅黑" pitchFamily="34" charset="-122"/>
              </a:rPr>
              <a:t>在</a:t>
            </a:r>
            <a:r>
              <a:rPr lang="en-US" altLang="zh-CN" sz="2000" b="1" dirty="0">
                <a:solidFill>
                  <a:schemeClr val="tx1"/>
                </a:solidFill>
                <a:latin typeface="微软雅黑" pitchFamily="34" charset="-122"/>
                <a:ea typeface="微软雅黑" pitchFamily="34" charset="-122"/>
              </a:rPr>
              <a:t>1936</a:t>
            </a:r>
            <a:r>
              <a:rPr lang="zh-CN" altLang="en-US" sz="2000" b="1" dirty="0">
                <a:solidFill>
                  <a:schemeClr val="tx1"/>
                </a:solidFill>
                <a:latin typeface="微软雅黑" pitchFamily="34" charset="-122"/>
                <a:ea typeface="微软雅黑" pitchFamily="34" charset="-122"/>
              </a:rPr>
              <a:t>年证明了</a:t>
            </a:r>
            <a:r>
              <a:rPr lang="zh-CN" altLang="en-US" sz="2000" b="1" dirty="0">
                <a:solidFill>
                  <a:srgbClr val="C00000"/>
                </a:solidFill>
                <a:latin typeface="微软雅黑" pitchFamily="34" charset="-122"/>
                <a:ea typeface="微软雅黑" pitchFamily="34" charset="-122"/>
              </a:rPr>
              <a:t>停机问题的不可解性</a:t>
            </a:r>
            <a:r>
              <a:rPr lang="zh-CN" altLang="en-US" sz="2000" b="1" dirty="0">
                <a:solidFill>
                  <a:schemeClr val="tx1"/>
                </a:solidFill>
                <a:latin typeface="微软雅黑" pitchFamily="34" charset="-122"/>
                <a:ea typeface="微软雅黑" pitchFamily="34" charset="-122"/>
              </a:rPr>
              <a:t>。停机问题的定义如下。</a:t>
            </a:r>
          </a:p>
          <a:p>
            <a:pPr>
              <a:lnSpc>
                <a:spcPts val="2600"/>
              </a:lnSpc>
              <a:buClr>
                <a:srgbClr val="000000"/>
              </a:buClr>
              <a:buSzPct val="100000"/>
              <a:defRPr/>
            </a:pPr>
            <a:r>
              <a:rPr lang="zh-CN" altLang="en-US" sz="2000" b="1" dirty="0">
                <a:solidFill>
                  <a:srgbClr val="002060"/>
                </a:solidFill>
                <a:latin typeface="微软雅黑" pitchFamily="34" charset="-122"/>
                <a:ea typeface="微软雅黑" pitchFamily="34" charset="-122"/>
              </a:rPr>
              <a:t>输入</a:t>
            </a:r>
            <a:r>
              <a:rPr lang="zh-CN" altLang="en-US" sz="2000" b="1" dirty="0">
                <a:solidFill>
                  <a:schemeClr val="tx1"/>
                </a:solidFill>
                <a:latin typeface="微软雅黑" pitchFamily="34" charset="-122"/>
                <a:ea typeface="微软雅黑" pitchFamily="34" charset="-122"/>
              </a:rPr>
              <a:t>：一个</a:t>
            </a:r>
            <a:r>
              <a:rPr lang="zh-CN" altLang="en-US" sz="2000" b="1" dirty="0">
                <a:solidFill>
                  <a:srgbClr val="002060"/>
                </a:solidFill>
                <a:latin typeface="微软雅黑" pitchFamily="34" charset="-122"/>
                <a:ea typeface="微软雅黑" pitchFamily="34" charset="-122"/>
              </a:rPr>
              <a:t>程序</a:t>
            </a:r>
            <a:r>
              <a:rPr lang="zh-CN" altLang="en-US" sz="2000" b="1" dirty="0">
                <a:solidFill>
                  <a:schemeClr val="tx1"/>
                </a:solidFill>
                <a:latin typeface="微软雅黑" pitchFamily="34" charset="-122"/>
                <a:ea typeface="微软雅黑" pitchFamily="34" charset="-122"/>
              </a:rPr>
              <a:t>和这个程序要处理的一个</a:t>
            </a:r>
            <a:r>
              <a:rPr lang="zh-CN" altLang="en-US" sz="2000" b="1" dirty="0">
                <a:solidFill>
                  <a:srgbClr val="002060"/>
                </a:solidFill>
                <a:latin typeface="微软雅黑" pitchFamily="34" charset="-122"/>
                <a:ea typeface="微软雅黑" pitchFamily="34" charset="-122"/>
              </a:rPr>
              <a:t>输入</a:t>
            </a:r>
            <a:r>
              <a:rPr lang="zh-CN" altLang="en-US" sz="2000" b="1" dirty="0">
                <a:solidFill>
                  <a:schemeClr val="tx1"/>
                </a:solidFill>
                <a:latin typeface="微软雅黑" pitchFamily="34" charset="-122"/>
                <a:ea typeface="微软雅黑" pitchFamily="34" charset="-122"/>
              </a:rPr>
              <a:t>。</a:t>
            </a:r>
          </a:p>
          <a:p>
            <a:pPr>
              <a:lnSpc>
                <a:spcPts val="2600"/>
              </a:lnSpc>
              <a:buClr>
                <a:srgbClr val="000000"/>
              </a:buClr>
              <a:buSzPct val="100000"/>
              <a:defRPr/>
            </a:pPr>
            <a:r>
              <a:rPr lang="zh-CN" altLang="en-US" sz="2000" b="1" dirty="0">
                <a:solidFill>
                  <a:srgbClr val="002060"/>
                </a:solidFill>
                <a:latin typeface="微软雅黑" pitchFamily="34" charset="-122"/>
                <a:ea typeface="微软雅黑" pitchFamily="34" charset="-122"/>
              </a:rPr>
              <a:t>输出</a:t>
            </a:r>
            <a:r>
              <a:rPr lang="zh-CN" altLang="en-US" sz="2000" b="1" dirty="0">
                <a:solidFill>
                  <a:schemeClr val="tx1"/>
                </a:solidFill>
                <a:latin typeface="微软雅黑" pitchFamily="34" charset="-122"/>
                <a:ea typeface="微软雅黑" pitchFamily="34" charset="-122"/>
              </a:rPr>
              <a:t>：若改程序在该输入下能终止，则输出“</a:t>
            </a:r>
            <a:r>
              <a:rPr lang="zh-CN" altLang="en-US" sz="2000" b="1" dirty="0">
                <a:solidFill>
                  <a:srgbClr val="002060"/>
                </a:solidFill>
                <a:latin typeface="微软雅黑" pitchFamily="34" charset="-122"/>
                <a:ea typeface="微软雅黑" pitchFamily="34" charset="-122"/>
              </a:rPr>
              <a:t>是</a:t>
            </a:r>
            <a:r>
              <a:rPr lang="zh-CN" altLang="en-US" sz="2000" b="1" dirty="0">
                <a:solidFill>
                  <a:schemeClr val="tx1"/>
                </a:solidFill>
                <a:latin typeface="微软雅黑" pitchFamily="34" charset="-122"/>
                <a:ea typeface="微软雅黑" pitchFamily="34" charset="-122"/>
              </a:rPr>
              <a:t>”，否则，输出“</a:t>
            </a:r>
            <a:r>
              <a:rPr lang="zh-CN" altLang="en-US" sz="2000" b="1" dirty="0">
                <a:solidFill>
                  <a:srgbClr val="002060"/>
                </a:solidFill>
                <a:latin typeface="微软雅黑" pitchFamily="34" charset="-122"/>
                <a:ea typeface="微软雅黑" pitchFamily="34" charset="-122"/>
              </a:rPr>
              <a:t>否</a:t>
            </a:r>
            <a:r>
              <a:rPr lang="zh-CN" altLang="en-US" sz="2000" b="1" dirty="0">
                <a:solidFill>
                  <a:schemeClr val="tx1"/>
                </a:solidFill>
                <a:latin typeface="微软雅黑" pitchFamily="34" charset="-122"/>
                <a:ea typeface="微软雅黑" pitchFamily="34" charset="-122"/>
              </a:rPr>
              <a:t>”。</a:t>
            </a:r>
          </a:p>
          <a:p>
            <a:pPr>
              <a:lnSpc>
                <a:spcPts val="2600"/>
              </a:lnSpc>
              <a:buClr>
                <a:srgbClr val="000000"/>
              </a:buClr>
              <a:buSzPct val="100000"/>
              <a:defRPr/>
            </a:pPr>
            <a:r>
              <a:rPr lang="zh-CN" altLang="en-US" sz="2000" b="1" dirty="0">
                <a:solidFill>
                  <a:schemeClr val="tx1"/>
                </a:solidFill>
                <a:latin typeface="微软雅黑" pitchFamily="34" charset="-122"/>
                <a:ea typeface="微软雅黑" pitchFamily="34" charset="-122"/>
              </a:rPr>
              <a:t>       停机问题是一个很有意义的现实问题，它的成功解决将对程序员的工作提供很大的帮助，比如，自动判断程序中是否有死循环等等。但是，遗憾的是这样的检测工具是构造不出来的</a:t>
            </a:r>
          </a:p>
        </p:txBody>
      </p:sp>
      <p:sp>
        <p:nvSpPr>
          <p:cNvPr id="13" name="圆角矩形 229">
            <a:extLst>
              <a:ext uri="{FF2B5EF4-FFF2-40B4-BE49-F238E27FC236}">
                <a16:creationId xmlns:a16="http://schemas.microsoft.com/office/drawing/2014/main" id="{7280B16D-A7B1-6F0B-07DF-097FFA92AF27}"/>
              </a:ext>
            </a:extLst>
          </p:cNvPr>
          <p:cNvSpPr/>
          <p:nvPr/>
        </p:nvSpPr>
        <p:spPr bwMode="auto">
          <a:xfrm>
            <a:off x="5177851" y="1247950"/>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pPr>
            <a:r>
              <a:rPr lang="zh-CN" altLang="en-US" sz="2400" dirty="0">
                <a:solidFill>
                  <a:schemeClr val="tx1"/>
                </a:solidFill>
                <a:latin typeface="微软雅黑" pitchFamily="34" charset="-122"/>
                <a:ea typeface="微软雅黑" pitchFamily="34" charset="-122"/>
              </a:rPr>
              <a:t>停机问题</a:t>
            </a:r>
          </a:p>
        </p:txBody>
      </p:sp>
      <p:sp>
        <p:nvSpPr>
          <p:cNvPr id="14" name="矩形 13">
            <a:extLst>
              <a:ext uri="{FF2B5EF4-FFF2-40B4-BE49-F238E27FC236}">
                <a16:creationId xmlns:a16="http://schemas.microsoft.com/office/drawing/2014/main" id="{406B9C2A-AB24-24CE-481E-57A2583FB36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停机问题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62840581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圆角矩形 26">
            <a:extLst>
              <a:ext uri="{FF2B5EF4-FFF2-40B4-BE49-F238E27FC236}">
                <a16:creationId xmlns:a16="http://schemas.microsoft.com/office/drawing/2014/main" id="{111B92F1-D600-C9F0-C24D-F425C9E19271}"/>
              </a:ext>
            </a:extLst>
          </p:cNvPr>
          <p:cNvSpPr/>
          <p:nvPr/>
        </p:nvSpPr>
        <p:spPr bwMode="auto">
          <a:xfrm>
            <a:off x="2276541" y="1643063"/>
            <a:ext cx="9251205" cy="4643437"/>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ct val="150000"/>
              </a:lnSpc>
              <a:buClr>
                <a:srgbClr val="000000"/>
              </a:buClr>
              <a:buSzPct val="100000"/>
              <a:buFont typeface="Wingdings" pitchFamily="2" charset="2"/>
              <a:buChar char="n"/>
              <a:defRPr/>
            </a:pPr>
            <a:endParaRPr lang="en-US" altLang="zh-CN" sz="1600" dirty="0">
              <a:solidFill>
                <a:schemeClr val="tx1"/>
              </a:solidFill>
              <a:latin typeface="微软雅黑" pitchFamily="34" charset="-122"/>
              <a:ea typeface="微软雅黑" pitchFamily="34" charset="-122"/>
            </a:endParaRPr>
          </a:p>
          <a:p>
            <a:pPr>
              <a:lnSpc>
                <a:spcPct val="150000"/>
              </a:lnSpc>
              <a:buClr>
                <a:srgbClr val="000000"/>
              </a:buClr>
              <a:buSzPct val="100000"/>
              <a:defRPr/>
            </a:pPr>
            <a:r>
              <a:rPr lang="zh-CN" altLang="en-US" sz="2000" b="1" dirty="0">
                <a:solidFill>
                  <a:schemeClr val="tx1"/>
                </a:solidFill>
                <a:latin typeface="微软雅黑" pitchFamily="34" charset="-122"/>
                <a:ea typeface="微软雅黑" pitchFamily="34" charset="-122"/>
              </a:rPr>
              <a:t>       在证明停机问题的不可解性之前，首先注意，</a:t>
            </a:r>
            <a:r>
              <a:rPr lang="zh-CN" altLang="en-US" sz="2000" b="1" dirty="0">
                <a:solidFill>
                  <a:srgbClr val="0070C0"/>
                </a:solidFill>
                <a:latin typeface="微软雅黑" pitchFamily="34" charset="-122"/>
                <a:ea typeface="微软雅黑" pitchFamily="34" charset="-122"/>
              </a:rPr>
              <a:t>不能通过简单的运行一个程序并观察它的行为来确定在给定的输入下它是否能终止</a:t>
            </a:r>
            <a:r>
              <a:rPr lang="zh-CN" altLang="en-US" sz="2000" b="1" dirty="0">
                <a:solidFill>
                  <a:schemeClr val="tx1"/>
                </a:solidFill>
                <a:latin typeface="微软雅黑" pitchFamily="34" charset="-122"/>
                <a:ea typeface="微软雅黑" pitchFamily="34" charset="-122"/>
              </a:rPr>
              <a:t>。若程序运行一段时间后停止了，则可以简单的得出答案。但是若在运行一段时间之后未停止，则无法确定它是永不停机，还是我们等待的时间不够。</a:t>
            </a:r>
          </a:p>
          <a:p>
            <a:pPr>
              <a:lnSpc>
                <a:spcPct val="150000"/>
              </a:lnSpc>
              <a:buClr>
                <a:srgbClr val="000000"/>
              </a:buClr>
              <a:buSzPct val="100000"/>
              <a:defRPr/>
            </a:pPr>
            <a:r>
              <a:rPr lang="zh-CN" altLang="en-US" sz="2000" b="1" dirty="0">
                <a:solidFill>
                  <a:schemeClr val="tx1"/>
                </a:solidFill>
                <a:latin typeface="微软雅黑" pitchFamily="34" charset="-122"/>
                <a:ea typeface="微软雅黑" pitchFamily="34" charset="-122"/>
              </a:rPr>
              <a:t>       </a:t>
            </a:r>
            <a:r>
              <a:rPr lang="zh-CN" altLang="en-US" sz="2000" b="1" dirty="0">
                <a:solidFill>
                  <a:srgbClr val="C00000"/>
                </a:solidFill>
                <a:latin typeface="微软雅黑" pitchFamily="34" charset="-122"/>
                <a:ea typeface="微软雅黑" pitchFamily="34" charset="-122"/>
              </a:rPr>
              <a:t>假定停机问题</a:t>
            </a:r>
            <a:r>
              <a:rPr lang="zh-CN" altLang="en-US" sz="2000" b="1" dirty="0">
                <a:solidFill>
                  <a:schemeClr val="tx1"/>
                </a:solidFill>
                <a:latin typeface="微软雅黑" pitchFamily="34" charset="-122"/>
                <a:ea typeface="微软雅黑" pitchFamily="34" charset="-122"/>
              </a:rPr>
              <a:t>是</a:t>
            </a:r>
            <a:r>
              <a:rPr lang="zh-CN" altLang="en-US" sz="2000" b="1" dirty="0">
                <a:solidFill>
                  <a:srgbClr val="C00000"/>
                </a:solidFill>
                <a:latin typeface="微软雅黑" pitchFamily="34" charset="-122"/>
                <a:ea typeface="微软雅黑" pitchFamily="34" charset="-122"/>
              </a:rPr>
              <a:t>可解</a:t>
            </a:r>
            <a:r>
              <a:rPr lang="zh-CN" altLang="en-US" sz="2000" b="1" dirty="0">
                <a:solidFill>
                  <a:schemeClr val="tx1"/>
                </a:solidFill>
                <a:latin typeface="微软雅黑" pitchFamily="34" charset="-122"/>
                <a:ea typeface="微软雅黑" pitchFamily="34" charset="-122"/>
              </a:rPr>
              <a:t>的，有一个名为</a:t>
            </a:r>
            <a:r>
              <a:rPr lang="en-US" altLang="zh-CN" sz="2000" b="1" dirty="0">
                <a:solidFill>
                  <a:srgbClr val="C00000"/>
                </a:solidFill>
                <a:latin typeface="微软雅黑" pitchFamily="34" charset="-122"/>
                <a:ea typeface="微软雅黑" pitchFamily="34" charset="-122"/>
              </a:rPr>
              <a:t>halt</a:t>
            </a:r>
            <a:r>
              <a:rPr lang="zh-CN" altLang="en-US" sz="2000" b="1" dirty="0">
                <a:solidFill>
                  <a:schemeClr val="tx1"/>
                </a:solidFill>
                <a:latin typeface="微软雅黑" pitchFamily="34" charset="-122"/>
                <a:ea typeface="微软雅黑" pitchFamily="34" charset="-122"/>
              </a:rPr>
              <a:t>的解决停机问题的</a:t>
            </a:r>
            <a:r>
              <a:rPr lang="en-US" altLang="zh-CN" sz="2000" b="1" dirty="0">
                <a:solidFill>
                  <a:schemeClr val="tx1"/>
                </a:solidFill>
                <a:latin typeface="微软雅黑" pitchFamily="34" charset="-122"/>
                <a:ea typeface="微软雅黑" pitchFamily="34" charset="-122"/>
              </a:rPr>
              <a:t>C</a:t>
            </a:r>
            <a:r>
              <a:rPr lang="zh-CN" altLang="en-US" sz="2000" b="1" dirty="0">
                <a:solidFill>
                  <a:schemeClr val="tx1"/>
                </a:solidFill>
                <a:latin typeface="微软雅黑" pitchFamily="34" charset="-122"/>
                <a:ea typeface="微软雅黑" pitchFamily="34" charset="-122"/>
              </a:rPr>
              <a:t>函数：</a:t>
            </a:r>
          </a:p>
          <a:p>
            <a:pPr algn="ctr">
              <a:lnSpc>
                <a:spcPct val="150000"/>
              </a:lnSpc>
              <a:buClr>
                <a:srgbClr val="000000"/>
              </a:buClr>
              <a:buSzPct val="100000"/>
              <a:defRPr/>
            </a:pPr>
            <a:r>
              <a:rPr lang="en-US" altLang="zh-CN" sz="2000" b="1" dirty="0" err="1">
                <a:solidFill>
                  <a:srgbClr val="0070C0"/>
                </a:solidFill>
                <a:latin typeface="微软雅黑" pitchFamily="34" charset="-122"/>
                <a:ea typeface="微软雅黑" pitchFamily="34" charset="-122"/>
              </a:rPr>
              <a:t>int</a:t>
            </a:r>
            <a:r>
              <a:rPr lang="en-US" altLang="zh-CN" sz="2000" b="1" dirty="0">
                <a:solidFill>
                  <a:srgbClr val="0070C0"/>
                </a:solidFill>
                <a:latin typeface="微软雅黑" pitchFamily="34" charset="-122"/>
                <a:ea typeface="微软雅黑" pitchFamily="34" charset="-122"/>
              </a:rPr>
              <a:t> halt(char *</a:t>
            </a:r>
            <a:r>
              <a:rPr lang="en-US" altLang="zh-CN" sz="2000" b="1" dirty="0" err="1">
                <a:solidFill>
                  <a:srgbClr val="0070C0"/>
                </a:solidFill>
                <a:latin typeface="微软雅黑" pitchFamily="34" charset="-122"/>
                <a:ea typeface="微软雅黑" pitchFamily="34" charset="-122"/>
              </a:rPr>
              <a:t>prog</a:t>
            </a:r>
            <a:r>
              <a:rPr lang="en-US" altLang="zh-CN" sz="2000" b="1" dirty="0">
                <a:solidFill>
                  <a:srgbClr val="0070C0"/>
                </a:solidFill>
                <a:latin typeface="微软雅黑" pitchFamily="34" charset="-122"/>
                <a:ea typeface="微软雅黑" pitchFamily="34" charset="-122"/>
              </a:rPr>
              <a:t>, char *input)</a:t>
            </a:r>
          </a:p>
          <a:p>
            <a:pPr>
              <a:lnSpc>
                <a:spcPct val="150000"/>
              </a:lnSpc>
              <a:buClr>
                <a:srgbClr val="000000"/>
              </a:buClr>
              <a:buSzPct val="100000"/>
              <a:defRPr/>
            </a:pPr>
            <a:r>
              <a:rPr lang="zh-CN" altLang="en-US" sz="2000" b="1" dirty="0">
                <a:solidFill>
                  <a:schemeClr val="tx1"/>
                </a:solidFill>
                <a:latin typeface="微软雅黑" pitchFamily="34" charset="-122"/>
                <a:ea typeface="微软雅黑" pitchFamily="34" charset="-122"/>
              </a:rPr>
              <a:t>       它有两个输入：“*</a:t>
            </a:r>
            <a:r>
              <a:rPr lang="en-US" altLang="zh-CN" sz="2000" b="1" dirty="0" err="1">
                <a:solidFill>
                  <a:schemeClr val="tx1"/>
                </a:solidFill>
                <a:latin typeface="微软雅黑" pitchFamily="34" charset="-122"/>
                <a:ea typeface="微软雅黑" pitchFamily="34" charset="-122"/>
              </a:rPr>
              <a:t>prog</a:t>
            </a:r>
            <a:r>
              <a:rPr lang="en-US" altLang="zh-CN" sz="2000" b="1" dirty="0">
                <a:solidFill>
                  <a:schemeClr val="tx1"/>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是一个</a:t>
            </a:r>
            <a:r>
              <a:rPr lang="en-US" altLang="zh-CN" sz="2000" b="1" dirty="0">
                <a:solidFill>
                  <a:schemeClr val="tx1"/>
                </a:solidFill>
                <a:latin typeface="微软雅黑" pitchFamily="34" charset="-122"/>
                <a:ea typeface="微软雅黑" pitchFamily="34" charset="-122"/>
              </a:rPr>
              <a:t>C</a:t>
            </a:r>
            <a:r>
              <a:rPr lang="zh-CN" altLang="en-US" sz="2000" b="1" dirty="0">
                <a:solidFill>
                  <a:schemeClr val="tx1"/>
                </a:solidFill>
                <a:latin typeface="微软雅黑" pitchFamily="34" charset="-122"/>
                <a:ea typeface="微软雅黑" pitchFamily="34" charset="-122"/>
              </a:rPr>
              <a:t>函数的源代码字符串，“*</a:t>
            </a:r>
            <a:r>
              <a:rPr lang="en-US" altLang="zh-CN" sz="2000" b="1" dirty="0">
                <a:solidFill>
                  <a:schemeClr val="tx1"/>
                </a:solidFill>
                <a:latin typeface="微软雅黑" pitchFamily="34" charset="-122"/>
                <a:ea typeface="微软雅黑" pitchFamily="34" charset="-122"/>
              </a:rPr>
              <a:t>input”</a:t>
            </a:r>
            <a:r>
              <a:rPr lang="zh-CN" altLang="en-US" sz="2000" b="1" dirty="0">
                <a:solidFill>
                  <a:schemeClr val="tx1"/>
                </a:solidFill>
                <a:latin typeface="微软雅黑" pitchFamily="34" charset="-122"/>
                <a:ea typeface="微软雅黑" pitchFamily="34" charset="-122"/>
              </a:rPr>
              <a:t>是表示输入的字符串。如果函数“*</a:t>
            </a:r>
            <a:r>
              <a:rPr lang="en-US" altLang="zh-CN" sz="2000" b="1" dirty="0" err="1">
                <a:solidFill>
                  <a:schemeClr val="tx1"/>
                </a:solidFill>
                <a:latin typeface="微软雅黑" pitchFamily="34" charset="-122"/>
                <a:ea typeface="微软雅黑" pitchFamily="34" charset="-122"/>
              </a:rPr>
              <a:t>prog</a:t>
            </a:r>
            <a:r>
              <a:rPr lang="en-US" altLang="zh-CN" sz="2000" b="1" dirty="0">
                <a:solidFill>
                  <a:schemeClr val="tx1"/>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在给定的输入“*</a:t>
            </a:r>
            <a:r>
              <a:rPr lang="en-US" altLang="zh-CN" sz="2000" b="1" dirty="0">
                <a:solidFill>
                  <a:schemeClr val="tx1"/>
                </a:solidFill>
                <a:latin typeface="微软雅黑" pitchFamily="34" charset="-122"/>
                <a:ea typeface="微软雅黑" pitchFamily="34" charset="-122"/>
              </a:rPr>
              <a:t>input”</a:t>
            </a:r>
            <a:r>
              <a:rPr lang="zh-CN" altLang="en-US" sz="2000" b="1" dirty="0">
                <a:solidFill>
                  <a:schemeClr val="tx1"/>
                </a:solidFill>
                <a:latin typeface="微软雅黑" pitchFamily="34" charset="-122"/>
                <a:ea typeface="微软雅黑" pitchFamily="34" charset="-122"/>
              </a:rPr>
              <a:t>下能终止，</a:t>
            </a:r>
            <a:r>
              <a:rPr lang="en-US" altLang="zh-CN" sz="2000" b="1" dirty="0">
                <a:solidFill>
                  <a:schemeClr val="tx1"/>
                </a:solidFill>
                <a:latin typeface="微软雅黑" pitchFamily="34" charset="-122"/>
                <a:ea typeface="微软雅黑" pitchFamily="34" charset="-122"/>
              </a:rPr>
              <a:t>halt</a:t>
            </a:r>
            <a:r>
              <a:rPr lang="zh-CN" altLang="en-US" sz="2000" b="1" dirty="0">
                <a:solidFill>
                  <a:schemeClr val="tx1"/>
                </a:solidFill>
                <a:latin typeface="微软雅黑" pitchFamily="34" charset="-122"/>
                <a:ea typeface="微软雅黑" pitchFamily="34" charset="-122"/>
              </a:rPr>
              <a:t>返回</a:t>
            </a:r>
            <a:r>
              <a:rPr lang="en-US" altLang="zh-CN" sz="2000" b="1" dirty="0">
                <a:solidFill>
                  <a:schemeClr val="tx1"/>
                </a:solidFill>
                <a:latin typeface="微软雅黑" pitchFamily="34" charset="-122"/>
                <a:ea typeface="微软雅黑" pitchFamily="34" charset="-122"/>
              </a:rPr>
              <a:t>1</a:t>
            </a:r>
            <a:r>
              <a:rPr lang="zh-CN" altLang="en-US" sz="2000" b="1" dirty="0">
                <a:solidFill>
                  <a:schemeClr val="tx1"/>
                </a:solidFill>
                <a:latin typeface="微软雅黑" pitchFamily="34" charset="-122"/>
                <a:ea typeface="微软雅黑" pitchFamily="34" charset="-122"/>
              </a:rPr>
              <a:t>，否则返回</a:t>
            </a:r>
            <a:r>
              <a:rPr lang="en-US" altLang="zh-CN" sz="2000" b="1" dirty="0">
                <a:solidFill>
                  <a:schemeClr val="tx1"/>
                </a:solidFill>
                <a:latin typeface="微软雅黑" pitchFamily="34" charset="-122"/>
                <a:ea typeface="微软雅黑" pitchFamily="34" charset="-122"/>
              </a:rPr>
              <a:t>0</a:t>
            </a:r>
            <a:r>
              <a:rPr lang="zh-CN" altLang="en-US" sz="2000" b="1" dirty="0">
                <a:solidFill>
                  <a:schemeClr val="tx1"/>
                </a:solidFill>
                <a:latin typeface="微软雅黑" pitchFamily="34" charset="-122"/>
                <a:ea typeface="微软雅黑" pitchFamily="34" charset="-122"/>
              </a:rPr>
              <a:t>。</a:t>
            </a:r>
          </a:p>
        </p:txBody>
      </p:sp>
      <p:sp>
        <p:nvSpPr>
          <p:cNvPr id="13" name="圆角矩形 229">
            <a:extLst>
              <a:ext uri="{FF2B5EF4-FFF2-40B4-BE49-F238E27FC236}">
                <a16:creationId xmlns:a16="http://schemas.microsoft.com/office/drawing/2014/main" id="{705E1364-AB92-889B-91C9-DA7DFEFD9DF2}"/>
              </a:ext>
            </a:extLst>
          </p:cNvPr>
          <p:cNvSpPr/>
          <p:nvPr/>
        </p:nvSpPr>
        <p:spPr bwMode="auto">
          <a:xfrm>
            <a:off x="5177851" y="1273262"/>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pPr>
            <a:r>
              <a:rPr lang="zh-CN" altLang="en-US" sz="2400" dirty="0">
                <a:solidFill>
                  <a:schemeClr val="tx1"/>
                </a:solidFill>
                <a:latin typeface="微软雅黑" pitchFamily="34" charset="-122"/>
                <a:ea typeface="微软雅黑" pitchFamily="34" charset="-122"/>
              </a:rPr>
              <a:t>停机问题</a:t>
            </a:r>
          </a:p>
        </p:txBody>
      </p:sp>
      <p:sp>
        <p:nvSpPr>
          <p:cNvPr id="14" name="矩形 13">
            <a:extLst>
              <a:ext uri="{FF2B5EF4-FFF2-40B4-BE49-F238E27FC236}">
                <a16:creationId xmlns:a16="http://schemas.microsoft.com/office/drawing/2014/main" id="{F8447E12-F3C8-F57F-F644-4BF96DC14D85}"/>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停机问题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3155959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圆角矩形 26">
            <a:extLst>
              <a:ext uri="{FF2B5EF4-FFF2-40B4-BE49-F238E27FC236}">
                <a16:creationId xmlns:a16="http://schemas.microsoft.com/office/drawing/2014/main" id="{BB0C9F8D-7CD1-5DBD-3F7F-7C1BCC7F911D}"/>
              </a:ext>
            </a:extLst>
          </p:cNvPr>
          <p:cNvSpPr/>
          <p:nvPr/>
        </p:nvSpPr>
        <p:spPr bwMode="auto">
          <a:xfrm>
            <a:off x="2844800" y="1635125"/>
            <a:ext cx="7715250" cy="4857750"/>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2200"/>
              </a:lnSpc>
              <a:buClr>
                <a:srgbClr val="000000"/>
              </a:buClr>
              <a:buSzPct val="100000"/>
              <a:buFont typeface="Wingdings" pitchFamily="2" charset="2"/>
              <a:buChar char="n"/>
              <a:defRPr/>
            </a:pPr>
            <a:endParaRPr lang="en-US" altLang="zh-CN" sz="1600" dirty="0">
              <a:solidFill>
                <a:schemeClr val="tx1"/>
              </a:solidFill>
              <a:latin typeface="微软雅黑" pitchFamily="34" charset="-122"/>
              <a:ea typeface="微软雅黑" pitchFamily="34" charset="-122"/>
            </a:endParaRPr>
          </a:p>
          <a:p>
            <a:pPr>
              <a:lnSpc>
                <a:spcPts val="2200"/>
              </a:lnSpc>
              <a:spcBef>
                <a:spcPts val="0"/>
              </a:spcBef>
              <a:buClr>
                <a:srgbClr val="000000"/>
              </a:buClr>
              <a:buSzPct val="100000"/>
              <a:defRPr/>
            </a:pPr>
            <a:r>
              <a:rPr lang="zh-CN" altLang="en-US" sz="1600" dirty="0">
                <a:solidFill>
                  <a:schemeClr val="tx1"/>
                </a:solidFill>
                <a:latin typeface="微软雅黑" pitchFamily="34" charset="-122"/>
                <a:ea typeface="微软雅黑" pitchFamily="34" charset="-122"/>
              </a:rPr>
              <a:t>        </a:t>
            </a:r>
            <a:r>
              <a:rPr lang="zh-CN" altLang="en-US" sz="2000" b="1" dirty="0">
                <a:solidFill>
                  <a:schemeClr val="tx1"/>
                </a:solidFill>
                <a:latin typeface="微软雅黑" pitchFamily="34" charset="-122"/>
                <a:ea typeface="微软雅黑" pitchFamily="34" charset="-122"/>
              </a:rPr>
              <a:t>再给出一个简单的</a:t>
            </a:r>
            <a:r>
              <a:rPr lang="zh-CN" altLang="en-US" sz="2000" b="1" dirty="0">
                <a:solidFill>
                  <a:srgbClr val="C00000"/>
                </a:solidFill>
                <a:latin typeface="微软雅黑" pitchFamily="34" charset="-122"/>
                <a:ea typeface="微软雅黑" pitchFamily="34" charset="-122"/>
              </a:rPr>
              <a:t>函数</a:t>
            </a:r>
            <a:r>
              <a:rPr lang="en-US" altLang="zh-CN" sz="2000" b="1" dirty="0">
                <a:solidFill>
                  <a:srgbClr val="C00000"/>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如下。</a:t>
            </a:r>
          </a:p>
          <a:p>
            <a:pPr>
              <a:lnSpc>
                <a:spcPts val="2200"/>
              </a:lnSpc>
              <a:spcBef>
                <a:spcPts val="0"/>
              </a:spcBef>
              <a:buClr>
                <a:srgbClr val="000000"/>
              </a:buClr>
              <a:buSzPct val="100000"/>
              <a:defRPr/>
            </a:pPr>
            <a:r>
              <a:rPr lang="en-US" altLang="zh-CN" sz="2000" b="1" dirty="0">
                <a:solidFill>
                  <a:srgbClr val="0070C0"/>
                </a:solidFill>
                <a:latin typeface="微软雅黑" pitchFamily="34" charset="-122"/>
                <a:ea typeface="微软雅黑" pitchFamily="34" charset="-122"/>
              </a:rPr>
              <a:t>void contrary(char *</a:t>
            </a:r>
            <a:r>
              <a:rPr lang="en-US" altLang="zh-CN" sz="2000" b="1" dirty="0" err="1">
                <a:solidFill>
                  <a:srgbClr val="0070C0"/>
                </a:solidFill>
                <a:latin typeface="微软雅黑" pitchFamily="34" charset="-122"/>
                <a:ea typeface="微软雅黑" pitchFamily="34" charset="-122"/>
              </a:rPr>
              <a:t>prog</a:t>
            </a:r>
            <a:r>
              <a:rPr lang="en-US" altLang="zh-CN" sz="2000" b="1" dirty="0">
                <a:solidFill>
                  <a:srgbClr val="0070C0"/>
                </a:solidFill>
                <a:latin typeface="微软雅黑" pitchFamily="34" charset="-122"/>
                <a:ea typeface="微软雅黑" pitchFamily="34" charset="-122"/>
              </a:rPr>
              <a:t>)</a:t>
            </a:r>
          </a:p>
          <a:p>
            <a:pPr>
              <a:lnSpc>
                <a:spcPts val="2200"/>
              </a:lnSpc>
              <a:spcBef>
                <a:spcPts val="0"/>
              </a:spcBef>
              <a:buClr>
                <a:srgbClr val="000000"/>
              </a:buClr>
              <a:buSzPct val="100000"/>
              <a:defRPr/>
            </a:pPr>
            <a:r>
              <a:rPr lang="en-US" altLang="zh-CN" sz="2000" b="1" dirty="0">
                <a:solidFill>
                  <a:srgbClr val="0070C0"/>
                </a:solidFill>
                <a:latin typeface="微软雅黑" pitchFamily="34" charset="-122"/>
                <a:ea typeface="微软雅黑" pitchFamily="34" charset="-122"/>
              </a:rPr>
              <a:t>{ </a:t>
            </a:r>
            <a:r>
              <a:rPr lang="en-US" altLang="zh-CN" sz="2000" b="1" dirty="0">
                <a:solidFill>
                  <a:schemeClr val="accent2">
                    <a:lumMod val="75000"/>
                  </a:schemeClr>
                </a:solidFill>
                <a:latin typeface="微软雅黑" pitchFamily="34" charset="-122"/>
                <a:ea typeface="微软雅黑" pitchFamily="34" charset="-122"/>
              </a:rPr>
              <a:t>if (halt(</a:t>
            </a:r>
            <a:r>
              <a:rPr lang="en-US" altLang="zh-CN" sz="2000" b="1" dirty="0" err="1">
                <a:solidFill>
                  <a:schemeClr val="accent2">
                    <a:lumMod val="75000"/>
                  </a:schemeClr>
                </a:solidFill>
                <a:latin typeface="微软雅黑" pitchFamily="34" charset="-122"/>
                <a:ea typeface="微软雅黑" pitchFamily="34" charset="-122"/>
              </a:rPr>
              <a:t>prog,prog</a:t>
            </a:r>
            <a:r>
              <a:rPr lang="en-US" altLang="zh-CN" sz="2000" b="1" dirty="0">
                <a:solidFill>
                  <a:schemeClr val="accent2">
                    <a:lumMod val="75000"/>
                  </a:schemeClr>
                </a:solidFill>
                <a:latin typeface="微软雅黑" pitchFamily="34" charset="-122"/>
                <a:ea typeface="微软雅黑" pitchFamily="34" charset="-122"/>
              </a:rPr>
              <a:t>))</a:t>
            </a:r>
          </a:p>
          <a:p>
            <a:pPr>
              <a:lnSpc>
                <a:spcPts val="2200"/>
              </a:lnSpc>
              <a:spcBef>
                <a:spcPts val="0"/>
              </a:spcBef>
              <a:buClr>
                <a:srgbClr val="000000"/>
              </a:buClr>
              <a:buSzPct val="100000"/>
              <a:defRPr/>
            </a:pPr>
            <a:r>
              <a:rPr lang="en-US" altLang="zh-CN" sz="2000" b="1" dirty="0">
                <a:solidFill>
                  <a:schemeClr val="accent2">
                    <a:lumMod val="75000"/>
                  </a:schemeClr>
                </a:solidFill>
                <a:latin typeface="微软雅黑" pitchFamily="34" charset="-122"/>
                <a:ea typeface="微软雅黑" pitchFamily="34" charset="-122"/>
              </a:rPr>
              <a:t>  while (1)</a:t>
            </a:r>
            <a:r>
              <a:rPr lang="en-US" altLang="zh-CN" sz="2000" b="1" dirty="0">
                <a:solidFill>
                  <a:srgbClr val="0070C0"/>
                </a:solidFill>
                <a:latin typeface="微软雅黑" pitchFamily="34" charset="-122"/>
                <a:ea typeface="微软雅黑" pitchFamily="34" charset="-122"/>
              </a:rPr>
              <a:t>;}</a:t>
            </a:r>
          </a:p>
          <a:p>
            <a:pPr>
              <a:lnSpc>
                <a:spcPts val="22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        现将函数</a:t>
            </a:r>
            <a:r>
              <a:rPr lang="en-US" altLang="zh-CN" sz="2000" b="1" dirty="0">
                <a:solidFill>
                  <a:srgbClr val="C00000"/>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本身</a:t>
            </a:r>
            <a:r>
              <a:rPr lang="zh-CN" altLang="en-US" sz="2000" b="1" dirty="0">
                <a:solidFill>
                  <a:srgbClr val="C00000"/>
                </a:solidFill>
                <a:latin typeface="微软雅黑" pitchFamily="34" charset="-122"/>
                <a:ea typeface="微软雅黑" pitchFamily="34" charset="-122"/>
              </a:rPr>
              <a:t>作为输入</a:t>
            </a:r>
            <a:r>
              <a:rPr lang="zh-CN" altLang="en-US" sz="2000" b="1" dirty="0">
                <a:solidFill>
                  <a:schemeClr val="tx1"/>
                </a:solidFill>
                <a:latin typeface="微软雅黑" pitchFamily="34" charset="-122"/>
                <a:ea typeface="微软雅黑" pitchFamily="34" charset="-122"/>
              </a:rPr>
              <a:t>调用</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，考察其执行过程。</a:t>
            </a:r>
          </a:p>
          <a:p>
            <a:pPr>
              <a:lnSpc>
                <a:spcPts val="22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a:t>
            </a:r>
            <a:r>
              <a:rPr lang="en-US" altLang="zh-CN" sz="2000" b="1" dirty="0">
                <a:solidFill>
                  <a:schemeClr val="tx1"/>
                </a:solidFill>
                <a:latin typeface="微软雅黑" pitchFamily="34" charset="-122"/>
                <a:ea typeface="微软雅黑" pitchFamily="34" charset="-122"/>
              </a:rPr>
              <a:t>1</a:t>
            </a:r>
            <a:r>
              <a:rPr lang="zh-CN" altLang="en-US" sz="2000" b="1" dirty="0">
                <a:solidFill>
                  <a:schemeClr val="tx1"/>
                </a:solidFill>
                <a:latin typeface="微软雅黑" pitchFamily="34" charset="-122"/>
                <a:ea typeface="微软雅黑" pitchFamily="34" charset="-122"/>
              </a:rPr>
              <a:t>）若其中对</a:t>
            </a:r>
            <a:r>
              <a:rPr lang="en-US" altLang="zh-CN" sz="2000" b="1" dirty="0">
                <a:solidFill>
                  <a:srgbClr val="002060"/>
                </a:solidFill>
                <a:latin typeface="微软雅黑" pitchFamily="34" charset="-122"/>
                <a:ea typeface="微软雅黑" pitchFamily="34" charset="-122"/>
              </a:rPr>
              <a:t>halt</a:t>
            </a:r>
            <a:r>
              <a:rPr lang="zh-CN" altLang="en-US" sz="2000" b="1" dirty="0">
                <a:solidFill>
                  <a:schemeClr val="tx1"/>
                </a:solidFill>
                <a:latin typeface="微软雅黑" pitchFamily="34" charset="-122"/>
                <a:ea typeface="微软雅黑" pitchFamily="34" charset="-122"/>
              </a:rPr>
              <a:t>的调用</a:t>
            </a:r>
            <a:r>
              <a:rPr lang="zh-CN" altLang="en-US" sz="2000" b="1" dirty="0">
                <a:solidFill>
                  <a:srgbClr val="002060"/>
                </a:solidFill>
                <a:latin typeface="微软雅黑" pitchFamily="34" charset="-122"/>
                <a:ea typeface="微软雅黑" pitchFamily="34" charset="-122"/>
              </a:rPr>
              <a:t>返回</a:t>
            </a:r>
            <a:r>
              <a:rPr lang="en-US" altLang="zh-CN" sz="2000" b="1" dirty="0">
                <a:solidFill>
                  <a:srgbClr val="002060"/>
                </a:solidFill>
                <a:latin typeface="微软雅黑" pitchFamily="34" charset="-122"/>
                <a:ea typeface="微软雅黑" pitchFamily="34" charset="-122"/>
              </a:rPr>
              <a:t>1</a:t>
            </a:r>
            <a:r>
              <a:rPr lang="zh-CN" altLang="en-US" sz="2000" b="1" dirty="0">
                <a:solidFill>
                  <a:schemeClr val="tx1"/>
                </a:solidFill>
                <a:latin typeface="微软雅黑" pitchFamily="34" charset="-122"/>
                <a:ea typeface="微软雅黑" pitchFamily="34" charset="-122"/>
              </a:rPr>
              <a:t>，则表明</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在对自身运行时将会停机。但是分析</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的源代码可以发现，在这种情况下，</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将进入一个无限循环，从而不会停机。这是</a:t>
            </a:r>
            <a:r>
              <a:rPr lang="zh-CN" altLang="en-US" sz="2000" b="1" dirty="0">
                <a:solidFill>
                  <a:srgbClr val="C00000"/>
                </a:solidFill>
                <a:latin typeface="微软雅黑" pitchFamily="34" charset="-122"/>
                <a:ea typeface="微软雅黑" pitchFamily="34" charset="-122"/>
              </a:rPr>
              <a:t>矛盾的</a:t>
            </a:r>
            <a:r>
              <a:rPr lang="zh-CN" altLang="en-US" sz="2000" b="1" dirty="0">
                <a:solidFill>
                  <a:schemeClr val="tx1"/>
                </a:solidFill>
                <a:latin typeface="微软雅黑" pitchFamily="34" charset="-122"/>
                <a:ea typeface="微软雅黑" pitchFamily="34" charset="-122"/>
              </a:rPr>
              <a:t>。</a:t>
            </a:r>
          </a:p>
          <a:p>
            <a:pPr>
              <a:lnSpc>
                <a:spcPts val="22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a:t>
            </a:r>
            <a:r>
              <a:rPr lang="en-US" altLang="zh-CN" sz="2000" b="1" dirty="0">
                <a:solidFill>
                  <a:schemeClr val="tx1"/>
                </a:solidFill>
                <a:latin typeface="微软雅黑" pitchFamily="34" charset="-122"/>
                <a:ea typeface="微软雅黑" pitchFamily="34" charset="-122"/>
              </a:rPr>
              <a:t>2</a:t>
            </a:r>
            <a:r>
              <a:rPr lang="zh-CN" altLang="en-US" sz="2000" b="1" dirty="0">
                <a:solidFill>
                  <a:schemeClr val="tx1"/>
                </a:solidFill>
                <a:latin typeface="微软雅黑" pitchFamily="34" charset="-122"/>
                <a:ea typeface="微软雅黑" pitchFamily="34" charset="-122"/>
              </a:rPr>
              <a:t>）若其中对</a:t>
            </a:r>
            <a:r>
              <a:rPr lang="en-US" altLang="zh-CN" sz="2000" b="1" dirty="0">
                <a:solidFill>
                  <a:srgbClr val="002060"/>
                </a:solidFill>
                <a:latin typeface="微软雅黑" pitchFamily="34" charset="-122"/>
                <a:ea typeface="微软雅黑" pitchFamily="34" charset="-122"/>
              </a:rPr>
              <a:t>halt</a:t>
            </a:r>
            <a:r>
              <a:rPr lang="zh-CN" altLang="en-US" sz="2000" b="1" dirty="0">
                <a:solidFill>
                  <a:schemeClr val="tx1"/>
                </a:solidFill>
                <a:latin typeface="微软雅黑" pitchFamily="34" charset="-122"/>
                <a:ea typeface="微软雅黑" pitchFamily="34" charset="-122"/>
              </a:rPr>
              <a:t>的调用</a:t>
            </a:r>
            <a:r>
              <a:rPr lang="zh-CN" altLang="en-US" sz="2000" b="1" dirty="0">
                <a:solidFill>
                  <a:srgbClr val="002060"/>
                </a:solidFill>
                <a:latin typeface="微软雅黑" pitchFamily="34" charset="-122"/>
                <a:ea typeface="微软雅黑" pitchFamily="34" charset="-122"/>
              </a:rPr>
              <a:t>返回</a:t>
            </a:r>
            <a:r>
              <a:rPr lang="en-US" altLang="zh-CN" sz="2000" b="1" dirty="0">
                <a:solidFill>
                  <a:srgbClr val="002060"/>
                </a:solidFill>
                <a:latin typeface="微软雅黑" pitchFamily="34" charset="-122"/>
                <a:ea typeface="微软雅黑" pitchFamily="34" charset="-122"/>
              </a:rPr>
              <a:t>0</a:t>
            </a:r>
            <a:r>
              <a:rPr lang="zh-CN" altLang="en-US" sz="2000" b="1" dirty="0">
                <a:solidFill>
                  <a:schemeClr val="tx1"/>
                </a:solidFill>
                <a:latin typeface="微软雅黑" pitchFamily="34" charset="-122"/>
                <a:ea typeface="微软雅黑" pitchFamily="34" charset="-122"/>
              </a:rPr>
              <a:t>，则表明</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在对自身运行时将不会停机。但是</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的源代码表明，在这种情况下，</a:t>
            </a:r>
            <a:r>
              <a:rPr lang="en-US" altLang="zh-CN" sz="2000" b="1" dirty="0">
                <a:solidFill>
                  <a:schemeClr val="tx1"/>
                </a:solidFill>
                <a:latin typeface="微软雅黑" pitchFamily="34" charset="-122"/>
                <a:ea typeface="微软雅黑" pitchFamily="34" charset="-122"/>
              </a:rPr>
              <a:t>contrary</a:t>
            </a:r>
            <a:r>
              <a:rPr lang="zh-CN" altLang="en-US" sz="2000" b="1" dirty="0">
                <a:solidFill>
                  <a:schemeClr val="tx1"/>
                </a:solidFill>
                <a:latin typeface="微软雅黑" pitchFamily="34" charset="-122"/>
                <a:ea typeface="微软雅黑" pitchFamily="34" charset="-122"/>
              </a:rPr>
              <a:t>不会进入无限循环，从而将停机。这也是</a:t>
            </a:r>
            <a:r>
              <a:rPr lang="zh-CN" altLang="en-US" sz="2000" b="1" dirty="0">
                <a:solidFill>
                  <a:srgbClr val="C00000"/>
                </a:solidFill>
                <a:latin typeface="微软雅黑" pitchFamily="34" charset="-122"/>
                <a:ea typeface="微软雅黑" pitchFamily="34" charset="-122"/>
              </a:rPr>
              <a:t>矛盾的</a:t>
            </a:r>
            <a:r>
              <a:rPr lang="zh-CN" altLang="en-US" sz="2000" b="1" dirty="0">
                <a:solidFill>
                  <a:schemeClr val="tx1"/>
                </a:solidFill>
                <a:latin typeface="微软雅黑" pitchFamily="34" charset="-122"/>
                <a:ea typeface="微软雅黑" pitchFamily="34" charset="-122"/>
              </a:rPr>
              <a:t>。</a:t>
            </a:r>
          </a:p>
          <a:p>
            <a:pPr>
              <a:lnSpc>
                <a:spcPts val="22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       两种情况都有矛盾，所以，函数</a:t>
            </a:r>
            <a:r>
              <a:rPr lang="en-US" altLang="zh-CN" sz="2000" b="1" dirty="0">
                <a:solidFill>
                  <a:schemeClr val="accent2">
                    <a:lumMod val="75000"/>
                  </a:schemeClr>
                </a:solidFill>
                <a:latin typeface="微软雅黑" pitchFamily="34" charset="-122"/>
                <a:ea typeface="微软雅黑" pitchFamily="34" charset="-122"/>
              </a:rPr>
              <a:t>halt</a:t>
            </a:r>
            <a:r>
              <a:rPr lang="zh-CN" altLang="en-US" sz="2000" b="1" dirty="0">
                <a:solidFill>
                  <a:schemeClr val="accent2">
                    <a:lumMod val="75000"/>
                  </a:schemeClr>
                </a:solidFill>
                <a:latin typeface="微软雅黑" pitchFamily="34" charset="-122"/>
                <a:ea typeface="微软雅黑" pitchFamily="34" charset="-122"/>
              </a:rPr>
              <a:t>实际上是构造不出来</a:t>
            </a:r>
            <a:r>
              <a:rPr lang="zh-CN" altLang="en-US" sz="2000" b="1" dirty="0">
                <a:solidFill>
                  <a:schemeClr val="tx1"/>
                </a:solidFill>
                <a:latin typeface="微软雅黑" pitchFamily="34" charset="-122"/>
                <a:ea typeface="微软雅黑" pitchFamily="34" charset="-122"/>
              </a:rPr>
              <a:t>的，即</a:t>
            </a:r>
            <a:r>
              <a:rPr lang="zh-CN" altLang="en-US" sz="2000" b="1" dirty="0">
                <a:solidFill>
                  <a:srgbClr val="C00000"/>
                </a:solidFill>
                <a:latin typeface="微软雅黑" pitchFamily="34" charset="-122"/>
                <a:ea typeface="微软雅黑" pitchFamily="34" charset="-122"/>
              </a:rPr>
              <a:t>停机问题不可解</a:t>
            </a:r>
            <a:r>
              <a:rPr lang="zh-CN" altLang="en-US" sz="2000" b="1" dirty="0">
                <a:solidFill>
                  <a:schemeClr val="tx1"/>
                </a:solidFill>
                <a:latin typeface="微软雅黑" pitchFamily="34" charset="-122"/>
                <a:ea typeface="微软雅黑" pitchFamily="34" charset="-122"/>
              </a:rPr>
              <a:t>。通过把某个已知的不可解问题归约到新问题的方法，可以证明新问题也是不可解的。</a:t>
            </a:r>
          </a:p>
        </p:txBody>
      </p:sp>
      <p:sp>
        <p:nvSpPr>
          <p:cNvPr id="13" name="圆角矩形 229">
            <a:extLst>
              <a:ext uri="{FF2B5EF4-FFF2-40B4-BE49-F238E27FC236}">
                <a16:creationId xmlns:a16="http://schemas.microsoft.com/office/drawing/2014/main" id="{112778AE-4B07-4326-2ABA-66D15C59E835}"/>
              </a:ext>
            </a:extLst>
          </p:cNvPr>
          <p:cNvSpPr/>
          <p:nvPr/>
        </p:nvSpPr>
        <p:spPr bwMode="auto">
          <a:xfrm>
            <a:off x="4936392" y="1349375"/>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pPr>
            <a:r>
              <a:rPr lang="zh-CN" altLang="en-US" sz="2400" dirty="0">
                <a:solidFill>
                  <a:schemeClr val="tx1"/>
                </a:solidFill>
                <a:latin typeface="微软雅黑" pitchFamily="34" charset="-122"/>
                <a:ea typeface="微软雅黑" pitchFamily="34" charset="-122"/>
              </a:rPr>
              <a:t>停机问题</a:t>
            </a:r>
          </a:p>
        </p:txBody>
      </p:sp>
      <p:sp>
        <p:nvSpPr>
          <p:cNvPr id="14" name="矩形 13">
            <a:extLst>
              <a:ext uri="{FF2B5EF4-FFF2-40B4-BE49-F238E27FC236}">
                <a16:creationId xmlns:a16="http://schemas.microsoft.com/office/drawing/2014/main" id="{DBEDD16A-EF95-B659-9419-E3D0E5CECF9C}"/>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停机问题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3667565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Review: The number of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mc:Choice xmlns:a14="http://schemas.microsoft.com/office/drawing/2010/main" Requires="a14">
          <p:sp>
            <p:nvSpPr>
              <p:cNvPr id="12" name="Rectangle 3">
                <a:extLst>
                  <a:ext uri="{FF2B5EF4-FFF2-40B4-BE49-F238E27FC236}">
                    <a16:creationId xmlns:a16="http://schemas.microsoft.com/office/drawing/2014/main" id="{A8CADB45-9243-37A9-66C4-CF90CE7CE0C5}"/>
                  </a:ext>
                </a:extLst>
              </p:cNvPr>
              <p:cNvSpPr txBox="1">
                <a:spLocks noChangeArrowheads="1"/>
              </p:cNvSpPr>
              <p:nvPr/>
            </p:nvSpPr>
            <p:spPr>
              <a:xfrm>
                <a:off x="1964870" y="1099706"/>
                <a:ext cx="9773546"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zh-CN" altLang="en-US" b="1" dirty="0">
                    <a:latin typeface="Times New Roman" panose="02020603050405020304" pitchFamily="18" charset="0"/>
                    <a:cs typeface="Times New Roman" panose="02020603050405020304" pitchFamily="18" charset="0"/>
                  </a:rPr>
                  <a:t> 设</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都是</a:t>
                </a:r>
                <a:r>
                  <a:rPr lang="zh-CN" altLang="en-US" b="1" dirty="0">
                    <a:solidFill>
                      <a:srgbClr val="0070C0"/>
                    </a:solidFill>
                    <a:latin typeface="Times New Roman" panose="02020603050405020304" pitchFamily="18" charset="0"/>
                    <a:cs typeface="Times New Roman" panose="02020603050405020304" pitchFamily="18" charset="0"/>
                  </a:rPr>
                  <a:t>有限集合</a:t>
                </a:r>
                <a:r>
                  <a:rPr lang="zh-CN" altLang="en-US" b="1" dirty="0">
                    <a:latin typeface="Times New Roman" panose="02020603050405020304" pitchFamily="18" charset="0"/>
                    <a:cs typeface="Times New Roman" panose="02020603050405020304" pitchFamily="18" charset="0"/>
                  </a:rPr>
                  <a:t>，且</a:t>
                </a:r>
                <a14:m>
                  <m:oMath xmlns:m="http://schemas.openxmlformats.org/officeDocument/2006/math">
                    <m:r>
                      <a:rPr lang="en-US"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𝑿</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𝒎</m:t>
                    </m:r>
                  </m:oMath>
                </a14:m>
                <a:r>
                  <a:rPr lang="zh-CN" altLang="en-US" b="1"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b="1" i="1" dirty="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𝒀</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𝒏</m:t>
                    </m:r>
                  </m:oMath>
                </a14:m>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marL="514350" indent="-514350">
                  <a:lnSpc>
                    <a:spcPct val="100000"/>
                  </a:lnSpc>
                  <a:buFont typeface="+mj-ea"/>
                  <a:buAutoNum type="circleNumDbPlain"/>
                </a:pPr>
                <a:r>
                  <a:rPr lang="zh-CN" altLang="en-US" b="1" dirty="0">
                    <a:latin typeface="Times New Roman" panose="02020603050405020304" pitchFamily="18" charset="0"/>
                    <a:cs typeface="Times New Roman" panose="02020603050405020304" pitchFamily="18" charset="0"/>
                  </a:rPr>
                  <a:t>从</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到</a:t>
                </a:r>
                <a:r>
                  <a:rPr lang="en-US" altLang="zh-CN" b="1" i="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上存在的</a:t>
                </a:r>
                <a:r>
                  <a:rPr lang="zh-CN" altLang="en-US" b="1" dirty="0">
                    <a:solidFill>
                      <a:srgbClr val="C00000"/>
                    </a:solidFill>
                    <a:latin typeface="Times New Roman" panose="02020603050405020304" pitchFamily="18" charset="0"/>
                    <a:cs typeface="Times New Roman" panose="02020603050405020304" pitchFamily="18" charset="0"/>
                  </a:rPr>
                  <a:t>函数</a:t>
                </a:r>
                <a:r>
                  <a:rPr lang="zh-CN" altLang="en-US" b="1" dirty="0">
                    <a:latin typeface="Times New Roman" panose="02020603050405020304" pitchFamily="18" charset="0"/>
                    <a:cs typeface="Times New Roman" panose="02020603050405020304" pitchFamily="18" charset="0"/>
                  </a:rPr>
                  <a:t>个数：</a:t>
                </a:r>
                <a14:m>
                  <m:oMath xmlns:m="http://schemas.openxmlformats.org/officeDocument/2006/math">
                    <m:r>
                      <a:rPr lang="en-US" altLang="zh-CN" b="1" i="1" dirty="0">
                        <a:solidFill>
                          <a:srgbClr val="C00000"/>
                        </a:solidFill>
                        <a:latin typeface="Cambria Math" panose="02040503050406030204" pitchFamily="18" charset="0"/>
                      </a:rPr>
                      <m:t>|</m:t>
                    </m:r>
                    <m:sSup>
                      <m:sSupPr>
                        <m:ctrlPr>
                          <a:rPr lang="en-US" altLang="zh-CN" b="1" i="1" dirty="0">
                            <a:solidFill>
                              <a:srgbClr val="C00000"/>
                            </a:solidFill>
                            <a:latin typeface="Cambria Math" panose="02040503050406030204" pitchFamily="18" charset="0"/>
                          </a:rPr>
                        </m:ctrlPr>
                      </m:sSupPr>
                      <m:e>
                        <m:r>
                          <a:rPr lang="en-US" altLang="zh-CN" b="1" i="1" dirty="0" smtClean="0">
                            <a:solidFill>
                              <a:srgbClr val="C00000"/>
                            </a:solidFill>
                            <a:latin typeface="Cambria Math" panose="02040503050406030204" pitchFamily="18" charset="0"/>
                          </a:rPr>
                          <m:t>𝒀</m:t>
                        </m:r>
                      </m:e>
                      <m:sup>
                        <m:r>
                          <a:rPr lang="en-US" altLang="zh-CN" b="1" i="1" dirty="0" smtClean="0">
                            <a:solidFill>
                              <a:srgbClr val="C00000"/>
                            </a:solidFill>
                            <a:latin typeface="Cambria Math" panose="02040503050406030204" pitchFamily="18" charset="0"/>
                          </a:rPr>
                          <m:t>𝑿</m:t>
                        </m:r>
                      </m:sup>
                    </m:sSup>
                    <m:r>
                      <a:rPr lang="en-US" altLang="zh-CN" b="1" i="1" dirty="0">
                        <a:solidFill>
                          <a:srgbClr val="C00000"/>
                        </a:solidFill>
                        <a:latin typeface="Cambria Math" panose="02040503050406030204" pitchFamily="18" charset="0"/>
                      </a:rPr>
                      <m:t>|=</m:t>
                    </m:r>
                    <m:sSup>
                      <m:sSupPr>
                        <m:ctrlPr>
                          <a:rPr lang="en-US" altLang="zh-CN" b="1" i="1" dirty="0">
                            <a:solidFill>
                              <a:srgbClr val="C00000"/>
                            </a:solidFill>
                            <a:latin typeface="Cambria Math" panose="02040503050406030204" pitchFamily="18" charset="0"/>
                          </a:rPr>
                        </m:ctrlPr>
                      </m:sSupPr>
                      <m:e>
                        <m:r>
                          <a:rPr lang="en-US" altLang="zh-CN" b="1" i="1" dirty="0">
                            <a:solidFill>
                              <a:srgbClr val="C00000"/>
                            </a:solidFill>
                            <a:latin typeface="Cambria Math" panose="02040503050406030204" pitchFamily="18" charset="0"/>
                          </a:rPr>
                          <m:t>|</m:t>
                        </m:r>
                        <m:r>
                          <a:rPr lang="en-US" altLang="zh-CN" b="1" i="1" dirty="0" smtClean="0">
                            <a:solidFill>
                              <a:srgbClr val="C00000"/>
                            </a:solidFill>
                            <a:latin typeface="Cambria Math" panose="02040503050406030204" pitchFamily="18" charset="0"/>
                          </a:rPr>
                          <m:t>𝒀</m:t>
                        </m:r>
                        <m:r>
                          <a:rPr lang="en-US" altLang="zh-CN" b="1" i="1" dirty="0">
                            <a:solidFill>
                              <a:srgbClr val="C00000"/>
                            </a:solidFill>
                            <a:latin typeface="Cambria Math" panose="02040503050406030204" pitchFamily="18" charset="0"/>
                          </a:rPr>
                          <m:t>|</m:t>
                        </m:r>
                      </m:e>
                      <m:sup>
                        <m:r>
                          <a:rPr lang="en-US" altLang="zh-CN" b="1" i="1" dirty="0">
                            <a:solidFill>
                              <a:srgbClr val="C00000"/>
                            </a:solidFill>
                            <a:latin typeface="Cambria Math" panose="02040503050406030204" pitchFamily="18" charset="0"/>
                          </a:rPr>
                          <m:t>|</m:t>
                        </m:r>
                        <m:r>
                          <a:rPr lang="en-US" altLang="zh-CN" b="1" i="1" dirty="0" smtClean="0">
                            <a:solidFill>
                              <a:srgbClr val="C00000"/>
                            </a:solidFill>
                            <a:latin typeface="Cambria Math" panose="02040503050406030204" pitchFamily="18" charset="0"/>
                          </a:rPr>
                          <m:t>𝑿</m:t>
                        </m:r>
                        <m:r>
                          <a:rPr lang="en-US" altLang="zh-CN" b="1" i="1" dirty="0">
                            <a:solidFill>
                              <a:srgbClr val="C00000"/>
                            </a:solidFill>
                            <a:latin typeface="Cambria Math" panose="02040503050406030204" pitchFamily="18" charset="0"/>
                          </a:rPr>
                          <m:t>|</m:t>
                        </m:r>
                      </m:sup>
                    </m:sSup>
                    <m:r>
                      <a:rPr lang="en-US" altLang="zh-CN" b="1" i="1" dirty="0">
                        <a:solidFill>
                          <a:srgbClr val="C00000"/>
                        </a:solidFill>
                        <a:latin typeface="Cambria Math" panose="02040503050406030204" pitchFamily="18" charset="0"/>
                      </a:rPr>
                      <m:t>=</m:t>
                    </m:r>
                    <m:sSup>
                      <m:sSupPr>
                        <m:ctrlPr>
                          <a:rPr lang="en-US" altLang="zh-CN" b="1" i="1" dirty="0">
                            <a:solidFill>
                              <a:srgbClr val="C00000"/>
                            </a:solidFill>
                            <a:latin typeface="Cambria Math" panose="02040503050406030204" pitchFamily="18" charset="0"/>
                          </a:rPr>
                        </m:ctrlPr>
                      </m:sSupPr>
                      <m:e>
                        <m:r>
                          <a:rPr lang="en-US" altLang="zh-CN" b="1" i="1" dirty="0">
                            <a:solidFill>
                              <a:srgbClr val="C00000"/>
                            </a:solidFill>
                            <a:latin typeface="Cambria Math" panose="02040503050406030204" pitchFamily="18" charset="0"/>
                          </a:rPr>
                          <m:t>𝒏</m:t>
                        </m:r>
                      </m:e>
                      <m:sup>
                        <m:r>
                          <a:rPr lang="en-US" altLang="zh-CN" b="1" i="1" dirty="0">
                            <a:solidFill>
                              <a:srgbClr val="C00000"/>
                            </a:solidFill>
                            <a:latin typeface="Cambria Math" panose="02040503050406030204" pitchFamily="18" charset="0"/>
                          </a:rPr>
                          <m:t>𝒎</m:t>
                        </m:r>
                      </m:sup>
                    </m:sSup>
                  </m:oMath>
                </a14:m>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514350" indent="-514350">
                  <a:lnSpc>
                    <a:spcPct val="100000"/>
                  </a:lnSpc>
                  <a:buFont typeface="+mj-ea"/>
                  <a:buAutoNum type="circleNumDbPlain"/>
                </a:pPr>
                <a:r>
                  <a:rPr lang="zh-CN" altLang="en-US" b="1" dirty="0">
                    <a:latin typeface="Times New Roman" panose="02020603050405020304" pitchFamily="18" charset="0"/>
                    <a:cs typeface="Times New Roman" panose="02020603050405020304" pitchFamily="18" charset="0"/>
                  </a:rPr>
                  <a:t>若</a:t>
                </a:r>
                <a14:m>
                  <m:oMath xmlns:m="http://schemas.openxmlformats.org/officeDocument/2006/math">
                    <m:r>
                      <a:rPr lang="en-US" altLang="zh-CN" b="1" i="1" dirty="0" smtClean="0">
                        <a:solidFill>
                          <a:srgbClr val="FF0000"/>
                        </a:solidFill>
                        <a:latin typeface="Cambria Math" panose="02040503050406030204" pitchFamily="18" charset="0"/>
                      </a:rPr>
                      <m:t>𝒏</m:t>
                    </m:r>
                    <m:r>
                      <a:rPr lang="en-US" altLang="zh-CN"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oMath>
                </a14:m>
                <a:r>
                  <a:rPr lang="zh-CN" altLang="en-US" b="1" dirty="0">
                    <a:latin typeface="Times New Roman" panose="02020603050405020304" pitchFamily="18" charset="0"/>
                    <a:cs typeface="Times New Roman" panose="02020603050405020304" pitchFamily="18" charset="0"/>
                  </a:rPr>
                  <a:t>，从</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到</a:t>
                </a:r>
                <a:r>
                  <a:rPr lang="en-US" altLang="zh-CN" b="1" i="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上存在</a:t>
                </a:r>
                <a:r>
                  <a:rPr lang="zh-CN" altLang="en-US" b="1" dirty="0">
                    <a:solidFill>
                      <a:srgbClr val="C00000"/>
                    </a:solidFill>
                    <a:latin typeface="Times New Roman" panose="02020603050405020304" pitchFamily="18" charset="0"/>
                    <a:cs typeface="Times New Roman" panose="02020603050405020304" pitchFamily="18" charset="0"/>
                  </a:rPr>
                  <a:t>双射函数</a:t>
                </a:r>
                <a:r>
                  <a:rPr lang="zh-CN" altLang="en-US" b="1" dirty="0">
                    <a:latin typeface="Times New Roman" panose="02020603050405020304" pitchFamily="18" charset="0"/>
                    <a:cs typeface="Times New Roman" panose="02020603050405020304" pitchFamily="18" charset="0"/>
                  </a:rPr>
                  <a:t>的数量：</a:t>
                </a:r>
                <a14:m>
                  <m:oMath xmlns:m="http://schemas.openxmlformats.org/officeDocument/2006/math">
                    <m:r>
                      <a:rPr lang="en-US" altLang="zh-CN" b="1" i="1" dirty="0">
                        <a:solidFill>
                          <a:srgbClr val="C00000"/>
                        </a:solidFill>
                        <a:latin typeface="Cambria Math" panose="02040503050406030204" pitchFamily="18" charset="0"/>
                      </a:rPr>
                      <m:t>𝒏</m:t>
                    </m:r>
                    <m:r>
                      <a:rPr lang="zh-CN" altLang="en-US" b="1" i="1" dirty="0">
                        <a:solidFill>
                          <a:srgbClr val="C00000"/>
                        </a:solidFill>
                        <a:latin typeface="Cambria Math" panose="02040503050406030204" pitchFamily="18" charset="0"/>
                      </a:rPr>
                      <m:t>！</m:t>
                    </m:r>
                  </m:oMath>
                </a14:m>
                <a:endParaRPr lang="zh-CN" altLang="en-US" b="1" dirty="0">
                  <a:solidFill>
                    <a:srgbClr val="C00000"/>
                  </a:solidFill>
                  <a:latin typeface="Times New Roman" panose="02020603050405020304" pitchFamily="18" charset="0"/>
                  <a:cs typeface="Times New Roman" panose="02020603050405020304" pitchFamily="18" charset="0"/>
                </a:endParaRPr>
              </a:p>
              <a:p>
                <a:pPr marL="514350" indent="-514350">
                  <a:lnSpc>
                    <a:spcPct val="100000"/>
                  </a:lnSpc>
                  <a:buFont typeface="+mj-ea"/>
                  <a:buAutoNum type="circleNumDbPlain"/>
                </a:pPr>
                <a:r>
                  <a:rPr lang="zh-CN" altLang="en-US" b="1" dirty="0">
                    <a:latin typeface="Times New Roman" panose="02020603050405020304" pitchFamily="18" charset="0"/>
                    <a:cs typeface="Times New Roman" panose="02020603050405020304" pitchFamily="18" charset="0"/>
                  </a:rPr>
                  <a:t>假设</a:t>
                </a:r>
                <a:r>
                  <a:rPr lang="en-US" altLang="zh-CN" b="1" i="1" dirty="0">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是正整数并且满足</a:t>
                </a:r>
                <a14:m>
                  <m:oMath xmlns:m="http://schemas.openxmlformats.org/officeDocument/2006/math">
                    <m:r>
                      <a:rPr lang="en-US" altLang="zh-CN" b="1" i="1" dirty="0" smtClean="0">
                        <a:solidFill>
                          <a:srgbClr val="FF0000"/>
                        </a:solidFill>
                        <a:latin typeface="Cambria Math" panose="02040503050406030204" pitchFamily="18" charset="0"/>
                      </a:rPr>
                      <m:t>𝒏</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𝒎</m:t>
                    </m:r>
                  </m:oMath>
                </a14:m>
                <a:r>
                  <a:rPr lang="zh-CN" altLang="en-US" b="1" dirty="0">
                    <a:latin typeface="Times New Roman" panose="02020603050405020304" pitchFamily="18" charset="0"/>
                    <a:cs typeface="Times New Roman" panose="02020603050405020304" pitchFamily="18" charset="0"/>
                  </a:rPr>
                  <a:t>，那么从</a:t>
                </a:r>
                <a:r>
                  <a:rPr lang="en-US" altLang="zh-CN" b="1" i="1" dirty="0">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元素集合到</a:t>
                </a:r>
                <a:r>
                  <a:rPr lang="en-US" altLang="zh-CN" b="1" i="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元素集合的</a:t>
                </a:r>
                <a:r>
                  <a:rPr lang="zh-CN" altLang="en-US" b="1" dirty="0">
                    <a:solidFill>
                      <a:srgbClr val="C00000"/>
                    </a:solidFill>
                    <a:latin typeface="Times New Roman" panose="02020603050405020304" pitchFamily="18" charset="0"/>
                    <a:cs typeface="Times New Roman" panose="02020603050405020304" pitchFamily="18" charset="0"/>
                  </a:rPr>
                  <a:t>单射函数</a:t>
                </a:r>
                <a:r>
                  <a:rPr lang="zh-CN" altLang="en-US" b="1" dirty="0">
                    <a:latin typeface="Times New Roman" panose="02020603050405020304" pitchFamily="18" charset="0"/>
                    <a:cs typeface="Times New Roman" panose="02020603050405020304" pitchFamily="18" charset="0"/>
                  </a:rPr>
                  <a:t>的个数为：</a:t>
                </a:r>
                <a:endParaRPr lang="en-US" altLang="zh-CN" b="1" dirty="0">
                  <a:latin typeface="Times New Roman" panose="02020603050405020304" pitchFamily="18" charset="0"/>
                  <a:cs typeface="Times New Roman" panose="02020603050405020304" pitchFamily="18" charset="0"/>
                </a:endParaRPr>
              </a:p>
              <a:p>
                <a:pPr marL="514350" indent="-514350">
                  <a:lnSpc>
                    <a:spcPct val="100000"/>
                  </a:lnSpc>
                  <a:buFont typeface="+mj-ea"/>
                  <a:buAutoNum type="circleNumDbPlain"/>
                </a:pPr>
                <a:endParaRPr lang="en-US" altLang="zh-CN" b="1" dirty="0">
                  <a:latin typeface="Times New Roman" panose="02020603050405020304" pitchFamily="18" charset="0"/>
                  <a:cs typeface="Times New Roman" panose="02020603050405020304" pitchFamily="18" charset="0"/>
                </a:endParaRPr>
              </a:p>
              <a:p>
                <a:pPr marL="514350" indent="-514350">
                  <a:lnSpc>
                    <a:spcPct val="100000"/>
                  </a:lnSpc>
                  <a:buFont typeface="+mj-ea"/>
                  <a:buAutoNum type="circleNumDbPlain"/>
                </a:pPr>
                <a:endParaRPr lang="zh-CN" altLang="en-US" dirty="0">
                  <a:latin typeface="Times New Roman" panose="02020603050405020304" pitchFamily="18" charset="0"/>
                  <a:cs typeface="Times New Roman" panose="02020603050405020304" pitchFamily="18" charset="0"/>
                </a:endParaRPr>
              </a:p>
              <a:p>
                <a:pPr marL="514350" indent="-514350">
                  <a:lnSpc>
                    <a:spcPct val="100000"/>
                  </a:lnSpc>
                  <a:buFont typeface="+mj-ea"/>
                  <a:buAutoNum type="circleNumDbPlain"/>
                </a:pPr>
                <a:r>
                  <a:rPr lang="zh-CN" altLang="en-US" b="1" dirty="0">
                    <a:latin typeface="Times New Roman" panose="02020603050405020304" pitchFamily="18" charset="0"/>
                    <a:cs typeface="Times New Roman" panose="02020603050405020304" pitchFamily="18" charset="0"/>
                  </a:rPr>
                  <a:t>假设</a:t>
                </a:r>
                <a:r>
                  <a:rPr lang="en-US" altLang="zh-CN" b="1" i="1" dirty="0">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是正整数并且满足</a:t>
                </a:r>
                <a14:m>
                  <m:oMath xmlns:m="http://schemas.openxmlformats.org/officeDocument/2006/math">
                    <m:r>
                      <a:rPr lang="en-US" altLang="zh-CN" b="1" i="1" dirty="0" smtClean="0">
                        <a:solidFill>
                          <a:srgbClr val="FF0000"/>
                        </a:solidFill>
                        <a:latin typeface="Cambria Math" panose="02040503050406030204" pitchFamily="18" charset="0"/>
                      </a:rPr>
                      <m:t>𝒎</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𝒏</m:t>
                    </m:r>
                  </m:oMath>
                </a14:m>
                <a:r>
                  <a:rPr lang="zh-CN" altLang="en-US" b="1" dirty="0">
                    <a:latin typeface="Times New Roman" panose="02020603050405020304" pitchFamily="18" charset="0"/>
                    <a:cs typeface="Times New Roman" panose="02020603050405020304" pitchFamily="18" charset="0"/>
                  </a:rPr>
                  <a:t>，那么从</a:t>
                </a:r>
                <a:r>
                  <a:rPr lang="en-US" altLang="zh-CN" b="1" i="1" dirty="0">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元素集合到</a:t>
                </a:r>
                <a:r>
                  <a:rPr lang="en-US" altLang="zh-CN" b="1" i="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元素集合的</a:t>
                </a:r>
                <a:r>
                  <a:rPr lang="zh-CN" altLang="en-US" b="1" dirty="0">
                    <a:solidFill>
                      <a:srgbClr val="C00000"/>
                    </a:solidFill>
                    <a:latin typeface="Times New Roman" panose="02020603050405020304" pitchFamily="18" charset="0"/>
                    <a:cs typeface="Times New Roman" panose="02020603050405020304" pitchFamily="18" charset="0"/>
                  </a:rPr>
                  <a:t>满射函数</a:t>
                </a:r>
                <a:r>
                  <a:rPr lang="zh-CN" altLang="en-US" b="1" dirty="0">
                    <a:latin typeface="Times New Roman" panose="02020603050405020304" pitchFamily="18" charset="0"/>
                    <a:cs typeface="Times New Roman" panose="02020603050405020304" pitchFamily="18" charset="0"/>
                  </a:rPr>
                  <a:t>的个数为：</a:t>
                </a:r>
              </a:p>
              <a:p>
                <a:pPr marL="514350" indent="-514350">
                  <a:lnSpc>
                    <a:spcPct val="100000"/>
                  </a:lnSpc>
                  <a:buFont typeface="+mj-ea"/>
                  <a:buAutoNum type="circleNumDbPlain"/>
                </a:pP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2" name="Rectangle 3">
                <a:extLst>
                  <a:ext uri="{FF2B5EF4-FFF2-40B4-BE49-F238E27FC236}">
                    <a16:creationId xmlns:a16="http://schemas.microsoft.com/office/drawing/2014/main" id="{A8CADB45-9243-37A9-66C4-CF90CE7CE0C5}"/>
                  </a:ext>
                </a:extLst>
              </p:cNvPr>
              <p:cNvSpPr txBox="1">
                <a:spLocks noRot="1" noChangeAspect="1" noMove="1" noResize="1" noEditPoints="1" noAdjustHandles="1" noChangeArrowheads="1" noChangeShapeType="1" noTextEdit="1"/>
              </p:cNvSpPr>
              <p:nvPr/>
            </p:nvSpPr>
            <p:spPr>
              <a:xfrm>
                <a:off x="1964870" y="1099706"/>
                <a:ext cx="9773546" cy="5715000"/>
              </a:xfrm>
              <a:prstGeom prst="rect">
                <a:avLst/>
              </a:prstGeom>
              <a:blipFill>
                <a:blip r:embed="rId4"/>
                <a:stretch>
                  <a:fillRect l="-1309" t="-1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BB491D2-98ED-4B59-9351-6E3C33968F3B}"/>
                  </a:ext>
                </a:extLst>
              </p:cNvPr>
              <p:cNvSpPr txBox="1"/>
              <p:nvPr/>
            </p:nvSpPr>
            <p:spPr>
              <a:xfrm>
                <a:off x="5262456" y="3859235"/>
                <a:ext cx="3000437" cy="707886"/>
              </a:xfrm>
              <a:prstGeom prst="rect">
                <a:avLst/>
              </a:prstGeom>
              <a:noFill/>
            </p:spPr>
            <p:txBody>
              <a:bodyPr wrap="none" rtlCol="0">
                <a:spAutoFit/>
              </a:bodyPr>
              <a:lstStyle/>
              <a:p>
                <a:pPr defTabSz="914400" fontAlgn="base">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en-US" altLang="zh-CN" sz="4000" b="1" i="1" smtClean="0">
                              <a:solidFill>
                                <a:srgbClr val="C00000"/>
                              </a:solidFill>
                              <a:latin typeface="Cambria Math" panose="02040503050406030204" pitchFamily="18" charset="0"/>
                            </a:rPr>
                          </m:ctrlPr>
                        </m:sSubSupPr>
                        <m:e>
                          <m:r>
                            <a:rPr lang="en-US" altLang="zh-CN" sz="4000" b="1" i="1">
                              <a:solidFill>
                                <a:srgbClr val="C00000"/>
                              </a:solidFill>
                              <a:latin typeface="Cambria Math" panose="02040503050406030204" pitchFamily="18" charset="0"/>
                            </a:rPr>
                            <m:t>𝑷</m:t>
                          </m:r>
                        </m:e>
                        <m:sub>
                          <m:r>
                            <a:rPr lang="en-US" altLang="zh-CN" sz="4000" b="1" i="1">
                              <a:solidFill>
                                <a:srgbClr val="C00000"/>
                              </a:solidFill>
                              <a:latin typeface="Cambria Math" panose="02040503050406030204" pitchFamily="18" charset="0"/>
                            </a:rPr>
                            <m:t>𝒏</m:t>
                          </m:r>
                        </m:sub>
                        <m:sup>
                          <m:r>
                            <a:rPr lang="en-US" altLang="zh-CN" sz="4000" b="1" i="1">
                              <a:solidFill>
                                <a:srgbClr val="C00000"/>
                              </a:solidFill>
                              <a:latin typeface="Cambria Math" panose="02040503050406030204" pitchFamily="18" charset="0"/>
                            </a:rPr>
                            <m:t>𝒎</m:t>
                          </m:r>
                        </m:sup>
                      </m:sSubSup>
                      <m:r>
                        <a:rPr lang="en-US" altLang="zh-CN" sz="4000" b="1" i="1">
                          <a:solidFill>
                            <a:srgbClr val="C00000"/>
                          </a:solidFill>
                          <a:latin typeface="Cambria Math" panose="02040503050406030204" pitchFamily="18" charset="0"/>
                        </a:rPr>
                        <m:t>=</m:t>
                      </m:r>
                      <m:sSubSup>
                        <m:sSubSupPr>
                          <m:ctrlPr>
                            <a:rPr lang="zh-CN" altLang="en-US" sz="4000" i="1">
                              <a:solidFill>
                                <a:srgbClr val="C00000"/>
                              </a:solidFill>
                              <a:latin typeface="Cambria Math" panose="02040503050406030204" pitchFamily="18" charset="0"/>
                            </a:rPr>
                          </m:ctrlPr>
                        </m:sSubSupPr>
                        <m:e>
                          <m:r>
                            <a:rPr lang="en-US" altLang="zh-CN" sz="4000" i="1">
                              <a:solidFill>
                                <a:srgbClr val="C00000"/>
                              </a:solidFill>
                              <a:latin typeface="Cambria Math" panose="02040503050406030204" pitchFamily="18" charset="0"/>
                            </a:rPr>
                            <m:t>𝐶</m:t>
                          </m:r>
                        </m:e>
                        <m:sub>
                          <m:r>
                            <a:rPr lang="zh-CN" altLang="en-US" sz="4000" i="1">
                              <a:solidFill>
                                <a:srgbClr val="C00000"/>
                              </a:solidFill>
                              <a:latin typeface="Cambria Math" panose="02040503050406030204" pitchFamily="18" charset="0"/>
                            </a:rPr>
                            <m:t>𝑛</m:t>
                          </m:r>
                        </m:sub>
                        <m:sup>
                          <m:r>
                            <a:rPr lang="zh-CN" altLang="en-US" sz="4000" i="1">
                              <a:solidFill>
                                <a:srgbClr val="C00000"/>
                              </a:solidFill>
                              <a:latin typeface="Cambria Math" panose="02040503050406030204" pitchFamily="18" charset="0"/>
                            </a:rPr>
                            <m:t>𝑚</m:t>
                          </m:r>
                        </m:sup>
                      </m:sSubSup>
                      <m:r>
                        <a:rPr lang="en-US" altLang="zh-CN" sz="4000" i="1">
                          <a:solidFill>
                            <a:srgbClr val="C00000"/>
                          </a:solidFill>
                          <a:latin typeface="Cambria Math" panose="02040503050406030204" pitchFamily="18" charset="0"/>
                        </a:rPr>
                        <m:t>𝑚</m:t>
                      </m:r>
                      <m:r>
                        <a:rPr lang="en-US" altLang="zh-CN" sz="4000" i="1">
                          <a:solidFill>
                            <a:srgbClr val="C00000"/>
                          </a:solidFill>
                          <a:latin typeface="Cambria Math" panose="02040503050406030204" pitchFamily="18" charset="0"/>
                        </a:rPr>
                        <m:t>!</m:t>
                      </m:r>
                    </m:oMath>
                  </m:oMathPara>
                </a14:m>
                <a:endParaRPr lang="zh-CN" altLang="en-US" sz="4000" dirty="0">
                  <a:solidFill>
                    <a:srgbClr val="000000"/>
                  </a:solidFill>
                  <a:latin typeface="Times New Roman" panose="02020603050405020304" pitchFamily="18" charset="0"/>
                  <a:ea typeface="宋体" panose="02010600030101010101" pitchFamily="2" charset="-122"/>
                </a:endParaRPr>
              </a:p>
            </p:txBody>
          </p:sp>
        </mc:Choice>
        <mc:Fallback xmlns="">
          <p:sp>
            <p:nvSpPr>
              <p:cNvPr id="13" name="文本框 12">
                <a:extLst>
                  <a:ext uri="{FF2B5EF4-FFF2-40B4-BE49-F238E27FC236}">
                    <a16:creationId xmlns:a16="http://schemas.microsoft.com/office/drawing/2014/main" id="{DBB491D2-98ED-4B59-9351-6E3C33968F3B}"/>
                  </a:ext>
                </a:extLst>
              </p:cNvPr>
              <p:cNvSpPr txBox="1">
                <a:spLocks noRot="1" noChangeAspect="1" noMove="1" noResize="1" noEditPoints="1" noAdjustHandles="1" noChangeArrowheads="1" noChangeShapeType="1" noTextEdit="1"/>
              </p:cNvSpPr>
              <p:nvPr/>
            </p:nvSpPr>
            <p:spPr>
              <a:xfrm>
                <a:off x="5262456" y="3859235"/>
                <a:ext cx="3000437" cy="707886"/>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7CCA8C3B-3315-47C5-B872-EACB74803E72}"/>
              </a:ext>
            </a:extLst>
          </p:cNvPr>
          <p:cNvGraphicFramePr>
            <a:graphicFrameLocks noChangeAspect="1"/>
          </p:cNvGraphicFramePr>
          <p:nvPr>
            <p:extLst>
              <p:ext uri="{D42A27DB-BD31-4B8C-83A1-F6EECF244321}">
                <p14:modId xmlns:p14="http://schemas.microsoft.com/office/powerpoint/2010/main" val="1965636965"/>
              </p:ext>
            </p:extLst>
          </p:nvPr>
        </p:nvGraphicFramePr>
        <p:xfrm>
          <a:off x="2868386" y="5992812"/>
          <a:ext cx="8458200" cy="500063"/>
        </p:xfrm>
        <a:graphic>
          <a:graphicData uri="http://schemas.openxmlformats.org/presentationml/2006/ole">
            <mc:AlternateContent xmlns:mc="http://schemas.openxmlformats.org/markup-compatibility/2006">
              <mc:Choice xmlns:v="urn:schemas-microsoft-com:vml" Requires="v">
                <p:oleObj spid="_x0000_s18460" name="Equation" r:id="rId6" imgW="8458395" imgH="500062" progId="Equation.DSMT4">
                  <p:embed/>
                </p:oleObj>
              </mc:Choice>
              <mc:Fallback>
                <p:oleObj name="Equation" r:id="rId6" imgW="8458395" imgH="500062" progId="Equation.DSMT4">
                  <p:embed/>
                  <p:pic>
                    <p:nvPicPr>
                      <p:cNvPr id="0" name=""/>
                      <p:cNvPicPr/>
                      <p:nvPr/>
                    </p:nvPicPr>
                    <p:blipFill>
                      <a:blip r:embed="rId7"/>
                      <a:stretch>
                        <a:fillRect/>
                      </a:stretch>
                    </p:blipFill>
                    <p:spPr>
                      <a:xfrm>
                        <a:off x="2868386" y="5992812"/>
                        <a:ext cx="8458200" cy="500063"/>
                      </a:xfrm>
                      <a:prstGeom prst="rect">
                        <a:avLst/>
                      </a:prstGeom>
                    </p:spPr>
                  </p:pic>
                </p:oleObj>
              </mc:Fallback>
            </mc:AlternateContent>
          </a:graphicData>
        </a:graphic>
      </p:graphicFrame>
    </p:spTree>
    <p:extLst>
      <p:ext uri="{BB962C8B-B14F-4D97-AF65-F5344CB8AC3E}">
        <p14:creationId xmlns:p14="http://schemas.microsoft.com/office/powerpoint/2010/main" val="385912300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圆角矩形 26">
            <a:extLst>
              <a:ext uri="{FF2B5EF4-FFF2-40B4-BE49-F238E27FC236}">
                <a16:creationId xmlns:a16="http://schemas.microsoft.com/office/drawing/2014/main" id="{C0CB8F3F-DF92-14CE-70EE-C559DF145E9B}"/>
              </a:ext>
            </a:extLst>
          </p:cNvPr>
          <p:cNvSpPr/>
          <p:nvPr/>
        </p:nvSpPr>
        <p:spPr bwMode="auto">
          <a:xfrm>
            <a:off x="2781300" y="1635125"/>
            <a:ext cx="7715250" cy="4857750"/>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2800"/>
              </a:lnSpc>
              <a:buClr>
                <a:srgbClr val="000000"/>
              </a:buClr>
              <a:buSzPct val="100000"/>
              <a:buFont typeface="Wingdings" pitchFamily="2" charset="2"/>
              <a:buChar char="n"/>
              <a:defRPr/>
            </a:pPr>
            <a:endParaRPr lang="en-US" altLang="zh-CN" sz="1600" dirty="0">
              <a:solidFill>
                <a:schemeClr val="tx1"/>
              </a:solidFill>
              <a:latin typeface="微软雅黑" pitchFamily="34" charset="-122"/>
              <a:ea typeface="微软雅黑" pitchFamily="34" charset="-122"/>
            </a:endParaRPr>
          </a:p>
          <a:p>
            <a:pPr>
              <a:lnSpc>
                <a:spcPts val="2800"/>
              </a:lnSpc>
              <a:spcBef>
                <a:spcPts val="0"/>
              </a:spcBef>
              <a:buClr>
                <a:srgbClr val="000000"/>
              </a:buClr>
              <a:buSzPct val="100000"/>
              <a:buFont typeface="Wingdings" pitchFamily="2" charset="2"/>
              <a:buChar char="n"/>
              <a:defRPr/>
            </a:pPr>
            <a:r>
              <a:rPr lang="zh-CN" altLang="en-US" sz="2000" b="1" dirty="0">
                <a:solidFill>
                  <a:srgbClr val="00B0F0"/>
                </a:solidFill>
                <a:latin typeface="微软雅黑" pitchFamily="34" charset="-122"/>
                <a:ea typeface="微软雅黑" pitchFamily="34" charset="-122"/>
              </a:rPr>
              <a:t>例</a:t>
            </a:r>
            <a:r>
              <a:rPr lang="en-US" altLang="zh-CN" sz="2000" b="1" dirty="0">
                <a:solidFill>
                  <a:srgbClr val="00B0F0"/>
                </a:solidFill>
                <a:latin typeface="微软雅黑" pitchFamily="34" charset="-122"/>
                <a:ea typeface="微软雅黑" pitchFamily="34" charset="-122"/>
              </a:rPr>
              <a:t>5.23  </a:t>
            </a:r>
            <a:r>
              <a:rPr lang="zh-CN" altLang="en-US" sz="2000" b="1" dirty="0">
                <a:solidFill>
                  <a:schemeClr val="tx1"/>
                </a:solidFill>
                <a:latin typeface="微软雅黑" pitchFamily="34" charset="-122"/>
                <a:ea typeface="微软雅黑" pitchFamily="34" charset="-122"/>
              </a:rPr>
              <a:t>考虑如下的停机问题的变体</a:t>
            </a:r>
            <a:r>
              <a:rPr lang="en-US" altLang="zh-CN" sz="2000" b="1" dirty="0">
                <a:solidFill>
                  <a:schemeClr val="tx1"/>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零输入停机问题。</a:t>
            </a:r>
          </a:p>
          <a:p>
            <a:pPr>
              <a:lnSpc>
                <a:spcPts val="2800"/>
              </a:lnSpc>
              <a:spcBef>
                <a:spcPts val="0"/>
              </a:spcBef>
              <a:buClr>
                <a:srgbClr val="000000"/>
              </a:buClr>
              <a:buSzPct val="100000"/>
              <a:defRPr/>
            </a:pPr>
            <a:r>
              <a:rPr lang="zh-CN" altLang="en-US" sz="2000" b="1" dirty="0">
                <a:solidFill>
                  <a:srgbClr val="002060"/>
                </a:solidFill>
                <a:latin typeface="微软雅黑" pitchFamily="34" charset="-122"/>
                <a:ea typeface="微软雅黑" pitchFamily="34" charset="-122"/>
              </a:rPr>
              <a:t>输入：</a:t>
            </a:r>
            <a:r>
              <a:rPr lang="zh-CN" altLang="en-US" sz="2000" b="1" dirty="0">
                <a:solidFill>
                  <a:schemeClr val="tx1"/>
                </a:solidFill>
                <a:latin typeface="微软雅黑" pitchFamily="34" charset="-122"/>
                <a:ea typeface="微软雅黑" pitchFamily="34" charset="-122"/>
              </a:rPr>
              <a:t>一个没有输入的程序。</a:t>
            </a:r>
          </a:p>
          <a:p>
            <a:pPr>
              <a:lnSpc>
                <a:spcPts val="2800"/>
              </a:lnSpc>
              <a:spcBef>
                <a:spcPts val="0"/>
              </a:spcBef>
              <a:buClr>
                <a:srgbClr val="000000"/>
              </a:buClr>
              <a:buSzPct val="100000"/>
              <a:defRPr/>
            </a:pPr>
            <a:r>
              <a:rPr lang="zh-CN" altLang="en-US" sz="2000" b="1" dirty="0">
                <a:solidFill>
                  <a:srgbClr val="002060"/>
                </a:solidFill>
                <a:latin typeface="微软雅黑" pitchFamily="34" charset="-122"/>
                <a:ea typeface="微软雅黑" pitchFamily="34" charset="-122"/>
              </a:rPr>
              <a:t>输出：</a:t>
            </a:r>
            <a:r>
              <a:rPr lang="zh-CN" altLang="en-US" sz="2000" b="1" dirty="0">
                <a:solidFill>
                  <a:schemeClr val="tx1"/>
                </a:solidFill>
                <a:latin typeface="微软雅黑" pitchFamily="34" charset="-122"/>
                <a:ea typeface="微软雅黑" pitchFamily="34" charset="-122"/>
              </a:rPr>
              <a:t>若该程序能终止，则输出“是”，否则输出“否”。</a:t>
            </a:r>
          </a:p>
          <a:p>
            <a:pPr>
              <a:lnSpc>
                <a:spcPts val="28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       解：假定零输入停机问题是可解的，有一个函数</a:t>
            </a:r>
          </a:p>
          <a:p>
            <a:pPr algn="ctr">
              <a:lnSpc>
                <a:spcPts val="2800"/>
              </a:lnSpc>
              <a:spcBef>
                <a:spcPts val="0"/>
              </a:spcBef>
              <a:buClr>
                <a:srgbClr val="000000"/>
              </a:buClr>
              <a:buSzPct val="100000"/>
              <a:defRPr/>
            </a:pPr>
            <a:r>
              <a:rPr lang="en-US" altLang="zh-CN" sz="2000" b="1" dirty="0" err="1">
                <a:solidFill>
                  <a:srgbClr val="002060"/>
                </a:solidFill>
                <a:latin typeface="微软雅黑" pitchFamily="34" charset="-122"/>
                <a:ea typeface="微软雅黑" pitchFamily="34" charset="-122"/>
              </a:rPr>
              <a:t>int</a:t>
            </a:r>
            <a:r>
              <a:rPr lang="en-US" altLang="zh-CN" sz="2000" b="1" dirty="0">
                <a:solidFill>
                  <a:srgbClr val="002060"/>
                </a:solidFill>
                <a:latin typeface="微软雅黑" pitchFamily="34" charset="-122"/>
                <a:ea typeface="微软雅黑" pitchFamily="34" charset="-122"/>
              </a:rPr>
              <a:t> </a:t>
            </a:r>
            <a:r>
              <a:rPr lang="en-US" altLang="zh-CN" sz="2000" b="1" dirty="0" err="1">
                <a:solidFill>
                  <a:srgbClr val="002060"/>
                </a:solidFill>
                <a:latin typeface="微软雅黑" pitchFamily="34" charset="-122"/>
                <a:ea typeface="微软雅黑" pitchFamily="34" charset="-122"/>
              </a:rPr>
              <a:t>ehalt</a:t>
            </a:r>
            <a:r>
              <a:rPr lang="en-US" altLang="zh-CN" sz="2000" b="1" dirty="0">
                <a:solidFill>
                  <a:srgbClr val="002060"/>
                </a:solidFill>
                <a:latin typeface="微软雅黑" pitchFamily="34" charset="-122"/>
                <a:ea typeface="微软雅黑" pitchFamily="34" charset="-122"/>
              </a:rPr>
              <a:t>(char *</a:t>
            </a:r>
            <a:r>
              <a:rPr lang="en-US" altLang="zh-CN" sz="2000" b="1" dirty="0" err="1">
                <a:solidFill>
                  <a:srgbClr val="002060"/>
                </a:solidFill>
                <a:latin typeface="微软雅黑" pitchFamily="34" charset="-122"/>
                <a:ea typeface="微软雅黑" pitchFamily="34" charset="-122"/>
              </a:rPr>
              <a:t>prog</a:t>
            </a:r>
            <a:r>
              <a:rPr lang="en-US" altLang="zh-CN" sz="2000" b="1" dirty="0">
                <a:solidFill>
                  <a:srgbClr val="002060"/>
                </a:solidFill>
                <a:latin typeface="微软雅黑" pitchFamily="34" charset="-122"/>
                <a:ea typeface="微软雅黑" pitchFamily="34" charset="-122"/>
              </a:rPr>
              <a:t>)</a:t>
            </a:r>
          </a:p>
          <a:p>
            <a:pPr>
              <a:lnSpc>
                <a:spcPts val="28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       其输入是一个没有输入的程序。若被输入的程序能终止，则</a:t>
            </a:r>
            <a:r>
              <a:rPr lang="en-US" altLang="zh-CN" sz="2000" b="1" dirty="0" err="1">
                <a:solidFill>
                  <a:schemeClr val="tx1"/>
                </a:solidFill>
                <a:latin typeface="微软雅黑" pitchFamily="34" charset="-122"/>
                <a:ea typeface="微软雅黑" pitchFamily="34" charset="-122"/>
              </a:rPr>
              <a:t>ehalt</a:t>
            </a:r>
            <a:r>
              <a:rPr lang="zh-CN" altLang="en-US" sz="2000" b="1" dirty="0">
                <a:solidFill>
                  <a:schemeClr val="tx1"/>
                </a:solidFill>
                <a:latin typeface="微软雅黑" pitchFamily="34" charset="-122"/>
                <a:ea typeface="微软雅黑" pitchFamily="34" charset="-122"/>
              </a:rPr>
              <a:t>返回</a:t>
            </a:r>
            <a:r>
              <a:rPr lang="en-US" altLang="zh-CN" sz="2000" b="1" dirty="0">
                <a:solidFill>
                  <a:schemeClr val="tx1"/>
                </a:solidFill>
                <a:latin typeface="微软雅黑" pitchFamily="34" charset="-122"/>
                <a:ea typeface="微软雅黑" pitchFamily="34" charset="-122"/>
              </a:rPr>
              <a:t>1</a:t>
            </a:r>
            <a:r>
              <a:rPr lang="zh-CN" altLang="en-US" sz="2000" b="1" dirty="0">
                <a:solidFill>
                  <a:schemeClr val="tx1"/>
                </a:solidFill>
                <a:latin typeface="微软雅黑" pitchFamily="34" charset="-122"/>
                <a:ea typeface="微软雅黑" pitchFamily="34" charset="-122"/>
              </a:rPr>
              <a:t>，否则</a:t>
            </a:r>
            <a:r>
              <a:rPr lang="en-US" altLang="zh-CN" sz="2000" b="1" dirty="0" err="1">
                <a:solidFill>
                  <a:schemeClr val="tx1"/>
                </a:solidFill>
                <a:latin typeface="微软雅黑" pitchFamily="34" charset="-122"/>
                <a:ea typeface="微软雅黑" pitchFamily="34" charset="-122"/>
              </a:rPr>
              <a:t>ehalt</a:t>
            </a:r>
            <a:r>
              <a:rPr lang="zh-CN" altLang="en-US" sz="2000" b="1" dirty="0">
                <a:solidFill>
                  <a:schemeClr val="tx1"/>
                </a:solidFill>
                <a:latin typeface="微软雅黑" pitchFamily="34" charset="-122"/>
                <a:ea typeface="微软雅黑" pitchFamily="34" charset="-122"/>
              </a:rPr>
              <a:t>返回</a:t>
            </a:r>
            <a:r>
              <a:rPr lang="en-US" altLang="zh-CN" sz="2000" b="1" dirty="0">
                <a:solidFill>
                  <a:schemeClr val="tx1"/>
                </a:solidFill>
                <a:latin typeface="微软雅黑" pitchFamily="34" charset="-122"/>
                <a:ea typeface="微软雅黑" pitchFamily="34" charset="-122"/>
              </a:rPr>
              <a:t>0</a:t>
            </a:r>
            <a:r>
              <a:rPr lang="zh-CN" altLang="en-US" sz="2000" b="1" dirty="0">
                <a:solidFill>
                  <a:schemeClr val="tx1"/>
                </a:solidFill>
                <a:latin typeface="微软雅黑" pitchFamily="34" charset="-122"/>
                <a:ea typeface="微软雅黑" pitchFamily="34" charset="-122"/>
              </a:rPr>
              <a:t>。</a:t>
            </a:r>
          </a:p>
          <a:p>
            <a:pPr>
              <a:lnSpc>
                <a:spcPts val="2800"/>
              </a:lnSpc>
              <a:spcBef>
                <a:spcPts val="0"/>
              </a:spcBef>
              <a:buClr>
                <a:srgbClr val="000000"/>
              </a:buClr>
              <a:buSzPct val="100000"/>
              <a:defRPr/>
            </a:pPr>
            <a:r>
              <a:rPr lang="zh-CN" altLang="en-US" sz="2000" b="1" dirty="0">
                <a:solidFill>
                  <a:schemeClr val="tx1"/>
                </a:solidFill>
                <a:latin typeface="微软雅黑" pitchFamily="34" charset="-122"/>
                <a:ea typeface="微软雅黑" pitchFamily="34" charset="-122"/>
              </a:rPr>
              <a:t>        可以</a:t>
            </a:r>
            <a:r>
              <a:rPr lang="zh-CN" altLang="en-US" sz="2000" b="1" dirty="0">
                <a:solidFill>
                  <a:srgbClr val="002060"/>
                </a:solidFill>
                <a:latin typeface="微软雅黑" pitchFamily="34" charset="-122"/>
                <a:ea typeface="微软雅黑" pitchFamily="34" charset="-122"/>
              </a:rPr>
              <a:t>利用</a:t>
            </a:r>
            <a:r>
              <a:rPr lang="en-US" altLang="zh-CN" sz="2000" b="1" dirty="0" err="1">
                <a:solidFill>
                  <a:srgbClr val="002060"/>
                </a:solidFill>
                <a:latin typeface="微软雅黑" pitchFamily="34" charset="-122"/>
                <a:ea typeface="微软雅黑" pitchFamily="34" charset="-122"/>
              </a:rPr>
              <a:t>ehalt</a:t>
            </a:r>
            <a:r>
              <a:rPr lang="zh-CN" altLang="en-US" sz="2000" b="1" dirty="0">
                <a:solidFill>
                  <a:srgbClr val="002060"/>
                </a:solidFill>
                <a:latin typeface="微软雅黑" pitchFamily="34" charset="-122"/>
                <a:ea typeface="微软雅黑" pitchFamily="34" charset="-122"/>
              </a:rPr>
              <a:t>构造</a:t>
            </a:r>
            <a:r>
              <a:rPr lang="en-US" altLang="zh-CN" sz="2000" b="1" dirty="0">
                <a:solidFill>
                  <a:srgbClr val="002060"/>
                </a:solidFill>
                <a:latin typeface="微软雅黑" pitchFamily="34" charset="-122"/>
                <a:ea typeface="微软雅黑" pitchFamily="34" charset="-122"/>
              </a:rPr>
              <a:t>halt</a:t>
            </a:r>
            <a:r>
              <a:rPr lang="zh-CN" altLang="en-US" sz="2000" b="1" dirty="0">
                <a:solidFill>
                  <a:schemeClr val="tx1"/>
                </a:solidFill>
                <a:latin typeface="微软雅黑" pitchFamily="34" charset="-122"/>
                <a:ea typeface="微软雅黑" pitchFamily="34" charset="-122"/>
              </a:rPr>
              <a:t>，即把</a:t>
            </a:r>
            <a:r>
              <a:rPr lang="zh-CN" altLang="en-US" sz="2000" b="1" dirty="0">
                <a:solidFill>
                  <a:srgbClr val="002060"/>
                </a:solidFill>
                <a:latin typeface="微软雅黑" pitchFamily="34" charset="-122"/>
                <a:ea typeface="微软雅黑" pitchFamily="34" charset="-122"/>
              </a:rPr>
              <a:t>停机问题归约</a:t>
            </a:r>
            <a:r>
              <a:rPr lang="zh-CN" altLang="en-US" sz="2000" b="1" dirty="0">
                <a:solidFill>
                  <a:schemeClr val="tx1"/>
                </a:solidFill>
                <a:latin typeface="微软雅黑" pitchFamily="34" charset="-122"/>
                <a:ea typeface="微软雅黑" pitchFamily="34" charset="-122"/>
              </a:rPr>
              <a:t>到</a:t>
            </a:r>
            <a:r>
              <a:rPr lang="zh-CN" altLang="en-US" sz="2000" b="1" dirty="0">
                <a:solidFill>
                  <a:srgbClr val="002060"/>
                </a:solidFill>
                <a:latin typeface="微软雅黑" pitchFamily="34" charset="-122"/>
                <a:ea typeface="微软雅黑" pitchFamily="34" charset="-122"/>
              </a:rPr>
              <a:t>零输入停机问题</a:t>
            </a:r>
            <a:r>
              <a:rPr lang="zh-CN" altLang="en-US" sz="2000" b="1" dirty="0">
                <a:solidFill>
                  <a:schemeClr val="tx1"/>
                </a:solidFill>
                <a:latin typeface="微软雅黑" pitchFamily="34" charset="-122"/>
                <a:ea typeface="微软雅黑" pitchFamily="34" charset="-122"/>
              </a:rPr>
              <a:t>，这样就得到解决停机问题的一个算法，这与已证明的结论（停机问题是不可解的）矛盾，从而证明零输入停机问题也是不可解的。</a:t>
            </a:r>
          </a:p>
        </p:txBody>
      </p:sp>
      <p:sp>
        <p:nvSpPr>
          <p:cNvPr id="14" name="圆角矩形 229">
            <a:extLst>
              <a:ext uri="{FF2B5EF4-FFF2-40B4-BE49-F238E27FC236}">
                <a16:creationId xmlns:a16="http://schemas.microsoft.com/office/drawing/2014/main" id="{C63B7A2F-9E6E-2738-34E5-D771583CE84E}"/>
              </a:ext>
            </a:extLst>
          </p:cNvPr>
          <p:cNvSpPr/>
          <p:nvPr/>
        </p:nvSpPr>
        <p:spPr bwMode="auto">
          <a:xfrm>
            <a:off x="5103019" y="1265325"/>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pPr>
            <a:r>
              <a:rPr lang="zh-CN" altLang="en-US" sz="2400" dirty="0">
                <a:solidFill>
                  <a:schemeClr val="tx1"/>
                </a:solidFill>
                <a:latin typeface="微软雅黑" pitchFamily="34" charset="-122"/>
                <a:ea typeface="微软雅黑" pitchFamily="34" charset="-122"/>
              </a:rPr>
              <a:t>停机问题</a:t>
            </a:r>
          </a:p>
        </p:txBody>
      </p:sp>
      <p:sp>
        <p:nvSpPr>
          <p:cNvPr id="18" name="矩形 17">
            <a:extLst>
              <a:ext uri="{FF2B5EF4-FFF2-40B4-BE49-F238E27FC236}">
                <a16:creationId xmlns:a16="http://schemas.microsoft.com/office/drawing/2014/main" id="{740B9DE3-085C-407B-8AFA-2306C25697BB}"/>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停机问题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67360166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5.7* </a:t>
            </a:r>
            <a:r>
              <a:rPr lang="zh-CN" altLang="en-US" sz="4000" b="1" dirty="0">
                <a:solidFill>
                  <a:schemeClr val="bg1"/>
                </a:solidFill>
                <a:effectLst>
                  <a:outerShdw blurRad="38100" dist="38100" dir="2700000" algn="tl">
                    <a:srgbClr val="000000">
                      <a:alpha val="43137"/>
                    </a:srgbClr>
                  </a:outerShdw>
                </a:effectLst>
                <a:cs typeface="+mn-ea"/>
                <a:sym typeface="+mn-lt"/>
              </a:rPr>
              <a:t>不可解问题</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圆角矩形 26">
            <a:extLst>
              <a:ext uri="{FF2B5EF4-FFF2-40B4-BE49-F238E27FC236}">
                <a16:creationId xmlns:a16="http://schemas.microsoft.com/office/drawing/2014/main" id="{314CC84E-87C9-C7E9-42FA-BAF7432C08A0}"/>
              </a:ext>
            </a:extLst>
          </p:cNvPr>
          <p:cNvSpPr/>
          <p:nvPr/>
        </p:nvSpPr>
        <p:spPr bwMode="auto">
          <a:xfrm>
            <a:off x="2895600" y="1635125"/>
            <a:ext cx="7715250" cy="4857750"/>
          </a:xfrm>
          <a:prstGeom prst="roundRect">
            <a:avLst>
              <a:gd name="adj" fmla="val 425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nSpc>
                <a:spcPts val="3100"/>
              </a:lnSpc>
              <a:buClr>
                <a:srgbClr val="000000"/>
              </a:buClr>
              <a:buSzPct val="100000"/>
              <a:buFont typeface="Wingdings" pitchFamily="2" charset="2"/>
              <a:buChar char="n"/>
              <a:defRPr/>
            </a:pPr>
            <a:endParaRPr lang="en-US" altLang="zh-CN" sz="1600" dirty="0">
              <a:solidFill>
                <a:schemeClr val="tx1"/>
              </a:solidFill>
              <a:latin typeface="微软雅黑" pitchFamily="34" charset="-122"/>
              <a:ea typeface="微软雅黑" pitchFamily="34" charset="-122"/>
            </a:endParaRPr>
          </a:p>
          <a:p>
            <a:pPr>
              <a:lnSpc>
                <a:spcPts val="3100"/>
              </a:lnSpc>
              <a:spcBef>
                <a:spcPts val="0"/>
              </a:spcBef>
              <a:buClr>
                <a:srgbClr val="000000"/>
              </a:buClr>
              <a:buSzPct val="100000"/>
              <a:buFont typeface="Wingdings" pitchFamily="2" charset="2"/>
              <a:buChar char="n"/>
              <a:defRPr/>
            </a:pPr>
            <a:r>
              <a:rPr lang="zh-CN" altLang="en-US" dirty="0">
                <a:solidFill>
                  <a:schemeClr val="tx1"/>
                </a:solidFill>
                <a:latin typeface="微软雅黑" pitchFamily="34" charset="-122"/>
                <a:ea typeface="微软雅黑" pitchFamily="34" charset="-122"/>
              </a:rPr>
              <a:t>具体归纳方法如下。</a:t>
            </a:r>
          </a:p>
          <a:p>
            <a:pPr>
              <a:lnSpc>
                <a:spcPts val="3100"/>
              </a:lnSpc>
              <a:spcBef>
                <a:spcPts val="0"/>
              </a:spcBef>
              <a:buClr>
                <a:srgbClr val="000000"/>
              </a:buClr>
              <a:buSzPct val="100000"/>
              <a:buFont typeface="Wingdings" pitchFamily="2" charset="2"/>
              <a:buChar char="ü"/>
              <a:defRPr/>
            </a:pP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1</a:t>
            </a:r>
            <a:r>
              <a:rPr lang="zh-CN" altLang="en-US" sz="1600" dirty="0">
                <a:solidFill>
                  <a:schemeClr val="tx1"/>
                </a:solidFill>
                <a:latin typeface="微软雅黑" pitchFamily="34" charset="-122"/>
                <a:ea typeface="微软雅黑" pitchFamily="34" charset="-122"/>
              </a:rPr>
              <a:t>）把</a:t>
            </a:r>
            <a:r>
              <a:rPr lang="en-US" altLang="zh-CN" sz="1600" dirty="0">
                <a:solidFill>
                  <a:schemeClr val="tx1"/>
                </a:solidFill>
                <a:latin typeface="微软雅黑" pitchFamily="34" charset="-122"/>
                <a:ea typeface="微软雅黑" pitchFamily="34" charset="-122"/>
              </a:rPr>
              <a:t>halt</a:t>
            </a:r>
            <a:r>
              <a:rPr lang="zh-CN" altLang="en-US" sz="1600" dirty="0">
                <a:solidFill>
                  <a:schemeClr val="tx1"/>
                </a:solidFill>
                <a:latin typeface="微软雅黑" pitchFamily="34" charset="-122"/>
                <a:ea typeface="微软雅黑" pitchFamily="34" charset="-122"/>
              </a:rPr>
              <a:t>的输入程序 </a:t>
            </a:r>
            <a:r>
              <a:rPr lang="en-US" altLang="zh-CN" sz="1600" dirty="0">
                <a:solidFill>
                  <a:srgbClr val="002060"/>
                </a:solidFill>
                <a:latin typeface="微软雅黑" pitchFamily="34" charset="-122"/>
                <a:ea typeface="微软雅黑" pitchFamily="34" charset="-122"/>
              </a:rPr>
              <a:t>P</a:t>
            </a:r>
            <a:r>
              <a:rPr lang="zh-CN" altLang="en-US" sz="1600" dirty="0">
                <a:solidFill>
                  <a:schemeClr val="tx1"/>
                </a:solidFill>
                <a:latin typeface="微软雅黑" pitchFamily="34" charset="-122"/>
                <a:ea typeface="微软雅黑" pitchFamily="34" charset="-122"/>
              </a:rPr>
              <a:t>和输入字符串 </a:t>
            </a:r>
            <a:r>
              <a:rPr lang="en-US" altLang="zh-CN" sz="1600" dirty="0">
                <a:solidFill>
                  <a:srgbClr val="002060"/>
                </a:solidFill>
                <a:latin typeface="微软雅黑" pitchFamily="34" charset="-122"/>
                <a:ea typeface="微软雅黑" pitchFamily="34" charset="-122"/>
              </a:rPr>
              <a:t>I</a:t>
            </a:r>
            <a:r>
              <a:rPr lang="zh-CN" altLang="en-US" sz="1600" dirty="0">
                <a:solidFill>
                  <a:schemeClr val="tx1"/>
                </a:solidFill>
                <a:latin typeface="微软雅黑" pitchFamily="34" charset="-122"/>
                <a:ea typeface="微软雅黑" pitchFamily="34" charset="-122"/>
              </a:rPr>
              <a:t> 改造成一个没有输入的程序</a:t>
            </a:r>
            <a:r>
              <a:rPr lang="zh-CN" altLang="en-US" sz="1600" dirty="0">
                <a:solidFill>
                  <a:srgbClr val="002060"/>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，并使得  </a:t>
            </a:r>
            <a:endParaRPr lang="en-US" altLang="zh-CN" sz="1600" dirty="0">
              <a:solidFill>
                <a:schemeClr val="tx1"/>
              </a:solidFill>
              <a:latin typeface="微软雅黑" pitchFamily="34" charset="-122"/>
              <a:ea typeface="微软雅黑" pitchFamily="34" charset="-122"/>
            </a:endParaRPr>
          </a:p>
          <a:p>
            <a:pPr>
              <a:lnSpc>
                <a:spcPts val="3100"/>
              </a:lnSpc>
              <a:spcBef>
                <a:spcPts val="0"/>
              </a:spcBef>
              <a:buClr>
                <a:srgbClr val="000000"/>
              </a:buClr>
              <a:buSzPct val="100000"/>
              <a:defRPr/>
            </a:pPr>
            <a:r>
              <a:rPr lang="en-US" altLang="zh-CN" sz="1600" dirty="0">
                <a:solidFill>
                  <a:schemeClr val="tx1"/>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能终止当且仅当程序 </a:t>
            </a:r>
            <a:r>
              <a:rPr lang="en-US" altLang="zh-CN" sz="1600" dirty="0">
                <a:solidFill>
                  <a:schemeClr val="tx1"/>
                </a:solidFill>
                <a:latin typeface="微软雅黑" pitchFamily="34" charset="-122"/>
                <a:ea typeface="微软雅黑" pitchFamily="34" charset="-122"/>
              </a:rPr>
              <a:t>P</a:t>
            </a:r>
            <a:r>
              <a:rPr lang="zh-CN" altLang="en-US" sz="1600" dirty="0">
                <a:solidFill>
                  <a:schemeClr val="tx1"/>
                </a:solidFill>
                <a:latin typeface="微软雅黑" pitchFamily="34" charset="-122"/>
                <a:ea typeface="微软雅黑" pitchFamily="34" charset="-122"/>
              </a:rPr>
              <a:t> 在输入 </a:t>
            </a:r>
            <a:r>
              <a:rPr lang="en-US" altLang="zh-CN" sz="1600" dirty="0">
                <a:solidFill>
                  <a:schemeClr val="tx1"/>
                </a:solidFill>
                <a:latin typeface="微软雅黑" pitchFamily="34" charset="-122"/>
                <a:ea typeface="微软雅黑" pitchFamily="34" charset="-122"/>
              </a:rPr>
              <a:t>I </a:t>
            </a:r>
            <a:r>
              <a:rPr lang="zh-CN" altLang="en-US" sz="1600" dirty="0">
                <a:solidFill>
                  <a:schemeClr val="tx1"/>
                </a:solidFill>
                <a:latin typeface="微软雅黑" pitchFamily="34" charset="-122"/>
                <a:ea typeface="微软雅黑" pitchFamily="34" charset="-122"/>
              </a:rPr>
              <a:t>下能终止。这种改造可以通过修改程序 </a:t>
            </a:r>
            <a:r>
              <a:rPr lang="en-US" altLang="zh-CN" sz="1600" dirty="0">
                <a:solidFill>
                  <a:schemeClr val="tx1"/>
                </a:solidFill>
                <a:latin typeface="微软雅黑" pitchFamily="34" charset="-122"/>
                <a:ea typeface="微软雅黑" pitchFamily="34" charset="-122"/>
              </a:rPr>
              <a:t>P</a:t>
            </a:r>
            <a:r>
              <a:rPr lang="zh-CN" altLang="en-US" sz="1600" dirty="0">
                <a:solidFill>
                  <a:schemeClr val="tx1"/>
                </a:solidFill>
                <a:latin typeface="微软雅黑" pitchFamily="34" charset="-122"/>
                <a:ea typeface="微软雅黑" pitchFamily="34" charset="-122"/>
              </a:rPr>
              <a:t>，把 </a:t>
            </a:r>
            <a:r>
              <a:rPr lang="en-US" altLang="zh-CN" sz="1600" dirty="0">
                <a:solidFill>
                  <a:schemeClr val="tx1"/>
                </a:solidFill>
                <a:latin typeface="微软雅黑" pitchFamily="34" charset="-122"/>
                <a:ea typeface="微软雅黑" pitchFamily="34" charset="-122"/>
              </a:rPr>
              <a:t>I</a:t>
            </a:r>
            <a:r>
              <a:rPr lang="zh-CN" altLang="en-US" sz="1600" dirty="0">
                <a:solidFill>
                  <a:schemeClr val="tx1"/>
                </a:solidFill>
                <a:latin typeface="微软雅黑" pitchFamily="34" charset="-122"/>
                <a:ea typeface="微软雅黑" pitchFamily="34" charset="-122"/>
              </a:rPr>
              <a:t> 作为它的一个静态变量 </a:t>
            </a:r>
            <a:r>
              <a:rPr lang="en-US" altLang="zh-CN" sz="1600" dirty="0">
                <a:solidFill>
                  <a:schemeClr val="tx1"/>
                </a:solidFill>
                <a:latin typeface="微软雅黑" pitchFamily="34" charset="-122"/>
                <a:ea typeface="微软雅黑" pitchFamily="34" charset="-122"/>
              </a:rPr>
              <a:t>S</a:t>
            </a:r>
            <a:r>
              <a:rPr lang="zh-CN" altLang="en-US" sz="1600" dirty="0">
                <a:solidFill>
                  <a:schemeClr val="tx1"/>
                </a:solidFill>
                <a:latin typeface="微软雅黑" pitchFamily="34" charset="-122"/>
                <a:ea typeface="微软雅黑" pitchFamily="34" charset="-122"/>
              </a:rPr>
              <a:t> 存储，并进一步修改 </a:t>
            </a:r>
            <a:r>
              <a:rPr lang="en-US" altLang="zh-CN" sz="1600" dirty="0">
                <a:solidFill>
                  <a:schemeClr val="tx1"/>
                </a:solidFill>
                <a:latin typeface="微软雅黑" pitchFamily="34" charset="-122"/>
                <a:ea typeface="微软雅黑" pitchFamily="34" charset="-122"/>
              </a:rPr>
              <a:t>P</a:t>
            </a:r>
            <a:r>
              <a:rPr lang="zh-CN" altLang="en-US" sz="1600" dirty="0">
                <a:solidFill>
                  <a:schemeClr val="tx1"/>
                </a:solidFill>
                <a:latin typeface="微软雅黑" pitchFamily="34" charset="-122"/>
                <a:ea typeface="微软雅黑" pitchFamily="34" charset="-122"/>
              </a:rPr>
              <a:t> 中对输入的引用，使它们从 </a:t>
            </a:r>
            <a:r>
              <a:rPr lang="en-US" altLang="zh-CN" sz="1600" dirty="0">
                <a:solidFill>
                  <a:schemeClr val="tx1"/>
                </a:solidFill>
                <a:latin typeface="微软雅黑" pitchFamily="34" charset="-122"/>
                <a:ea typeface="微软雅黑" pitchFamily="34" charset="-122"/>
              </a:rPr>
              <a:t>S</a:t>
            </a:r>
            <a:r>
              <a:rPr lang="zh-CN" altLang="en-US" sz="1600" dirty="0">
                <a:solidFill>
                  <a:schemeClr val="tx1"/>
                </a:solidFill>
                <a:latin typeface="微软雅黑" pitchFamily="34" charset="-122"/>
                <a:ea typeface="微软雅黑" pitchFamily="34" charset="-122"/>
              </a:rPr>
              <a:t>中得到输入，经过如此改造的程序即为      。</a:t>
            </a:r>
          </a:p>
          <a:p>
            <a:pPr>
              <a:lnSpc>
                <a:spcPts val="3100"/>
              </a:lnSpc>
              <a:spcBef>
                <a:spcPts val="0"/>
              </a:spcBef>
              <a:buClr>
                <a:srgbClr val="000000"/>
              </a:buClr>
              <a:buSzPct val="100000"/>
              <a:buFont typeface="Wingdings" pitchFamily="2" charset="2"/>
              <a:buChar char="ü"/>
              <a:defRPr/>
            </a:pP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2</a:t>
            </a:r>
            <a:r>
              <a:rPr lang="zh-CN" altLang="en-US" sz="1600" dirty="0">
                <a:solidFill>
                  <a:schemeClr val="tx1"/>
                </a:solidFill>
                <a:latin typeface="微软雅黑" pitchFamily="34" charset="-122"/>
                <a:ea typeface="微软雅黑" pitchFamily="34" charset="-122"/>
              </a:rPr>
              <a:t>）对      调用</a:t>
            </a:r>
            <a:r>
              <a:rPr lang="en-US" altLang="zh-CN" sz="1600" dirty="0" err="1">
                <a:solidFill>
                  <a:schemeClr val="tx1"/>
                </a:solidFill>
                <a:latin typeface="微软雅黑" pitchFamily="34" charset="-122"/>
                <a:ea typeface="微软雅黑" pitchFamily="34" charset="-122"/>
              </a:rPr>
              <a:t>ehalt</a:t>
            </a:r>
            <a:r>
              <a:rPr lang="zh-CN" altLang="en-US" sz="1600" dirty="0">
                <a:solidFill>
                  <a:schemeClr val="tx1"/>
                </a:solidFill>
                <a:latin typeface="微软雅黑" pitchFamily="34" charset="-122"/>
                <a:ea typeface="微软雅黑" pitchFamily="34" charset="-122"/>
              </a:rPr>
              <a:t>。</a:t>
            </a:r>
          </a:p>
          <a:p>
            <a:pPr>
              <a:lnSpc>
                <a:spcPts val="3100"/>
              </a:lnSpc>
              <a:spcBef>
                <a:spcPts val="0"/>
              </a:spcBef>
              <a:buClr>
                <a:srgbClr val="000000"/>
              </a:buClr>
              <a:buSzPct val="100000"/>
              <a:buFont typeface="Wingdings" pitchFamily="2" charset="2"/>
              <a:buChar char="ü"/>
              <a:defRPr/>
            </a:pPr>
            <a:r>
              <a:rPr lang="zh-CN" altLang="en-US" sz="1600" dirty="0">
                <a:solidFill>
                  <a:schemeClr val="tx1"/>
                </a:solidFill>
                <a:latin typeface="微软雅黑" pitchFamily="34" charset="-122"/>
                <a:ea typeface="微软雅黑" pitchFamily="34" charset="-122"/>
              </a:rPr>
              <a:t>（</a:t>
            </a:r>
            <a:r>
              <a:rPr lang="en-US" altLang="zh-CN" sz="1600" dirty="0">
                <a:solidFill>
                  <a:schemeClr val="tx1"/>
                </a:solidFill>
                <a:latin typeface="微软雅黑" pitchFamily="34" charset="-122"/>
                <a:ea typeface="微软雅黑" pitchFamily="34" charset="-122"/>
              </a:rPr>
              <a:t>3</a:t>
            </a:r>
            <a:r>
              <a:rPr lang="zh-CN" altLang="en-US" sz="1600" dirty="0">
                <a:solidFill>
                  <a:schemeClr val="tx1"/>
                </a:solidFill>
                <a:latin typeface="微软雅黑" pitchFamily="34" charset="-122"/>
                <a:ea typeface="微软雅黑" pitchFamily="34" charset="-122"/>
              </a:rPr>
              <a:t>）直接输出</a:t>
            </a:r>
            <a:r>
              <a:rPr lang="en-US" altLang="zh-CN" sz="1600" dirty="0" err="1">
                <a:solidFill>
                  <a:schemeClr val="tx1"/>
                </a:solidFill>
                <a:latin typeface="微软雅黑" pitchFamily="34" charset="-122"/>
                <a:ea typeface="微软雅黑" pitchFamily="34" charset="-122"/>
              </a:rPr>
              <a:t>ehalt</a:t>
            </a:r>
            <a:r>
              <a:rPr lang="en-US" altLang="zh-CN" sz="1600" dirty="0">
                <a:solidFill>
                  <a:schemeClr val="tx1"/>
                </a:solidFill>
                <a:latin typeface="微软雅黑" pitchFamily="34" charset="-122"/>
                <a:ea typeface="微软雅黑" pitchFamily="34" charset="-122"/>
              </a:rPr>
              <a:t>(     )</a:t>
            </a:r>
            <a:r>
              <a:rPr lang="zh-CN" altLang="en-US" sz="1600" dirty="0">
                <a:solidFill>
                  <a:schemeClr val="tx1"/>
                </a:solidFill>
                <a:latin typeface="微软雅黑" pitchFamily="34" charset="-122"/>
                <a:ea typeface="微软雅黑" pitchFamily="34" charset="-122"/>
              </a:rPr>
              <a:t>的返回值。</a:t>
            </a:r>
          </a:p>
          <a:p>
            <a:pPr>
              <a:lnSpc>
                <a:spcPts val="3100"/>
              </a:lnSpc>
              <a:spcBef>
                <a:spcPts val="0"/>
              </a:spcBef>
              <a:buClr>
                <a:srgbClr val="000000"/>
              </a:buClr>
              <a:buSzPct val="100000"/>
              <a:defRPr/>
            </a:pPr>
            <a:r>
              <a:rPr lang="zh-CN" altLang="en-US" sz="1600" dirty="0">
                <a:solidFill>
                  <a:schemeClr val="tx1"/>
                </a:solidFill>
                <a:latin typeface="微软雅黑" pitchFamily="34" charset="-122"/>
                <a:ea typeface="微软雅黑" pitchFamily="34" charset="-122"/>
              </a:rPr>
              <a:t>上述证明使用了可计算性证明中的一个常规技术，即用一个程序修改另一个程序。</a:t>
            </a:r>
          </a:p>
        </p:txBody>
      </p:sp>
      <p:sp>
        <p:nvSpPr>
          <p:cNvPr id="13" name="圆角矩形 229">
            <a:extLst>
              <a:ext uri="{FF2B5EF4-FFF2-40B4-BE49-F238E27FC236}">
                <a16:creationId xmlns:a16="http://schemas.microsoft.com/office/drawing/2014/main" id="{C1850837-0FE3-2E7E-F063-B1BDA3998672}"/>
              </a:ext>
            </a:extLst>
          </p:cNvPr>
          <p:cNvSpPr/>
          <p:nvPr/>
        </p:nvSpPr>
        <p:spPr bwMode="auto">
          <a:xfrm>
            <a:off x="5177851" y="1284244"/>
            <a:ext cx="3071812" cy="5715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nchor="ctr"/>
          <a:lstStyle/>
          <a:p>
            <a:pPr algn="ctr">
              <a:buClr>
                <a:srgbClr val="000000"/>
              </a:buClr>
              <a:buSzPct val="100000"/>
            </a:pPr>
            <a:r>
              <a:rPr lang="zh-CN" altLang="en-US" sz="2400" dirty="0">
                <a:solidFill>
                  <a:schemeClr val="tx1"/>
                </a:solidFill>
                <a:latin typeface="微软雅黑" pitchFamily="34" charset="-122"/>
                <a:ea typeface="微软雅黑" pitchFamily="34" charset="-122"/>
              </a:rPr>
              <a:t>停机问题</a:t>
            </a:r>
          </a:p>
        </p:txBody>
      </p:sp>
      <p:graphicFrame>
        <p:nvGraphicFramePr>
          <p:cNvPr id="14" name="Object 1">
            <a:extLst>
              <a:ext uri="{FF2B5EF4-FFF2-40B4-BE49-F238E27FC236}">
                <a16:creationId xmlns:a16="http://schemas.microsoft.com/office/drawing/2014/main" id="{EB71F84D-5C95-FE6D-664E-95A4BAE3FD4F}"/>
              </a:ext>
            </a:extLst>
          </p:cNvPr>
          <p:cNvGraphicFramePr>
            <a:graphicFrameLocks noChangeAspect="1"/>
          </p:cNvGraphicFramePr>
          <p:nvPr>
            <p:extLst>
              <p:ext uri="{D42A27DB-BD31-4B8C-83A1-F6EECF244321}">
                <p14:modId xmlns:p14="http://schemas.microsoft.com/office/powerpoint/2010/main" val="4190635370"/>
              </p:ext>
            </p:extLst>
          </p:nvPr>
        </p:nvGraphicFramePr>
        <p:xfrm>
          <a:off x="9401199" y="2631256"/>
          <a:ext cx="303213" cy="285750"/>
        </p:xfrm>
        <a:graphic>
          <a:graphicData uri="http://schemas.openxmlformats.org/presentationml/2006/ole">
            <mc:AlternateContent xmlns:mc="http://schemas.openxmlformats.org/markup-compatibility/2006">
              <mc:Choice xmlns:v="urn:schemas-microsoft-com:vml" Requires="v">
                <p:oleObj spid="_x0000_s17485" r:id="rId4" imgW="164957" imgH="152268" progId="Equation.DSMT4">
                  <p:embed/>
                </p:oleObj>
              </mc:Choice>
              <mc:Fallback>
                <p:oleObj r:id="rId4" imgW="164957" imgH="152268" progId="Equation.DSMT4">
                  <p:embed/>
                  <p:pic>
                    <p:nvPicPr>
                      <p:cNvPr id="2457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1199" y="2631256"/>
                        <a:ext cx="30321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
            <a:extLst>
              <a:ext uri="{FF2B5EF4-FFF2-40B4-BE49-F238E27FC236}">
                <a16:creationId xmlns:a16="http://schemas.microsoft.com/office/drawing/2014/main" id="{4FA47FE2-39C3-AC56-CE26-0342F8317C70}"/>
              </a:ext>
            </a:extLst>
          </p:cNvPr>
          <p:cNvGraphicFramePr>
            <a:graphicFrameLocks noChangeAspect="1"/>
          </p:cNvGraphicFramePr>
          <p:nvPr>
            <p:extLst>
              <p:ext uri="{D42A27DB-BD31-4B8C-83A1-F6EECF244321}">
                <p14:modId xmlns:p14="http://schemas.microsoft.com/office/powerpoint/2010/main" val="1097539411"/>
              </p:ext>
            </p:extLst>
          </p:nvPr>
        </p:nvGraphicFramePr>
        <p:xfrm>
          <a:off x="3109913" y="2992437"/>
          <a:ext cx="303212" cy="285750"/>
        </p:xfrm>
        <a:graphic>
          <a:graphicData uri="http://schemas.openxmlformats.org/presentationml/2006/ole">
            <mc:AlternateContent xmlns:mc="http://schemas.openxmlformats.org/markup-compatibility/2006">
              <mc:Choice xmlns:v="urn:schemas-microsoft-com:vml" Requires="v">
                <p:oleObj spid="_x0000_s17486" r:id="rId6" imgW="164957" imgH="152268" progId="Equation.DSMT4">
                  <p:embed/>
                </p:oleObj>
              </mc:Choice>
              <mc:Fallback>
                <p:oleObj r:id="rId6" imgW="164957" imgH="152268" progId="Equation.DSMT4">
                  <p:embed/>
                  <p:pic>
                    <p:nvPicPr>
                      <p:cNvPr id="2457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2992437"/>
                        <a:ext cx="303212"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4">
            <a:extLst>
              <a:ext uri="{FF2B5EF4-FFF2-40B4-BE49-F238E27FC236}">
                <a16:creationId xmlns:a16="http://schemas.microsoft.com/office/drawing/2014/main" id="{1142D9CF-0417-7500-2F3F-6CE6EFFA4BE5}"/>
              </a:ext>
            </a:extLst>
          </p:cNvPr>
          <p:cNvGraphicFramePr>
            <a:graphicFrameLocks noChangeAspect="1"/>
          </p:cNvGraphicFramePr>
          <p:nvPr>
            <p:extLst>
              <p:ext uri="{D42A27DB-BD31-4B8C-83A1-F6EECF244321}">
                <p14:modId xmlns:p14="http://schemas.microsoft.com/office/powerpoint/2010/main" val="4137894599"/>
              </p:ext>
            </p:extLst>
          </p:nvPr>
        </p:nvGraphicFramePr>
        <p:xfrm>
          <a:off x="6110288" y="3778250"/>
          <a:ext cx="303212" cy="285750"/>
        </p:xfrm>
        <a:graphic>
          <a:graphicData uri="http://schemas.openxmlformats.org/presentationml/2006/ole">
            <mc:AlternateContent xmlns:mc="http://schemas.openxmlformats.org/markup-compatibility/2006">
              <mc:Choice xmlns:v="urn:schemas-microsoft-com:vml" Requires="v">
                <p:oleObj spid="_x0000_s17487" r:id="rId7" imgW="164957" imgH="152268" progId="Equation.DSMT4">
                  <p:embed/>
                </p:oleObj>
              </mc:Choice>
              <mc:Fallback>
                <p:oleObj r:id="rId7" imgW="164957" imgH="152268" progId="Equation.DSMT4">
                  <p:embed/>
                  <p:pic>
                    <p:nvPicPr>
                      <p:cNvPr id="245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0288" y="3778250"/>
                        <a:ext cx="303212"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5">
            <a:extLst>
              <a:ext uri="{FF2B5EF4-FFF2-40B4-BE49-F238E27FC236}">
                <a16:creationId xmlns:a16="http://schemas.microsoft.com/office/drawing/2014/main" id="{BB4A341B-66F2-E5D3-5FFD-7590EA9B127A}"/>
              </a:ext>
            </a:extLst>
          </p:cNvPr>
          <p:cNvGraphicFramePr>
            <a:graphicFrameLocks noChangeAspect="1"/>
          </p:cNvGraphicFramePr>
          <p:nvPr>
            <p:extLst>
              <p:ext uri="{D42A27DB-BD31-4B8C-83A1-F6EECF244321}">
                <p14:modId xmlns:p14="http://schemas.microsoft.com/office/powerpoint/2010/main" val="1975024469"/>
              </p:ext>
            </p:extLst>
          </p:nvPr>
        </p:nvGraphicFramePr>
        <p:xfrm>
          <a:off x="3949700" y="4141142"/>
          <a:ext cx="303213" cy="285750"/>
        </p:xfrm>
        <a:graphic>
          <a:graphicData uri="http://schemas.openxmlformats.org/presentationml/2006/ole">
            <mc:AlternateContent xmlns:mc="http://schemas.openxmlformats.org/markup-compatibility/2006">
              <mc:Choice xmlns:v="urn:schemas-microsoft-com:vml" Requires="v">
                <p:oleObj spid="_x0000_s17488" r:id="rId8" imgW="164957" imgH="152268" progId="Equation.DSMT4">
                  <p:embed/>
                </p:oleObj>
              </mc:Choice>
              <mc:Fallback>
                <p:oleObj r:id="rId8" imgW="164957" imgH="152268" progId="Equation.DSMT4">
                  <p:embed/>
                  <p:pic>
                    <p:nvPicPr>
                      <p:cNvPr id="245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00" y="4141142"/>
                        <a:ext cx="303213"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6">
            <a:extLst>
              <a:ext uri="{FF2B5EF4-FFF2-40B4-BE49-F238E27FC236}">
                <a16:creationId xmlns:a16="http://schemas.microsoft.com/office/drawing/2014/main" id="{A97C9C95-EEEF-301D-D19E-4384D17CED85}"/>
              </a:ext>
            </a:extLst>
          </p:cNvPr>
          <p:cNvGraphicFramePr>
            <a:graphicFrameLocks noChangeAspect="1"/>
          </p:cNvGraphicFramePr>
          <p:nvPr>
            <p:extLst>
              <p:ext uri="{D42A27DB-BD31-4B8C-83A1-F6EECF244321}">
                <p14:modId xmlns:p14="http://schemas.microsoft.com/office/powerpoint/2010/main" val="2615750540"/>
              </p:ext>
            </p:extLst>
          </p:nvPr>
        </p:nvGraphicFramePr>
        <p:xfrm>
          <a:off x="5110163" y="4564062"/>
          <a:ext cx="303212" cy="285750"/>
        </p:xfrm>
        <a:graphic>
          <a:graphicData uri="http://schemas.openxmlformats.org/presentationml/2006/ole">
            <mc:AlternateContent xmlns:mc="http://schemas.openxmlformats.org/markup-compatibility/2006">
              <mc:Choice xmlns:v="urn:schemas-microsoft-com:vml" Requires="v">
                <p:oleObj spid="_x0000_s17489" r:id="rId9" imgW="164957" imgH="152268" progId="Equation.DSMT4">
                  <p:embed/>
                </p:oleObj>
              </mc:Choice>
              <mc:Fallback>
                <p:oleObj r:id="rId9" imgW="164957" imgH="152268" progId="Equation.DSMT4">
                  <p:embed/>
                  <p:pic>
                    <p:nvPicPr>
                      <p:cNvPr id="2458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0163" y="4564062"/>
                        <a:ext cx="303212"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矩形 18">
            <a:extLst>
              <a:ext uri="{FF2B5EF4-FFF2-40B4-BE49-F238E27FC236}">
                <a16:creationId xmlns:a16="http://schemas.microsoft.com/office/drawing/2014/main" id="{9FCBEF40-D577-47BB-162C-F30A8526EC53}"/>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反函数</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停机问题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09175629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Summary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内容占位符 3">
                <a:extLst>
                  <a:ext uri="{FF2B5EF4-FFF2-40B4-BE49-F238E27FC236}">
                    <a16:creationId xmlns:a16="http://schemas.microsoft.com/office/drawing/2014/main" id="{56644FA5-9878-0AE6-C185-3B565148912B}"/>
                  </a:ext>
                </a:extLst>
              </p:cNvPr>
              <p:cNvSpPr txBox="1">
                <a:spLocks/>
              </p:cNvSpPr>
              <p:nvPr/>
            </p:nvSpPr>
            <p:spPr>
              <a:xfrm>
                <a:off x="1964870" y="1282700"/>
                <a:ext cx="8308032"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0"/>
                  </a:spcBef>
                  <a:defRPr/>
                </a:pPr>
                <a:r>
                  <a:rPr lang="zh-CN" altLang="en-US" b="1" dirty="0">
                    <a:solidFill>
                      <a:srgbClr val="FF0000"/>
                    </a:solidFill>
                    <a:latin typeface="Times New Roman" panose="02020603050405020304" pitchFamily="18" charset="0"/>
                    <a:ea typeface="宋体" panose="02010600030101010101" pitchFamily="2" charset="-122"/>
                  </a:rPr>
                  <a:t>反函数</a:t>
                </a:r>
                <a:endParaRPr lang="en-US" altLang="zh-CN" b="1" dirty="0">
                  <a:solidFill>
                    <a:srgbClr val="FF0000"/>
                  </a:solidFill>
                  <a:latin typeface="Times New Roman" panose="02020603050405020304" pitchFamily="18" charset="0"/>
                  <a:ea typeface="宋体" panose="02010600030101010101" pitchFamily="2" charset="-122"/>
                </a:endParaRPr>
              </a:p>
              <a:p>
                <a:pPr marL="857250" lvl="1" indent="-457200">
                  <a:spcBef>
                    <a:spcPts val="0"/>
                  </a:spcBef>
                  <a:defRPr/>
                </a:pPr>
                <a:r>
                  <a:rPr lang="zh-CN" altLang="en-US" b="1" dirty="0">
                    <a:solidFill>
                      <a:srgbClr val="FF0000"/>
                    </a:solidFill>
                    <a:latin typeface="Times New Roman" panose="02020603050405020304" pitchFamily="18" charset="0"/>
                    <a:ea typeface="宋体" panose="02010600030101010101" pitchFamily="2" charset="-122"/>
                  </a:rPr>
                  <a:t>定义：</a:t>
                </a:r>
                <a:r>
                  <a:rPr lang="zh-CN" altLang="en-US" b="1" dirty="0">
                    <a:solidFill>
                      <a:srgbClr val="000000"/>
                    </a:solidFill>
                    <a:latin typeface="Times New Roman" panose="02020603050405020304" pitchFamily="18" charset="0"/>
                    <a:ea typeface="宋体" panose="02010600030101010101" pitchFamily="2" charset="-122"/>
                  </a:rPr>
                  <a:t>设</a:t>
                </a:r>
                <a14:m>
                  <m:oMath xmlns:m="http://schemas.openxmlformats.org/officeDocument/2006/math">
                    <m:r>
                      <a:rPr lang="en-US" altLang="zh-CN" b="1" i="1" dirty="0">
                        <a:solidFill>
                          <a:srgbClr val="000000"/>
                        </a:solidFill>
                        <a:latin typeface="Cambria Math" panose="02040503050406030204" pitchFamily="18" charset="0"/>
                      </a:rPr>
                      <m:t>𝒇</m:t>
                    </m:r>
                    <m:r>
                      <a:rPr lang="en-US" altLang="zh-CN" b="1" i="1" dirty="0">
                        <a:solidFill>
                          <a:srgbClr val="000000"/>
                        </a:solidFill>
                        <a:latin typeface="Cambria Math" panose="02040503050406030204" pitchFamily="18" charset="0"/>
                      </a:rPr>
                      <m:t>: </m:t>
                    </m:r>
                    <m:r>
                      <a:rPr lang="en-US" altLang="zh-CN" b="1" i="1" dirty="0">
                        <a:solidFill>
                          <a:srgbClr val="000000"/>
                        </a:solidFill>
                        <a:latin typeface="Cambria Math" panose="02040503050406030204" pitchFamily="18" charset="0"/>
                      </a:rPr>
                      <m:t>𝑿</m:t>
                    </m:r>
                    <m:r>
                      <a:rPr lang="en-US" altLang="zh-CN" b="1" i="1" dirty="0">
                        <a:solidFill>
                          <a:srgbClr val="000000"/>
                        </a:solidFill>
                        <a:latin typeface="Cambria Math" panose="02040503050406030204" pitchFamily="18" charset="0"/>
                        <a:cs typeface="Times New Roman" pitchFamily="18" charset="0"/>
                      </a:rPr>
                      <m:t>→</m:t>
                    </m:r>
                    <m:r>
                      <a:rPr lang="en-US" altLang="zh-CN" b="1" i="1" dirty="0">
                        <a:solidFill>
                          <a:srgbClr val="000000"/>
                        </a:solidFill>
                        <a:latin typeface="Cambria Math" panose="02040503050406030204" pitchFamily="18" charset="0"/>
                      </a:rPr>
                      <m:t>𝒀</m:t>
                    </m:r>
                  </m:oMath>
                </a14:m>
                <a:r>
                  <a:rPr lang="zh-CN" altLang="en-US" b="1" dirty="0">
                    <a:solidFill>
                      <a:srgbClr val="000000"/>
                    </a:solidFill>
                    <a:latin typeface="Times New Roman" panose="02020603050405020304" pitchFamily="18" charset="0"/>
                    <a:ea typeface="宋体" panose="02010600030101010101" pitchFamily="2" charset="-122"/>
                  </a:rPr>
                  <a:t>是一个</a:t>
                </a:r>
                <a:r>
                  <a:rPr lang="zh-CN" altLang="en-US" b="1" dirty="0">
                    <a:solidFill>
                      <a:srgbClr val="C00000"/>
                    </a:solidFill>
                    <a:latin typeface="Times New Roman" panose="02020603050405020304" pitchFamily="18" charset="0"/>
                    <a:ea typeface="宋体" panose="02010600030101010101" pitchFamily="2" charset="-122"/>
                  </a:rPr>
                  <a:t>双射函数</a:t>
                </a:r>
                <a:r>
                  <a:rPr lang="zh-CN" altLang="en-US" b="1" dirty="0">
                    <a:solidFill>
                      <a:srgbClr val="000000"/>
                    </a:solidFill>
                    <a:latin typeface="Times New Roman" panose="02020603050405020304" pitchFamily="18" charset="0"/>
                    <a:ea typeface="宋体" panose="02010600030101010101" pitchFamily="2" charset="-122"/>
                  </a:rPr>
                  <a:t>。于是</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的</a:t>
                </a:r>
                <a:r>
                  <a:rPr lang="zh-CN" altLang="en-US" b="1" dirty="0">
                    <a:solidFill>
                      <a:srgbClr val="002060"/>
                    </a:solidFill>
                    <a:latin typeface="Times New Roman" panose="02020603050405020304" pitchFamily="18" charset="0"/>
                    <a:ea typeface="宋体" panose="02010600030101010101" pitchFamily="2" charset="-122"/>
                  </a:rPr>
                  <a:t>逆关系</a:t>
                </a:r>
                <a:r>
                  <a:rPr lang="zh-CN" altLang="en-US" b="1" dirty="0">
                    <a:solidFill>
                      <a:srgbClr val="000000"/>
                    </a:solidFill>
                    <a:latin typeface="Times New Roman" panose="02020603050405020304" pitchFamily="18" charset="0"/>
                    <a:ea typeface="宋体" panose="02010600030101010101" pitchFamily="2" charset="-122"/>
                  </a:rPr>
                  <a:t>是</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的</a:t>
                </a:r>
                <a:r>
                  <a:rPr lang="zh-CN" altLang="en-US" b="1" u="sng"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反函数</a:t>
                </a:r>
                <a:r>
                  <a:rPr lang="zh-CN" altLang="en-US" b="1" dirty="0">
                    <a:solidFill>
                      <a:srgbClr val="000000"/>
                    </a:solidFill>
                    <a:latin typeface="Times New Roman" panose="02020603050405020304" pitchFamily="18" charset="0"/>
                    <a:ea typeface="宋体" panose="02010600030101010101" pitchFamily="2" charset="-122"/>
                  </a:rPr>
                  <a:t>（或称</a:t>
                </a:r>
                <a:r>
                  <a:rPr lang="zh-CN" altLang="en-US" b="1" u="sng"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逆函数</a:t>
                </a:r>
                <a:r>
                  <a:rPr lang="zh-CN" altLang="en-US" b="1" dirty="0">
                    <a:solidFill>
                      <a:srgbClr val="000000"/>
                    </a:solidFill>
                    <a:latin typeface="Times New Roman" panose="02020603050405020304" pitchFamily="18" charset="0"/>
                    <a:ea typeface="宋体" panose="02010600030101010101" pitchFamily="2" charset="-122"/>
                  </a:rPr>
                  <a:t>），并记作</a:t>
                </a:r>
                <a14:m>
                  <m:oMath xmlns:m="http://schemas.openxmlformats.org/officeDocument/2006/math">
                    <m:sSup>
                      <m:sSupPr>
                        <m:ctrlPr>
                          <a:rPr lang="en-US" altLang="zh-CN" b="1" i="1" dirty="0">
                            <a:solidFill>
                              <a:srgbClr val="FF0000"/>
                            </a:solidFill>
                            <a:latin typeface="Cambria Math" panose="02040503050406030204" pitchFamily="18" charset="0"/>
                          </a:rPr>
                        </m:ctrlPr>
                      </m:sSupPr>
                      <m:e>
                        <m:r>
                          <a:rPr lang="en-US" altLang="zh-CN" b="1" i="1" dirty="0">
                            <a:solidFill>
                              <a:srgbClr val="FF0000"/>
                            </a:solidFill>
                            <a:latin typeface="Cambria Math" panose="02040503050406030204" pitchFamily="18" charset="0"/>
                          </a:rPr>
                          <m:t>𝒇</m:t>
                        </m:r>
                      </m:e>
                      <m:sup>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𝟏</m:t>
                        </m:r>
                      </m:sup>
                    </m:sSup>
                  </m:oMath>
                </a14:m>
                <a:r>
                  <a:rPr lang="zh-CN" altLang="en-US" b="1" dirty="0">
                    <a:solidFill>
                      <a:srgbClr val="000000"/>
                    </a:solidFill>
                    <a:latin typeface="Times New Roman" panose="02020603050405020304" pitchFamily="18" charset="0"/>
                    <a:ea typeface="宋体" panose="02010600030101010101" pitchFamily="2" charset="-122"/>
                  </a:rPr>
                  <a:t>。对于</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来说，如果存在</a:t>
                </a:r>
                <a14:m>
                  <m:oMath xmlns:m="http://schemas.openxmlformats.org/officeDocument/2006/math">
                    <m:sSup>
                      <m:sSupPr>
                        <m:ctrlPr>
                          <a:rPr lang="en-US" altLang="zh-CN" b="1" i="1" dirty="0">
                            <a:solidFill>
                              <a:srgbClr val="000000"/>
                            </a:solidFill>
                            <a:latin typeface="Cambria Math" panose="02040503050406030204" pitchFamily="18" charset="0"/>
                          </a:rPr>
                        </m:ctrlPr>
                      </m:sSupPr>
                      <m:e>
                        <m:r>
                          <a:rPr lang="en-US" altLang="zh-CN" b="1" i="1" dirty="0">
                            <a:solidFill>
                              <a:srgbClr val="000000"/>
                            </a:solidFill>
                            <a:latin typeface="Cambria Math" panose="02040503050406030204" pitchFamily="18" charset="0"/>
                          </a:rPr>
                          <m:t>𝒇</m:t>
                        </m:r>
                      </m:e>
                      <m:sup>
                        <m:r>
                          <a:rPr lang="en-US" altLang="zh-CN" b="1" i="1" dirty="0">
                            <a:solidFill>
                              <a:srgbClr val="000000"/>
                            </a:solidFill>
                            <a:latin typeface="Cambria Math" panose="02040503050406030204" pitchFamily="18" charset="0"/>
                          </a:rPr>
                          <m:t>−</m:t>
                        </m:r>
                        <m:r>
                          <a:rPr lang="en-US" altLang="zh-CN" b="1" i="1" dirty="0">
                            <a:solidFill>
                              <a:srgbClr val="000000"/>
                            </a:solidFill>
                            <a:latin typeface="Cambria Math" panose="02040503050406030204" pitchFamily="18" charset="0"/>
                          </a:rPr>
                          <m:t>𝟏</m:t>
                        </m:r>
                      </m:sup>
                    </m:sSup>
                  </m:oMath>
                </a14:m>
                <a:r>
                  <a:rPr lang="zh-CN" altLang="en-US" b="1" dirty="0">
                    <a:solidFill>
                      <a:srgbClr val="000000"/>
                    </a:solidFill>
                    <a:latin typeface="Times New Roman" panose="02020603050405020304" pitchFamily="18" charset="0"/>
                    <a:ea typeface="宋体" panose="02010600030101010101" pitchFamily="2" charset="-122"/>
                  </a:rPr>
                  <a:t>，则函数</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是可逆的。 </a:t>
                </a:r>
                <a:endParaRPr lang="en-US" altLang="zh-CN" b="1" dirty="0">
                  <a:solidFill>
                    <a:srgbClr val="000000"/>
                  </a:solidFill>
                  <a:latin typeface="Times New Roman" panose="02020603050405020304" pitchFamily="18" charset="0"/>
                  <a:ea typeface="宋体" panose="02010600030101010101" pitchFamily="2" charset="-122"/>
                </a:endParaRPr>
              </a:p>
              <a:p>
                <a:pPr marL="857250" lvl="1" indent="-457200">
                  <a:spcBef>
                    <a:spcPts val="0"/>
                  </a:spcBef>
                  <a:defRPr/>
                </a:pPr>
                <a:r>
                  <a:rPr lang="zh-CN" altLang="en-US" b="1" dirty="0">
                    <a:solidFill>
                      <a:srgbClr val="FF0000"/>
                    </a:solidFill>
                    <a:latin typeface="Times New Roman" panose="02020603050405020304" pitchFamily="18" charset="0"/>
                    <a:ea typeface="宋体" panose="02010600030101010101" pitchFamily="2" charset="-122"/>
                  </a:rPr>
                  <a:t>注意：</a:t>
                </a:r>
                <a:r>
                  <a:rPr lang="zh-CN" altLang="en-US" b="1" dirty="0">
                    <a:solidFill>
                      <a:srgbClr val="000000"/>
                    </a:solidFill>
                    <a:latin typeface="Times New Roman" panose="02020603050405020304" pitchFamily="18" charset="0"/>
                    <a:ea typeface="宋体" panose="02010600030101010101" pitchFamily="2" charset="-122"/>
                  </a:rPr>
                  <a:t>仅当</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是</a:t>
                </a:r>
                <a:r>
                  <a:rPr lang="zh-CN" altLang="en-US" b="1" dirty="0">
                    <a:solidFill>
                      <a:srgbClr val="002060"/>
                    </a:solidFill>
                    <a:latin typeface="Times New Roman" panose="02020603050405020304" pitchFamily="18" charset="0"/>
                    <a:ea typeface="宋体" panose="02010600030101010101" pitchFamily="2" charset="-122"/>
                  </a:rPr>
                  <a:t>双射函数</a:t>
                </a:r>
                <a:r>
                  <a:rPr lang="zh-CN" altLang="en-US" b="1" dirty="0">
                    <a:solidFill>
                      <a:srgbClr val="000000"/>
                    </a:solidFill>
                    <a:latin typeface="Times New Roman" panose="02020603050405020304" pitchFamily="18" charset="0"/>
                    <a:ea typeface="宋体" panose="02010600030101010101" pitchFamily="2" charset="-122"/>
                  </a:rPr>
                  <a:t>时，才有对应于</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的</a:t>
                </a:r>
                <a:r>
                  <a:rPr lang="zh-CN" altLang="en-US" b="1" dirty="0">
                    <a:solidFill>
                      <a:srgbClr val="002060"/>
                    </a:solidFill>
                    <a:latin typeface="Times New Roman" panose="02020603050405020304" pitchFamily="18" charset="0"/>
                    <a:ea typeface="宋体" panose="02010600030101010101" pitchFamily="2" charset="-122"/>
                  </a:rPr>
                  <a:t>反函数 </a:t>
                </a:r>
                <a14:m>
                  <m:oMath xmlns:m="http://schemas.openxmlformats.org/officeDocument/2006/math">
                    <m:sSup>
                      <m:sSupPr>
                        <m:ctrlPr>
                          <a:rPr lang="en-US" altLang="zh-CN" b="1" i="1" dirty="0">
                            <a:solidFill>
                              <a:srgbClr val="002060"/>
                            </a:solidFill>
                            <a:latin typeface="Cambria Math" panose="02040503050406030204" pitchFamily="18" charset="0"/>
                          </a:rPr>
                        </m:ctrlPr>
                      </m:sSupPr>
                      <m:e>
                        <m:r>
                          <a:rPr lang="en-US" altLang="zh-CN" b="1" i="1" dirty="0">
                            <a:solidFill>
                              <a:srgbClr val="002060"/>
                            </a:solidFill>
                            <a:latin typeface="Cambria Math" panose="02040503050406030204" pitchFamily="18" charset="0"/>
                          </a:rPr>
                          <m:t>𝒇</m:t>
                        </m:r>
                      </m:e>
                      <m:sup>
                        <m:r>
                          <a:rPr lang="en-US" altLang="zh-CN" b="1" i="1" dirty="0">
                            <a:solidFill>
                              <a:srgbClr val="002060"/>
                            </a:solidFill>
                            <a:latin typeface="Cambria Math" panose="02040503050406030204" pitchFamily="18" charset="0"/>
                          </a:rPr>
                          <m:t>−</m:t>
                        </m:r>
                        <m:r>
                          <a:rPr lang="en-US" altLang="zh-CN" b="1" i="1" dirty="0">
                            <a:solidFill>
                              <a:srgbClr val="002060"/>
                            </a:solidFill>
                            <a:latin typeface="Cambria Math" panose="02040503050406030204" pitchFamily="18" charset="0"/>
                          </a:rPr>
                          <m:t>𝟏</m:t>
                        </m:r>
                      </m:sup>
                    </m:sSup>
                  </m:oMath>
                </a14:m>
                <a:r>
                  <a:rPr lang="zh-CN" altLang="en-US" sz="2000" b="1" dirty="0">
                    <a:solidFill>
                      <a:srgbClr val="000000"/>
                    </a:solidFill>
                    <a:latin typeface="Times New Roman" panose="02020603050405020304" pitchFamily="18" charset="0"/>
                    <a:ea typeface="宋体" panose="02010600030101010101" pitchFamily="2" charset="-122"/>
                  </a:rPr>
                  <a:t>。 </a:t>
                </a:r>
              </a:p>
              <a:p>
                <a:pPr marL="857250" lvl="1" indent="-457200">
                  <a:spcBef>
                    <a:spcPts val="0"/>
                  </a:spcBef>
                  <a:defRPr/>
                </a:pPr>
                <a:r>
                  <a:rPr lang="zh-CN" altLang="en-US" b="1" dirty="0">
                    <a:solidFill>
                      <a:srgbClr val="FF0000"/>
                    </a:solidFill>
                    <a:latin typeface="Times New Roman" panose="02020603050405020304" pitchFamily="18" charset="0"/>
                    <a:ea typeface="宋体" panose="02010600030101010101" pitchFamily="2" charset="-122"/>
                  </a:rPr>
                  <a:t>定义</a:t>
                </a:r>
                <a:r>
                  <a:rPr lang="zh-CN" altLang="en-US" b="1" dirty="0">
                    <a:solidFill>
                      <a:srgbClr val="000000"/>
                    </a:solidFill>
                    <a:latin typeface="Times New Roman" panose="02020603050405020304" pitchFamily="18" charset="0"/>
                    <a:ea typeface="宋体" panose="02010600030101010101" pitchFamily="2" charset="-122"/>
                  </a:rPr>
                  <a:t>：设</a:t>
                </a:r>
                <a14:m>
                  <m:oMath xmlns:m="http://schemas.openxmlformats.org/officeDocument/2006/math">
                    <m:r>
                      <a:rPr lang="en-US" altLang="zh-CN" b="1" i="1" dirty="0">
                        <a:solidFill>
                          <a:srgbClr val="002060"/>
                        </a:solidFill>
                        <a:latin typeface="Cambria Math" panose="02040503050406030204" pitchFamily="18" charset="0"/>
                      </a:rPr>
                      <m:t>𝒇</m:t>
                    </m:r>
                    <m:r>
                      <a:rPr lang="en-US" altLang="zh-CN" b="1" i="1" dirty="0">
                        <a:solidFill>
                          <a:srgbClr val="002060"/>
                        </a:solidFill>
                        <a:latin typeface="Cambria Math" panose="02040503050406030204" pitchFamily="18" charset="0"/>
                      </a:rPr>
                      <m:t>: </m:t>
                    </m:r>
                    <m:r>
                      <a:rPr lang="en-US" altLang="zh-CN" b="1" i="1" dirty="0">
                        <a:solidFill>
                          <a:srgbClr val="002060"/>
                        </a:solidFill>
                        <a:latin typeface="Cambria Math" panose="02040503050406030204" pitchFamily="18" charset="0"/>
                      </a:rPr>
                      <m:t>𝑿</m:t>
                    </m:r>
                    <m:r>
                      <a:rPr lang="en-US" altLang="zh-CN" b="1" i="1" dirty="0">
                        <a:solidFill>
                          <a:srgbClr val="002060"/>
                        </a:solidFill>
                        <a:latin typeface="Cambria Math" panose="02040503050406030204" pitchFamily="18" charset="0"/>
                        <a:cs typeface="Times New Roman" pitchFamily="18" charset="0"/>
                      </a:rPr>
                      <m:t>→</m:t>
                    </m:r>
                    <m:r>
                      <a:rPr lang="en-US" altLang="zh-CN" b="1" i="1" dirty="0">
                        <a:solidFill>
                          <a:srgbClr val="002060"/>
                        </a:solidFill>
                        <a:latin typeface="Cambria Math" panose="02040503050406030204" pitchFamily="18" charset="0"/>
                      </a:rPr>
                      <m:t>𝒀</m:t>
                    </m:r>
                  </m:oMath>
                </a14:m>
                <a:r>
                  <a:rPr lang="zh-CN" altLang="en-US" b="1" dirty="0">
                    <a:solidFill>
                      <a:srgbClr val="000000"/>
                    </a:solidFill>
                    <a:latin typeface="Times New Roman" panose="02020603050405020304" pitchFamily="18" charset="0"/>
                    <a:ea typeface="宋体" panose="02010600030101010101" pitchFamily="2" charset="-122"/>
                  </a:rPr>
                  <a:t>，若存在函数 </a:t>
                </a:r>
                <a14:m>
                  <m:oMath xmlns:m="http://schemas.openxmlformats.org/officeDocument/2006/math">
                    <m:r>
                      <a:rPr lang="en-US" altLang="zh-CN" b="1" i="1" dirty="0">
                        <a:solidFill>
                          <a:srgbClr val="002060"/>
                        </a:solidFill>
                        <a:latin typeface="Cambria Math" panose="02040503050406030204" pitchFamily="18" charset="0"/>
                      </a:rPr>
                      <m:t>𝒈</m:t>
                    </m:r>
                    <m:r>
                      <a:rPr lang="en-US" altLang="zh-CN" b="1" i="1" dirty="0">
                        <a:solidFill>
                          <a:srgbClr val="002060"/>
                        </a:solidFill>
                        <a:latin typeface="Cambria Math" panose="02040503050406030204" pitchFamily="18" charset="0"/>
                      </a:rPr>
                      <m:t>: </m:t>
                    </m:r>
                    <m:r>
                      <a:rPr lang="en-US" altLang="zh-CN" b="1" i="1" dirty="0">
                        <a:solidFill>
                          <a:srgbClr val="002060"/>
                        </a:solidFill>
                        <a:latin typeface="Cambria Math" panose="02040503050406030204" pitchFamily="18" charset="0"/>
                      </a:rPr>
                      <m:t>𝒀</m:t>
                    </m:r>
                    <m:r>
                      <a:rPr lang="en-US" altLang="zh-CN" b="1" i="1" dirty="0">
                        <a:solidFill>
                          <a:srgbClr val="002060"/>
                        </a:solidFill>
                        <a:latin typeface="Cambria Math" panose="02040503050406030204" pitchFamily="18" charset="0"/>
                        <a:cs typeface="Times New Roman" pitchFamily="18" charset="0"/>
                      </a:rPr>
                      <m:t>→</m:t>
                    </m:r>
                    <m:r>
                      <a:rPr lang="en-US" altLang="zh-CN" b="1" i="1" dirty="0">
                        <a:solidFill>
                          <a:srgbClr val="002060"/>
                        </a:solidFill>
                        <a:latin typeface="Cambria Math" panose="02040503050406030204" pitchFamily="18" charset="0"/>
                      </a:rPr>
                      <m:t>𝑿</m:t>
                    </m:r>
                  </m:oMath>
                </a14:m>
                <a:r>
                  <a:rPr lang="zh-CN" altLang="en-US" b="1" dirty="0">
                    <a:solidFill>
                      <a:srgbClr val="000000"/>
                    </a:solidFill>
                    <a:latin typeface="Times New Roman" panose="02020603050405020304" pitchFamily="18" charset="0"/>
                    <a:ea typeface="宋体" panose="02010600030101010101" pitchFamily="2" charset="-122"/>
                  </a:rPr>
                  <a:t>， 使得  </a:t>
                </a:r>
                <a14:m>
                  <m:oMath xmlns:m="http://schemas.openxmlformats.org/officeDocument/2006/math">
                    <m:r>
                      <a:rPr lang="en-US" altLang="zh-CN" b="1" i="1" dirty="0">
                        <a:solidFill>
                          <a:srgbClr val="002060"/>
                        </a:solidFill>
                        <a:latin typeface="Cambria Math" panose="02040503050406030204" pitchFamily="18" charset="0"/>
                      </a:rPr>
                      <m:t>𝒈</m:t>
                    </m:r>
                    <m:r>
                      <a:rPr lang="en-US" altLang="zh-CN" b="1" i="1" dirty="0">
                        <a:solidFill>
                          <a:srgbClr val="002060"/>
                        </a:solidFill>
                        <a:latin typeface="Cambria Math" panose="02040503050406030204" pitchFamily="18" charset="0"/>
                      </a:rPr>
                      <m:t>◦</m:t>
                    </m:r>
                    <m:r>
                      <a:rPr lang="en-US" altLang="zh-CN" b="1" i="1" dirty="0">
                        <a:solidFill>
                          <a:srgbClr val="002060"/>
                        </a:solidFill>
                        <a:latin typeface="Cambria Math" panose="02040503050406030204" pitchFamily="18" charset="0"/>
                      </a:rPr>
                      <m:t>𝒇</m:t>
                    </m:r>
                    <m:r>
                      <a:rPr lang="en-US" altLang="zh-CN" b="1" i="1" dirty="0">
                        <a:solidFill>
                          <a:srgbClr val="002060"/>
                        </a:solidFill>
                        <a:latin typeface="Cambria Math" panose="02040503050406030204" pitchFamily="18" charset="0"/>
                      </a:rPr>
                      <m:t>=</m:t>
                    </m:r>
                    <m:sSub>
                      <m:sSubPr>
                        <m:ctrlPr>
                          <a:rPr lang="en-US" altLang="zh-CN" b="1" i="1" dirty="0">
                            <a:solidFill>
                              <a:srgbClr val="002060"/>
                            </a:solidFill>
                            <a:latin typeface="Cambria Math" panose="02040503050406030204" pitchFamily="18" charset="0"/>
                          </a:rPr>
                        </m:ctrlPr>
                      </m:sSubPr>
                      <m:e>
                        <m:r>
                          <a:rPr lang="en-US" altLang="zh-CN" b="1" i="1" dirty="0">
                            <a:solidFill>
                              <a:srgbClr val="002060"/>
                            </a:solidFill>
                            <a:latin typeface="Cambria Math" panose="02040503050406030204" pitchFamily="18" charset="0"/>
                          </a:rPr>
                          <m:t>𝑰</m:t>
                        </m:r>
                      </m:e>
                      <m:sub>
                        <m:r>
                          <a:rPr lang="en-US" altLang="zh-CN" b="1" i="1" dirty="0">
                            <a:solidFill>
                              <a:srgbClr val="002060"/>
                            </a:solidFill>
                            <a:latin typeface="Cambria Math" panose="02040503050406030204" pitchFamily="18" charset="0"/>
                          </a:rPr>
                          <m:t>𝑿</m:t>
                        </m:r>
                      </m:sub>
                    </m:sSub>
                  </m:oMath>
                </a14:m>
                <a:r>
                  <a:rPr lang="zh-CN" altLang="en-US" b="1" dirty="0">
                    <a:solidFill>
                      <a:srgbClr val="000000"/>
                    </a:solidFill>
                    <a:latin typeface="Times New Roman" panose="02020603050405020304" pitchFamily="18" charset="0"/>
                    <a:ea typeface="宋体" panose="02010600030101010101" pitchFamily="2" charset="-122"/>
                  </a:rPr>
                  <a:t>，则称</a:t>
                </a:r>
                <a14:m>
                  <m:oMath xmlns:m="http://schemas.openxmlformats.org/officeDocument/2006/math">
                    <m:r>
                      <a:rPr lang="en-US" altLang="zh-CN" b="1" i="1" dirty="0">
                        <a:solidFill>
                          <a:srgbClr val="000000"/>
                        </a:solidFill>
                        <a:latin typeface="Cambria Math" panose="02040503050406030204" pitchFamily="18" charset="0"/>
                      </a:rPr>
                      <m:t>𝒈</m:t>
                    </m:r>
                  </m:oMath>
                </a14:m>
                <a:r>
                  <a:rPr lang="zh-CN" altLang="en-US" b="1" dirty="0">
                    <a:solidFill>
                      <a:srgbClr val="000000"/>
                    </a:solidFill>
                    <a:latin typeface="Times New Roman" panose="02020603050405020304" pitchFamily="18" charset="0"/>
                    <a:ea typeface="宋体" panose="02010600030101010101" pitchFamily="2" charset="-122"/>
                  </a:rPr>
                  <a:t>为</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的</a:t>
                </a:r>
                <a:r>
                  <a:rPr lang="zh-CN" altLang="en-US" b="1" u="sng"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左逆</a:t>
                </a:r>
                <a:r>
                  <a:rPr lang="zh-CN" altLang="en-US" b="1" dirty="0">
                    <a:solidFill>
                      <a:srgbClr val="000000"/>
                    </a:solidFill>
                    <a:latin typeface="Times New Roman" panose="02020603050405020304" pitchFamily="18" charset="0"/>
                    <a:ea typeface="宋体" panose="02010600030101010101" pitchFamily="2" charset="-122"/>
                  </a:rPr>
                  <a:t>；若存在函数 </a:t>
                </a:r>
                <a14:m>
                  <m:oMath xmlns:m="http://schemas.openxmlformats.org/officeDocument/2006/math">
                    <m:r>
                      <a:rPr lang="en-US" altLang="zh-CN" b="1" i="1" dirty="0">
                        <a:solidFill>
                          <a:srgbClr val="000000"/>
                        </a:solidFill>
                        <a:latin typeface="Cambria Math" panose="02040503050406030204" pitchFamily="18" charset="0"/>
                      </a:rPr>
                      <m:t>𝒈</m:t>
                    </m:r>
                    <m:r>
                      <a:rPr lang="en-US" altLang="zh-CN" b="1" i="1" dirty="0">
                        <a:solidFill>
                          <a:srgbClr val="000000"/>
                        </a:solidFill>
                        <a:latin typeface="Cambria Math" panose="02040503050406030204" pitchFamily="18" charset="0"/>
                      </a:rPr>
                      <m:t>: </m:t>
                    </m:r>
                    <m:r>
                      <a:rPr lang="en-US" altLang="zh-CN" b="1" i="1" dirty="0">
                        <a:solidFill>
                          <a:srgbClr val="000000"/>
                        </a:solidFill>
                        <a:latin typeface="Cambria Math" panose="02040503050406030204" pitchFamily="18" charset="0"/>
                      </a:rPr>
                      <m:t>𝒀</m:t>
                    </m:r>
                    <m:r>
                      <a:rPr lang="en-US" altLang="zh-CN" b="1" i="1" dirty="0">
                        <a:solidFill>
                          <a:srgbClr val="000000"/>
                        </a:solidFill>
                        <a:latin typeface="Cambria Math" panose="02040503050406030204" pitchFamily="18" charset="0"/>
                      </a:rPr>
                      <m:t>→</m:t>
                    </m:r>
                    <m:r>
                      <a:rPr lang="en-US" altLang="zh-CN" b="1" i="1" dirty="0">
                        <a:solidFill>
                          <a:srgbClr val="000000"/>
                        </a:solidFill>
                        <a:latin typeface="Cambria Math" panose="02040503050406030204" pitchFamily="18" charset="0"/>
                      </a:rPr>
                      <m:t>𝑿</m:t>
                    </m:r>
                  </m:oMath>
                </a14:m>
                <a:r>
                  <a:rPr lang="zh-CN" altLang="en-US" b="1" dirty="0">
                    <a:solidFill>
                      <a:srgbClr val="000000"/>
                    </a:solidFill>
                    <a:latin typeface="Times New Roman" panose="02020603050405020304" pitchFamily="18" charset="0"/>
                    <a:ea typeface="宋体" panose="02010600030101010101" pitchFamily="2" charset="-122"/>
                  </a:rPr>
                  <a:t>，使得</a:t>
                </a:r>
                <a14:m>
                  <m:oMath xmlns:m="http://schemas.openxmlformats.org/officeDocument/2006/math">
                    <m:r>
                      <a:rPr lang="en-US" altLang="zh-CN" b="1" i="1" dirty="0">
                        <a:solidFill>
                          <a:srgbClr val="002060"/>
                        </a:solidFill>
                        <a:latin typeface="Cambria Math" panose="02040503050406030204" pitchFamily="18" charset="0"/>
                      </a:rPr>
                      <m:t>𝒇</m:t>
                    </m:r>
                    <m:r>
                      <a:rPr lang="en-US" altLang="zh-CN" b="1" i="1" dirty="0">
                        <a:solidFill>
                          <a:srgbClr val="002060"/>
                        </a:solidFill>
                        <a:latin typeface="Cambria Math" panose="02040503050406030204" pitchFamily="18" charset="0"/>
                      </a:rPr>
                      <m:t>◦</m:t>
                    </m:r>
                    <m:r>
                      <a:rPr lang="en-US" altLang="zh-CN" b="1" i="1" dirty="0">
                        <a:solidFill>
                          <a:srgbClr val="002060"/>
                        </a:solidFill>
                        <a:latin typeface="Cambria Math" panose="02040503050406030204" pitchFamily="18" charset="0"/>
                      </a:rPr>
                      <m:t>𝒈</m:t>
                    </m:r>
                    <m:r>
                      <a:rPr lang="en-US" altLang="zh-CN" b="1" i="1" dirty="0">
                        <a:solidFill>
                          <a:srgbClr val="002060"/>
                        </a:solidFill>
                        <a:latin typeface="Cambria Math" panose="02040503050406030204" pitchFamily="18" charset="0"/>
                      </a:rPr>
                      <m:t>=</m:t>
                    </m:r>
                    <m:sSub>
                      <m:sSubPr>
                        <m:ctrlPr>
                          <a:rPr lang="en-US" altLang="zh-CN" b="1" i="1" dirty="0">
                            <a:solidFill>
                              <a:srgbClr val="002060"/>
                            </a:solidFill>
                            <a:latin typeface="Cambria Math" panose="02040503050406030204" pitchFamily="18" charset="0"/>
                          </a:rPr>
                        </m:ctrlPr>
                      </m:sSubPr>
                      <m:e>
                        <m:r>
                          <a:rPr lang="en-US" altLang="zh-CN" b="1" i="1" dirty="0">
                            <a:solidFill>
                              <a:srgbClr val="002060"/>
                            </a:solidFill>
                            <a:latin typeface="Cambria Math" panose="02040503050406030204" pitchFamily="18" charset="0"/>
                          </a:rPr>
                          <m:t>𝑰</m:t>
                        </m:r>
                      </m:e>
                      <m:sub>
                        <m:r>
                          <a:rPr lang="en-US" altLang="zh-CN" b="1" i="1" dirty="0">
                            <a:solidFill>
                              <a:srgbClr val="002060"/>
                            </a:solidFill>
                            <a:latin typeface="Cambria Math" panose="02040503050406030204" pitchFamily="18" charset="0"/>
                          </a:rPr>
                          <m:t>𝒀</m:t>
                        </m:r>
                      </m:sub>
                    </m:sSub>
                  </m:oMath>
                </a14:m>
                <a:r>
                  <a:rPr lang="zh-CN" altLang="en-US" b="1" dirty="0">
                    <a:solidFill>
                      <a:srgbClr val="000000"/>
                    </a:solidFill>
                    <a:latin typeface="Times New Roman" panose="02020603050405020304" pitchFamily="18" charset="0"/>
                    <a:ea typeface="宋体" panose="02010600030101010101" pitchFamily="2" charset="-122"/>
                  </a:rPr>
                  <a:t>，则称</a:t>
                </a:r>
                <a14:m>
                  <m:oMath xmlns:m="http://schemas.openxmlformats.org/officeDocument/2006/math">
                    <m:r>
                      <a:rPr lang="en-US" altLang="zh-CN" b="1" i="1" dirty="0">
                        <a:solidFill>
                          <a:srgbClr val="000000"/>
                        </a:solidFill>
                        <a:latin typeface="Cambria Math" panose="02040503050406030204" pitchFamily="18" charset="0"/>
                      </a:rPr>
                      <m:t>𝒈</m:t>
                    </m:r>
                  </m:oMath>
                </a14:m>
                <a:r>
                  <a:rPr lang="zh-CN" altLang="en-US" b="1" dirty="0">
                    <a:solidFill>
                      <a:srgbClr val="000000"/>
                    </a:solidFill>
                    <a:latin typeface="Times New Roman" panose="02020603050405020304" pitchFamily="18" charset="0"/>
                    <a:ea typeface="宋体" panose="02010600030101010101" pitchFamily="2" charset="-122"/>
                  </a:rPr>
                  <a:t>为</a:t>
                </a:r>
                <a14:m>
                  <m:oMath xmlns:m="http://schemas.openxmlformats.org/officeDocument/2006/math">
                    <m:r>
                      <a:rPr lang="en-US" altLang="zh-CN" b="1" i="1" dirty="0">
                        <a:solidFill>
                          <a:srgbClr val="000000"/>
                        </a:solidFill>
                        <a:latin typeface="Cambria Math" panose="02040503050406030204" pitchFamily="18" charset="0"/>
                      </a:rPr>
                      <m:t>𝒇</m:t>
                    </m:r>
                  </m:oMath>
                </a14:m>
                <a:r>
                  <a:rPr lang="zh-CN" altLang="en-US" b="1" dirty="0">
                    <a:solidFill>
                      <a:srgbClr val="000000"/>
                    </a:solidFill>
                    <a:latin typeface="Times New Roman" panose="02020603050405020304" pitchFamily="18" charset="0"/>
                    <a:ea typeface="宋体" panose="02010600030101010101" pitchFamily="2" charset="-122"/>
                  </a:rPr>
                  <a:t>的</a:t>
                </a:r>
                <a:r>
                  <a:rPr lang="zh-CN" altLang="en-US" b="1" u="sng"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右逆</a:t>
                </a:r>
                <a:r>
                  <a:rPr lang="zh-CN" altLang="en-US" b="1" dirty="0">
                    <a:solidFill>
                      <a:srgbClr val="000000"/>
                    </a:solidFill>
                    <a:latin typeface="Times New Roman" panose="02020603050405020304" pitchFamily="18" charset="0"/>
                    <a:ea typeface="宋体" panose="02010600030101010101" pitchFamily="2" charset="-122"/>
                  </a:rPr>
                  <a:t>。</a:t>
                </a:r>
                <a:endParaRPr lang="en-US" altLang="zh-CN" b="1" dirty="0">
                  <a:solidFill>
                    <a:srgbClr val="000000"/>
                  </a:solidFill>
                  <a:latin typeface="Times New Roman" panose="02020603050405020304" pitchFamily="18" charset="0"/>
                  <a:ea typeface="宋体" panose="02010600030101010101" pitchFamily="2" charset="-122"/>
                </a:endParaRPr>
              </a:p>
              <a:p>
                <a:pPr marL="457200" indent="-457200">
                  <a:spcBef>
                    <a:spcPts val="0"/>
                  </a:spcBef>
                  <a:defRPr/>
                </a:pPr>
                <a:endParaRPr lang="zh-CN" altLang="en-US" sz="2400" b="1" dirty="0">
                  <a:solidFill>
                    <a:srgbClr val="000000"/>
                  </a:solidFill>
                  <a:latin typeface="Times New Roman" panose="02020603050405020304" pitchFamily="18" charset="0"/>
                  <a:ea typeface="宋体" panose="02010600030101010101" pitchFamily="2" charset="-122"/>
                </a:endParaRPr>
              </a:p>
            </p:txBody>
          </p:sp>
        </mc:Choice>
        <mc:Fallback xmlns="">
          <p:sp>
            <p:nvSpPr>
              <p:cNvPr id="12" name="内容占位符 3">
                <a:extLst>
                  <a:ext uri="{FF2B5EF4-FFF2-40B4-BE49-F238E27FC236}">
                    <a16:creationId xmlns:a16="http://schemas.microsoft.com/office/drawing/2014/main" id="{56644FA5-9878-0AE6-C185-3B565148912B}"/>
                  </a:ext>
                </a:extLst>
              </p:cNvPr>
              <p:cNvSpPr txBox="1">
                <a:spLocks noRot="1" noChangeAspect="1" noMove="1" noResize="1" noEditPoints="1" noAdjustHandles="1" noChangeArrowheads="1" noChangeShapeType="1" noTextEdit="1"/>
              </p:cNvSpPr>
              <p:nvPr/>
            </p:nvSpPr>
            <p:spPr>
              <a:xfrm>
                <a:off x="1964870" y="1282700"/>
                <a:ext cx="8308032" cy="5715000"/>
              </a:xfrm>
              <a:prstGeom prst="rect">
                <a:avLst/>
              </a:prstGeom>
              <a:blipFill>
                <a:blip r:embed="rId3"/>
                <a:stretch>
                  <a:fillRect l="-1321" t="-2132" r="-1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18274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Summary</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3" name="内容占位符 3">
                <a:extLst>
                  <a:ext uri="{FF2B5EF4-FFF2-40B4-BE49-F238E27FC236}">
                    <a16:creationId xmlns:a16="http://schemas.microsoft.com/office/drawing/2014/main" id="{32023A9F-9A4A-A753-F9F4-E05FA6DEE5B5}"/>
                  </a:ext>
                </a:extLst>
              </p:cNvPr>
              <p:cNvSpPr txBox="1">
                <a:spLocks/>
              </p:cNvSpPr>
              <p:nvPr/>
            </p:nvSpPr>
            <p:spPr>
              <a:xfrm>
                <a:off x="1964870" y="1422400"/>
                <a:ext cx="8308032"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0"/>
                  </a:spcBef>
                  <a:defRPr/>
                </a:pPr>
                <a:r>
                  <a:rPr lang="zh-CN" altLang="en-US" b="1" dirty="0">
                    <a:solidFill>
                      <a:srgbClr val="FF0000"/>
                    </a:solidFill>
                    <a:latin typeface="Times New Roman" panose="02020603050405020304" pitchFamily="18" charset="0"/>
                    <a:ea typeface="宋体" panose="02010600030101010101" pitchFamily="2" charset="-122"/>
                  </a:rPr>
                  <a:t>反函数</a:t>
                </a:r>
                <a:endParaRPr lang="en-US" altLang="zh-CN" b="1" dirty="0">
                  <a:solidFill>
                    <a:srgbClr val="FF0000"/>
                  </a:solidFill>
                  <a:latin typeface="Times New Roman" panose="02020603050405020304" pitchFamily="18" charset="0"/>
                  <a:ea typeface="宋体" panose="02010600030101010101" pitchFamily="2" charset="-122"/>
                </a:endParaRPr>
              </a:p>
              <a:p>
                <a:pPr marL="857250" lvl="1" indent="-457200">
                  <a:spcBef>
                    <a:spcPts val="0"/>
                  </a:spcBef>
                  <a:defRPr/>
                </a:pPr>
                <a:r>
                  <a:rPr lang="zh-CN" altLang="en-US" b="1" dirty="0">
                    <a:solidFill>
                      <a:srgbClr val="FF0000"/>
                    </a:solidFill>
                    <a:latin typeface="Times New Roman" panose="02020603050405020304" pitchFamily="18" charset="0"/>
                    <a:cs typeface="Times New Roman" panose="02020603050405020304" pitchFamily="18" charset="0"/>
                  </a:rPr>
                  <a:t>定理：</a:t>
                </a:r>
                <a:r>
                  <a:rPr lang="zh-CN" altLang="en-US" b="1" dirty="0">
                    <a:latin typeface="Times New Roman" panose="02020603050405020304" pitchFamily="18" charset="0"/>
                    <a:cs typeface="Times New Roman" panose="02020603050405020304" pitchFamily="18" charset="0"/>
                  </a:rPr>
                  <a:t>设</a:t>
                </a:r>
                <a14:m>
                  <m:oMath xmlns:m="http://schemas.openxmlformats.org/officeDocument/2006/math">
                    <m:r>
                      <a:rPr lang="en-US" altLang="zh-CN" b="1" i="1" dirty="0">
                        <a:solidFill>
                          <a:srgbClr val="002060"/>
                        </a:solidFill>
                        <a:latin typeface="Cambria Math" panose="02040503050406030204" pitchFamily="18" charset="0"/>
                      </a:rPr>
                      <m:t>𝒇</m:t>
                    </m:r>
                    <m:r>
                      <a:rPr lang="en-US" altLang="zh-CN" b="1" i="1" dirty="0">
                        <a:solidFill>
                          <a:srgbClr val="002060"/>
                        </a:solidFill>
                        <a:latin typeface="Cambria Math" panose="02040503050406030204" pitchFamily="18" charset="0"/>
                      </a:rPr>
                      <m:t>: </m:t>
                    </m:r>
                    <m:r>
                      <a:rPr lang="en-US" altLang="zh-CN" b="1" i="1" dirty="0">
                        <a:solidFill>
                          <a:srgbClr val="002060"/>
                        </a:solidFill>
                        <a:latin typeface="Cambria Math" panose="02040503050406030204" pitchFamily="18" charset="0"/>
                      </a:rPr>
                      <m:t>𝑿</m:t>
                    </m:r>
                    <m:r>
                      <a:rPr lang="en-US" altLang="zh-CN" b="1" i="1" dirty="0">
                        <a:solidFill>
                          <a:srgbClr val="002060"/>
                        </a:solidFill>
                        <a:latin typeface="Cambria Math" panose="02040503050406030204" pitchFamily="18" charset="0"/>
                        <a:cs typeface="Times New Roman" panose="02020603050405020304" pitchFamily="18" charset="0"/>
                      </a:rPr>
                      <m:t>→</m:t>
                    </m:r>
                    <m:r>
                      <a:rPr lang="en-US" altLang="zh-CN" b="1" i="1" dirty="0">
                        <a:solidFill>
                          <a:srgbClr val="002060"/>
                        </a:solidFill>
                        <a:latin typeface="Cambria Math" panose="02040503050406030204" pitchFamily="18" charset="0"/>
                      </a:rPr>
                      <m:t>𝒀</m:t>
                    </m:r>
                  </m:oMath>
                </a14:m>
                <a:r>
                  <a:rPr lang="zh-CN" altLang="en-US" b="1" dirty="0">
                    <a:latin typeface="Times New Roman" panose="02020603050405020304" pitchFamily="18" charset="0"/>
                    <a:cs typeface="Times New Roman" panose="02020603050405020304" pitchFamily="18" charset="0"/>
                  </a:rPr>
                  <a:t>是一个</a:t>
                </a:r>
                <a:r>
                  <a:rPr lang="zh-CN" altLang="en-US" b="1" dirty="0">
                    <a:solidFill>
                      <a:srgbClr val="002060"/>
                    </a:solidFill>
                    <a:latin typeface="Times New Roman" panose="02020603050405020304" pitchFamily="18" charset="0"/>
                    <a:cs typeface="Times New Roman" panose="02020603050405020304" pitchFamily="18" charset="0"/>
                  </a:rPr>
                  <a:t>双射函数</a:t>
                </a:r>
                <a:r>
                  <a:rPr lang="zh-CN" altLang="en-US" b="1" dirty="0">
                    <a:latin typeface="Times New Roman" panose="02020603050405020304" pitchFamily="18" charset="0"/>
                    <a:cs typeface="Times New Roman" panose="02020603050405020304" pitchFamily="18" charset="0"/>
                  </a:rPr>
                  <a:t>。于是，反函数</a:t>
                </a:r>
                <a14:m>
                  <m:oMath xmlns:m="http://schemas.openxmlformats.org/officeDocument/2006/math">
                    <m:sSup>
                      <m:sSupPr>
                        <m:ctrlPr>
                          <a:rPr lang="en-US" altLang="zh-CN" b="1" i="1" dirty="0">
                            <a:solidFill>
                              <a:srgbClr val="002060"/>
                            </a:solidFill>
                            <a:latin typeface="Cambria Math" panose="02040503050406030204" pitchFamily="18" charset="0"/>
                          </a:rPr>
                        </m:ctrlPr>
                      </m:sSupPr>
                      <m:e>
                        <m:r>
                          <a:rPr lang="en-US" altLang="zh-CN" b="1" i="1" dirty="0">
                            <a:solidFill>
                              <a:srgbClr val="002060"/>
                            </a:solidFill>
                            <a:latin typeface="Cambria Math" panose="02040503050406030204" pitchFamily="18" charset="0"/>
                          </a:rPr>
                          <m:t>𝒇</m:t>
                        </m:r>
                      </m:e>
                      <m:sup>
                        <m:r>
                          <a:rPr lang="en-US" altLang="zh-CN" b="1" i="1" dirty="0">
                            <a:solidFill>
                              <a:srgbClr val="002060"/>
                            </a:solidFill>
                            <a:latin typeface="Cambria Math" panose="02040503050406030204" pitchFamily="18" charset="0"/>
                          </a:rPr>
                          <m:t>−</m:t>
                        </m:r>
                        <m:r>
                          <a:rPr lang="en-US" altLang="zh-CN" b="1" i="1" dirty="0">
                            <a:solidFill>
                              <a:srgbClr val="002060"/>
                            </a:solidFill>
                            <a:latin typeface="Cambria Math" panose="02040503050406030204" pitchFamily="18" charset="0"/>
                          </a:rPr>
                          <m:t>𝟏</m:t>
                        </m:r>
                      </m:sup>
                    </m:sSup>
                  </m:oMath>
                </a14:m>
                <a:r>
                  <a:rPr lang="zh-CN" altLang="en-US" b="1" dirty="0">
                    <a:latin typeface="Times New Roman" panose="02020603050405020304" pitchFamily="18" charset="0"/>
                    <a:cs typeface="Times New Roman" panose="02020603050405020304" pitchFamily="18" charset="0"/>
                  </a:rPr>
                  <a:t>也是一个</a:t>
                </a:r>
                <a:r>
                  <a:rPr lang="zh-CN" altLang="en-US" b="1" dirty="0">
                    <a:solidFill>
                      <a:srgbClr val="002060"/>
                    </a:solidFill>
                    <a:latin typeface="Times New Roman" panose="02020603050405020304" pitchFamily="18" charset="0"/>
                    <a:cs typeface="Times New Roman" panose="02020603050405020304" pitchFamily="18" charset="0"/>
                  </a:rPr>
                  <a:t>双射函数</a:t>
                </a:r>
                <a:r>
                  <a:rPr lang="zh-CN" altLang="en-US" b="1" dirty="0">
                    <a:latin typeface="Times New Roman" panose="02020603050405020304" pitchFamily="18" charset="0"/>
                    <a:cs typeface="Times New Roman" panose="02020603050405020304" pitchFamily="18" charset="0"/>
                  </a:rPr>
                  <a:t>，并且是从</a:t>
                </a:r>
                <a:r>
                  <a:rPr lang="en-US" altLang="zh-CN" b="1" i="1" dirty="0">
                    <a:latin typeface="Times New Roman" panose="02020603050405020304" pitchFamily="18" charset="0"/>
                    <a:cs typeface="Times New Roman" panose="02020603050405020304" pitchFamily="18" charset="0"/>
                  </a:rPr>
                  <a:t>Y </a:t>
                </a:r>
                <a:r>
                  <a:rPr lang="zh-CN" altLang="en-US" b="1" dirty="0">
                    <a:latin typeface="Times New Roman" panose="02020603050405020304" pitchFamily="18" charset="0"/>
                    <a:cs typeface="Times New Roman" panose="02020603050405020304" pitchFamily="18" charset="0"/>
                  </a:rPr>
                  <a:t>到</a:t>
                </a:r>
                <a:r>
                  <a:rPr lang="en-US" altLang="zh-CN" b="1" i="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的函数</a:t>
                </a:r>
                <a:endParaRPr lang="en-US" altLang="zh-CN" b="1" dirty="0">
                  <a:latin typeface="Times New Roman" panose="02020603050405020304" pitchFamily="18" charset="0"/>
                  <a:cs typeface="Times New Roman" panose="02020603050405020304" pitchFamily="18" charset="0"/>
                </a:endParaRPr>
              </a:p>
              <a:p>
                <a:pPr marL="857250" lvl="1" indent="-457200">
                  <a:spcBef>
                    <a:spcPts val="0"/>
                  </a:spcBef>
                </a:pPr>
                <a:r>
                  <a:rPr lang="zh-CN" altLang="en-US" b="1" dirty="0">
                    <a:solidFill>
                      <a:srgbClr val="FF0000"/>
                    </a:solidFill>
                    <a:latin typeface="Times New Roman" panose="02020603050405020304" pitchFamily="18" charset="0"/>
                    <a:ea typeface="宋体" panose="02010600030101010101" pitchFamily="2" charset="-122"/>
                  </a:rPr>
                  <a:t>定理：</a:t>
                </a:r>
                <a:r>
                  <a:rPr lang="zh-CN" altLang="en-US" b="1" dirty="0">
                    <a:solidFill>
                      <a:srgbClr val="000000"/>
                    </a:solidFill>
                    <a:latin typeface="Times New Roman" panose="02020603050405020304" pitchFamily="18" charset="0"/>
                    <a:ea typeface="宋体" panose="02010600030101010101" pitchFamily="2" charset="-122"/>
                  </a:rPr>
                  <a:t>如果函数</a:t>
                </a:r>
                <a14:m>
                  <m:oMath xmlns:m="http://schemas.openxmlformats.org/officeDocument/2006/math">
                    <m:r>
                      <a:rPr lang="en-US" altLang="zh-CN" b="1" i="1" dirty="0">
                        <a:solidFill>
                          <a:srgbClr val="000000"/>
                        </a:solidFill>
                        <a:latin typeface="Cambria Math" panose="02040503050406030204" pitchFamily="18" charset="0"/>
                      </a:rPr>
                      <m:t>𝒇</m:t>
                    </m:r>
                    <m:r>
                      <a:rPr lang="en-US" altLang="zh-CN" b="1" i="1" dirty="0">
                        <a:solidFill>
                          <a:srgbClr val="000000"/>
                        </a:solidFill>
                        <a:latin typeface="Cambria Math" panose="02040503050406030204" pitchFamily="18" charset="0"/>
                      </a:rPr>
                      <m:t>: </m:t>
                    </m:r>
                    <m:r>
                      <a:rPr lang="en-US" altLang="zh-CN" b="1" i="1" dirty="0">
                        <a:solidFill>
                          <a:srgbClr val="000000"/>
                        </a:solidFill>
                        <a:latin typeface="Cambria Math" panose="02040503050406030204" pitchFamily="18" charset="0"/>
                      </a:rPr>
                      <m:t>𝑿</m:t>
                    </m:r>
                    <m:r>
                      <a:rPr lang="en-US" altLang="zh-CN" b="1" i="1" dirty="0">
                        <a:solidFill>
                          <a:srgbClr val="000000"/>
                        </a:solidFill>
                        <a:latin typeface="Cambria Math" panose="02040503050406030204" pitchFamily="18" charset="0"/>
                        <a:cs typeface="Times New Roman" panose="02020603050405020304" pitchFamily="18" charset="0"/>
                      </a:rPr>
                      <m:t>→</m:t>
                    </m:r>
                    <m:r>
                      <a:rPr lang="en-US" altLang="zh-CN" b="1" i="1" dirty="0">
                        <a:solidFill>
                          <a:srgbClr val="000000"/>
                        </a:solidFill>
                        <a:latin typeface="Cambria Math" panose="02040503050406030204" pitchFamily="18" charset="0"/>
                      </a:rPr>
                      <m:t>𝒀</m:t>
                    </m:r>
                  </m:oMath>
                </a14:m>
                <a:r>
                  <a:rPr lang="zh-CN" altLang="en-US" b="1" dirty="0">
                    <a:solidFill>
                      <a:srgbClr val="000000"/>
                    </a:solidFill>
                    <a:latin typeface="Times New Roman" panose="02020603050405020304" pitchFamily="18" charset="0"/>
                    <a:ea typeface="宋体" panose="02010600030101010101" pitchFamily="2" charset="-122"/>
                  </a:rPr>
                  <a:t>是可逆的，则有</a:t>
                </a:r>
                <a:endParaRPr lang="en-US" altLang="zh-CN" b="1" dirty="0">
                  <a:solidFill>
                    <a:srgbClr val="000000"/>
                  </a:solidFill>
                  <a:latin typeface="Times New Roman" panose="02020603050405020304" pitchFamily="18" charset="0"/>
                  <a:ea typeface="宋体" panose="02010600030101010101" pitchFamily="2" charset="-122"/>
                </a:endParaRPr>
              </a:p>
              <a:p>
                <a:pPr marL="400050" lvl="1" indent="0" algn="ctr">
                  <a:spcBef>
                    <a:spcPts val="0"/>
                  </a:spcBef>
                  <a:buFont typeface="Arial" panose="020B0604020202020204" pitchFamily="34" charset="0"/>
                  <a:buNone/>
                </a:pPr>
                <a:r>
                  <a:rPr lang="zh-CN" altLang="en-US" b="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sSup>
                      <m:sSupPr>
                        <m:ctrlPr>
                          <a:rPr lang="zh-CN" altLang="en-US" b="1" i="1">
                            <a:solidFill>
                              <a:srgbClr val="002060"/>
                            </a:solidFill>
                            <a:latin typeface="Cambria Math" panose="02040503050406030204" pitchFamily="18" charset="0"/>
                          </a:rPr>
                        </m:ctrlPr>
                      </m:sSupPr>
                      <m:e>
                        <m:r>
                          <a:rPr lang="zh-CN" altLang="en-US" b="1" i="1">
                            <a:solidFill>
                              <a:srgbClr val="002060"/>
                            </a:solidFill>
                            <a:latin typeface="Cambria Math" panose="02040503050406030204" pitchFamily="18" charset="0"/>
                          </a:rPr>
                          <m:t>𝒇</m:t>
                        </m:r>
                      </m:e>
                      <m:sup>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𝟏</m:t>
                        </m:r>
                      </m:sup>
                    </m:sSup>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𝒇</m:t>
                    </m:r>
                    <m:r>
                      <a:rPr lang="zh-CN" altLang="en-US" b="1">
                        <a:solidFill>
                          <a:srgbClr val="002060"/>
                        </a:solidFill>
                        <a:latin typeface="Cambria Math" panose="02040503050406030204" pitchFamily="18" charset="0"/>
                      </a:rPr>
                      <m:t>=</m:t>
                    </m:r>
                    <m:sSub>
                      <m:sSubPr>
                        <m:ctrlPr>
                          <a:rPr lang="zh-CN" altLang="en-US" b="1" i="1">
                            <a:solidFill>
                              <a:srgbClr val="002060"/>
                            </a:solidFill>
                            <a:latin typeface="Cambria Math" panose="02040503050406030204" pitchFamily="18" charset="0"/>
                          </a:rPr>
                        </m:ctrlPr>
                      </m:sSubPr>
                      <m:e>
                        <m:r>
                          <a:rPr lang="zh-CN" altLang="en-US" b="1" i="1">
                            <a:solidFill>
                              <a:srgbClr val="002060"/>
                            </a:solidFill>
                            <a:latin typeface="Cambria Math" panose="02040503050406030204" pitchFamily="18" charset="0"/>
                          </a:rPr>
                          <m:t>𝑰</m:t>
                        </m:r>
                      </m:e>
                      <m:sub>
                        <m:r>
                          <a:rPr lang="zh-CN" altLang="en-US" b="1" i="1">
                            <a:solidFill>
                              <a:srgbClr val="002060"/>
                            </a:solidFill>
                            <a:latin typeface="Cambria Math" panose="02040503050406030204" pitchFamily="18" charset="0"/>
                          </a:rPr>
                          <m:t>𝑿</m:t>
                        </m:r>
                      </m:sub>
                    </m:sSub>
                  </m:oMath>
                </a14:m>
                <a:endParaRPr lang="en-US" altLang="zh-CN" b="1" dirty="0">
                  <a:solidFill>
                    <a:srgbClr val="002060"/>
                  </a:solidFill>
                  <a:latin typeface="Times New Roman" panose="02020603050405020304" pitchFamily="18" charset="0"/>
                  <a:ea typeface="宋体" panose="02010600030101010101" pitchFamily="2" charset="-122"/>
                </a:endParaRPr>
              </a:p>
              <a:p>
                <a:pPr marL="400050" lvl="1" indent="0">
                  <a:spcBef>
                    <a:spcPts val="0"/>
                  </a:spcBef>
                  <a:buFont typeface="Arial" panose="020B0604020202020204" pitchFamily="34" charset="0"/>
                  <a:buNone/>
                </a:pPr>
                <a:r>
                  <a:rPr lang="zh-CN" altLang="en-US" b="1" dirty="0">
                    <a:solidFill>
                      <a:srgbClr val="002060"/>
                    </a:solidFill>
                  </a:rPr>
                  <a:t>  </a:t>
                </a:r>
                <a:r>
                  <a:rPr lang="en-US" altLang="zh-CN" b="1" dirty="0">
                    <a:solidFill>
                      <a:srgbClr val="002060"/>
                    </a:solidFill>
                  </a:rPr>
                  <a:t>			      </a:t>
                </a:r>
                <a14:m>
                  <m:oMath xmlns:m="http://schemas.openxmlformats.org/officeDocument/2006/math">
                    <m:r>
                      <a:rPr lang="zh-CN" altLang="en-US" b="1" i="1">
                        <a:solidFill>
                          <a:srgbClr val="002060"/>
                        </a:solidFill>
                        <a:latin typeface="Cambria Math" panose="02040503050406030204" pitchFamily="18" charset="0"/>
                      </a:rPr>
                      <m:t>𝒇</m:t>
                    </m:r>
                    <m:r>
                      <a:rPr lang="zh-CN" altLang="en-US" b="1">
                        <a:solidFill>
                          <a:srgbClr val="002060"/>
                        </a:solidFill>
                        <a:latin typeface="Cambria Math" panose="02040503050406030204" pitchFamily="18" charset="0"/>
                      </a:rPr>
                      <m:t>∘</m:t>
                    </m:r>
                    <m:sSup>
                      <m:sSupPr>
                        <m:ctrlPr>
                          <a:rPr lang="zh-CN" altLang="en-US" b="1" i="1">
                            <a:solidFill>
                              <a:srgbClr val="002060"/>
                            </a:solidFill>
                            <a:latin typeface="Cambria Math" panose="02040503050406030204" pitchFamily="18" charset="0"/>
                          </a:rPr>
                        </m:ctrlPr>
                      </m:sSupPr>
                      <m:e>
                        <m:r>
                          <a:rPr lang="zh-CN" altLang="en-US" b="1" i="1">
                            <a:solidFill>
                              <a:srgbClr val="002060"/>
                            </a:solidFill>
                            <a:latin typeface="Cambria Math" panose="02040503050406030204" pitchFamily="18" charset="0"/>
                          </a:rPr>
                          <m:t>𝒇</m:t>
                        </m:r>
                      </m:e>
                      <m:sup>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𝟏</m:t>
                        </m:r>
                      </m:sup>
                    </m:sSup>
                    <m:r>
                      <a:rPr lang="zh-CN" altLang="en-US" b="1">
                        <a:solidFill>
                          <a:srgbClr val="002060"/>
                        </a:solidFill>
                        <a:latin typeface="Cambria Math" panose="02040503050406030204" pitchFamily="18" charset="0"/>
                      </a:rPr>
                      <m:t>=</m:t>
                    </m:r>
                    <m:sSub>
                      <m:sSubPr>
                        <m:ctrlPr>
                          <a:rPr lang="zh-CN" altLang="en-US" b="1" i="1">
                            <a:solidFill>
                              <a:srgbClr val="002060"/>
                            </a:solidFill>
                            <a:latin typeface="Cambria Math" panose="02040503050406030204" pitchFamily="18" charset="0"/>
                          </a:rPr>
                        </m:ctrlPr>
                      </m:sSubPr>
                      <m:e>
                        <m:r>
                          <a:rPr lang="zh-CN" altLang="en-US" b="1" i="1">
                            <a:solidFill>
                              <a:srgbClr val="002060"/>
                            </a:solidFill>
                            <a:latin typeface="Cambria Math" panose="02040503050406030204" pitchFamily="18" charset="0"/>
                          </a:rPr>
                          <m:t>𝑰</m:t>
                        </m:r>
                      </m:e>
                      <m:sub>
                        <m:r>
                          <a:rPr lang="zh-CN" altLang="en-US" b="1" i="1">
                            <a:solidFill>
                              <a:srgbClr val="002060"/>
                            </a:solidFill>
                            <a:latin typeface="Cambria Math" panose="02040503050406030204" pitchFamily="18" charset="0"/>
                          </a:rPr>
                          <m:t>𝒀</m:t>
                        </m:r>
                      </m:sub>
                    </m:sSub>
                  </m:oMath>
                </a14:m>
                <a:endParaRPr lang="en-US" altLang="zh-CN" b="1" dirty="0">
                  <a:solidFill>
                    <a:srgbClr val="000000"/>
                  </a:solidFill>
                  <a:latin typeface="Times New Roman" panose="02020603050405020304" pitchFamily="18" charset="0"/>
                  <a:ea typeface="宋体" panose="02010600030101010101" pitchFamily="2" charset="-122"/>
                </a:endParaRPr>
              </a:p>
              <a:p>
                <a:pPr marL="857250" lvl="1" indent="-457200">
                  <a:spcBef>
                    <a:spcPct val="50000"/>
                  </a:spcBef>
                </a:pPr>
                <a:r>
                  <a:rPr lang="zh-CN" altLang="en-US" b="1" dirty="0">
                    <a:solidFill>
                      <a:srgbClr val="FF0000"/>
                    </a:solidFill>
                    <a:latin typeface="Times New Roman" panose="02020603050405020304" pitchFamily="18" charset="0"/>
                    <a:ea typeface="宋体" panose="02010600030101010101" pitchFamily="2" charset="-122"/>
                  </a:rPr>
                  <a:t>定理：</a:t>
                </a:r>
                <a:r>
                  <a:rPr lang="zh-CN" altLang="en-US" b="1" dirty="0">
                    <a:solidFill>
                      <a:srgbClr val="000000"/>
                    </a:solidFill>
                    <a:latin typeface="Times New Roman" panose="02020603050405020304" pitchFamily="18" charset="0"/>
                    <a:ea typeface="宋体" panose="02010600030101010101" pitchFamily="2" charset="-122"/>
                  </a:rPr>
                  <a:t>给定函数</a:t>
                </a:r>
                <a14:m>
                  <m:oMath xmlns:m="http://schemas.openxmlformats.org/officeDocument/2006/math">
                    <m:r>
                      <a:rPr lang="en-US" altLang="zh-CN" b="1" i="1" dirty="0">
                        <a:solidFill>
                          <a:srgbClr val="000000"/>
                        </a:solidFill>
                        <a:latin typeface="Cambria Math" panose="02040503050406030204" pitchFamily="18" charset="0"/>
                      </a:rPr>
                      <m:t>𝒇</m:t>
                    </m:r>
                    <m:r>
                      <a:rPr lang="en-US" altLang="zh-CN" b="1" i="1" dirty="0">
                        <a:solidFill>
                          <a:srgbClr val="000000"/>
                        </a:solidFill>
                        <a:latin typeface="Cambria Math" panose="02040503050406030204" pitchFamily="18" charset="0"/>
                      </a:rPr>
                      <m:t>: </m:t>
                    </m:r>
                    <m:r>
                      <a:rPr lang="en-US" altLang="zh-CN" b="1" i="1" dirty="0">
                        <a:solidFill>
                          <a:srgbClr val="000000"/>
                        </a:solidFill>
                        <a:latin typeface="Cambria Math" panose="02040503050406030204" pitchFamily="18" charset="0"/>
                      </a:rPr>
                      <m:t>𝑿</m:t>
                    </m:r>
                    <m:r>
                      <a:rPr lang="en-US" altLang="zh-CN" b="1" i="1" dirty="0">
                        <a:solidFill>
                          <a:srgbClr val="000000"/>
                        </a:solidFill>
                        <a:latin typeface="Cambria Math" panose="02040503050406030204" pitchFamily="18" charset="0"/>
                        <a:cs typeface="Times New Roman" panose="02020603050405020304" pitchFamily="18" charset="0"/>
                      </a:rPr>
                      <m:t>→</m:t>
                    </m:r>
                    <m:r>
                      <a:rPr lang="en-US" altLang="zh-CN" b="1" i="1" dirty="0">
                        <a:solidFill>
                          <a:srgbClr val="000000"/>
                        </a:solidFill>
                        <a:latin typeface="Cambria Math" panose="02040503050406030204" pitchFamily="18" charset="0"/>
                      </a:rPr>
                      <m:t>𝒀</m:t>
                    </m:r>
                  </m:oMath>
                </a14:m>
                <a:r>
                  <a:rPr lang="zh-CN" altLang="en-US" b="1" dirty="0">
                    <a:solidFill>
                      <a:srgbClr val="000000"/>
                    </a:solidFill>
                    <a:latin typeface="Times New Roman" panose="02020603050405020304" pitchFamily="18" charset="0"/>
                    <a:ea typeface="宋体" panose="02010600030101010101" pitchFamily="2" charset="-122"/>
                  </a:rPr>
                  <a:t>和</a:t>
                </a:r>
                <a14:m>
                  <m:oMath xmlns:m="http://schemas.openxmlformats.org/officeDocument/2006/math">
                    <m:r>
                      <a:rPr lang="en-US" altLang="zh-CN" b="1" i="1" dirty="0">
                        <a:solidFill>
                          <a:srgbClr val="000000"/>
                        </a:solidFill>
                        <a:latin typeface="Cambria Math" panose="02040503050406030204" pitchFamily="18" charset="0"/>
                      </a:rPr>
                      <m:t>𝒈</m:t>
                    </m:r>
                    <m:r>
                      <a:rPr lang="en-US" altLang="zh-CN" b="1" i="1" dirty="0">
                        <a:solidFill>
                          <a:srgbClr val="000000"/>
                        </a:solidFill>
                        <a:latin typeface="Cambria Math" panose="02040503050406030204" pitchFamily="18" charset="0"/>
                      </a:rPr>
                      <m:t>: </m:t>
                    </m:r>
                    <m:r>
                      <a:rPr lang="en-US" altLang="zh-CN" b="1" i="1" dirty="0">
                        <a:solidFill>
                          <a:srgbClr val="000000"/>
                        </a:solidFill>
                        <a:latin typeface="Cambria Math" panose="02040503050406030204" pitchFamily="18" charset="0"/>
                      </a:rPr>
                      <m:t>𝒀</m:t>
                    </m:r>
                    <m:r>
                      <a:rPr lang="en-US" altLang="zh-CN" b="1" i="1" dirty="0">
                        <a:solidFill>
                          <a:srgbClr val="000000"/>
                        </a:solidFill>
                        <a:latin typeface="Cambria Math" panose="02040503050406030204" pitchFamily="18" charset="0"/>
                      </a:rPr>
                      <m:t>→</m:t>
                    </m:r>
                    <m:r>
                      <a:rPr lang="en-US" altLang="zh-CN" b="1" i="1" dirty="0">
                        <a:solidFill>
                          <a:srgbClr val="000000"/>
                        </a:solidFill>
                        <a:latin typeface="Cambria Math" panose="02040503050406030204" pitchFamily="18" charset="0"/>
                      </a:rPr>
                      <m:t>𝒁</m:t>
                    </m:r>
                  </m:oMath>
                </a14:m>
                <a:r>
                  <a:rPr lang="zh-CN" altLang="en-US" b="1" dirty="0">
                    <a:solidFill>
                      <a:srgbClr val="000000"/>
                    </a:solidFill>
                    <a:latin typeface="Times New Roman" panose="02020603050405020304" pitchFamily="18" charset="0"/>
                    <a:ea typeface="宋体" panose="02010600030101010101" pitchFamily="2" charset="-122"/>
                  </a:rPr>
                  <a:t>，并且</a:t>
                </a:r>
                <a14:m>
                  <m:oMath xmlns:m="http://schemas.openxmlformats.org/officeDocument/2006/math">
                    <m:r>
                      <a:rPr lang="en-US" altLang="zh-CN" b="1" i="1" dirty="0">
                        <a:solidFill>
                          <a:srgbClr val="002060"/>
                        </a:solidFill>
                        <a:latin typeface="Cambria Math" panose="02040503050406030204" pitchFamily="18" charset="0"/>
                      </a:rPr>
                      <m:t>𝒇</m:t>
                    </m:r>
                  </m:oMath>
                </a14:m>
                <a:r>
                  <a:rPr lang="zh-CN" altLang="en-US" b="1" dirty="0">
                    <a:solidFill>
                      <a:srgbClr val="002060"/>
                    </a:solidFill>
                    <a:latin typeface="Times New Roman" panose="02020603050405020304" pitchFamily="18" charset="0"/>
                    <a:ea typeface="宋体" panose="02010600030101010101" pitchFamily="2" charset="-122"/>
                  </a:rPr>
                  <a:t>和</a:t>
                </a:r>
                <a14:m>
                  <m:oMath xmlns:m="http://schemas.openxmlformats.org/officeDocument/2006/math">
                    <m:r>
                      <a:rPr lang="en-US" altLang="zh-CN" b="1" i="1" dirty="0">
                        <a:solidFill>
                          <a:srgbClr val="002060"/>
                        </a:solidFill>
                        <a:latin typeface="Cambria Math" panose="02040503050406030204" pitchFamily="18" charset="0"/>
                      </a:rPr>
                      <m:t>𝒈</m:t>
                    </m:r>
                  </m:oMath>
                </a14:m>
                <a:r>
                  <a:rPr lang="zh-CN" altLang="en-US" b="1" dirty="0">
                    <a:solidFill>
                      <a:srgbClr val="000000"/>
                    </a:solidFill>
                    <a:latin typeface="Times New Roman" panose="02020603050405020304" pitchFamily="18" charset="0"/>
                    <a:ea typeface="宋体" panose="02010600030101010101" pitchFamily="2" charset="-122"/>
                  </a:rPr>
                  <a:t>都是</a:t>
                </a:r>
                <a:r>
                  <a:rPr lang="zh-CN" altLang="en-US" b="1" dirty="0">
                    <a:solidFill>
                      <a:srgbClr val="002060"/>
                    </a:solidFill>
                    <a:latin typeface="Times New Roman" panose="02020603050405020304" pitchFamily="18" charset="0"/>
                    <a:ea typeface="宋体" panose="02010600030101010101" pitchFamily="2" charset="-122"/>
                  </a:rPr>
                  <a:t>可逆</a:t>
                </a:r>
                <a:r>
                  <a:rPr lang="zh-CN" altLang="en-US" b="1" dirty="0">
                    <a:solidFill>
                      <a:srgbClr val="000000"/>
                    </a:solidFill>
                    <a:latin typeface="Times New Roman" panose="02020603050405020304" pitchFamily="18" charset="0"/>
                    <a:ea typeface="宋体" panose="02010600030101010101" pitchFamily="2" charset="-122"/>
                  </a:rPr>
                  <a:t>的。于是应有 </a:t>
                </a:r>
                <a:endParaRPr lang="en-US" altLang="zh-CN" b="1" dirty="0">
                  <a:solidFill>
                    <a:srgbClr val="000000"/>
                  </a:solidFill>
                  <a:latin typeface="Times New Roman" panose="02020603050405020304" pitchFamily="18" charset="0"/>
                  <a:ea typeface="宋体" panose="02010600030101010101" pitchFamily="2" charset="-122"/>
                </a:endParaRPr>
              </a:p>
              <a:p>
                <a:pPr marL="400050" lvl="1" indent="0">
                  <a:spcBef>
                    <a:spcPct val="50000"/>
                  </a:spcBef>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zh-CN" altLang="en-US" b="1" i="1">
                              <a:solidFill>
                                <a:srgbClr val="002060"/>
                              </a:solidFill>
                              <a:latin typeface="Cambria Math" panose="02040503050406030204" pitchFamily="18" charset="0"/>
                            </a:rPr>
                          </m:ctrlPr>
                        </m:sSupPr>
                        <m:e>
                          <m:d>
                            <m:dPr>
                              <m:ctrlPr>
                                <a:rPr lang="zh-CN" altLang="en-US" b="1" i="1">
                                  <a:solidFill>
                                    <a:srgbClr val="002060"/>
                                  </a:solidFill>
                                  <a:latin typeface="Cambria Math" panose="02040503050406030204" pitchFamily="18" charset="0"/>
                                </a:rPr>
                              </m:ctrlPr>
                            </m:dPr>
                            <m:e>
                              <m:r>
                                <a:rPr lang="zh-CN" altLang="en-US" b="1" i="1">
                                  <a:solidFill>
                                    <a:srgbClr val="002060"/>
                                  </a:solidFill>
                                  <a:latin typeface="Cambria Math" panose="02040503050406030204" pitchFamily="18" charset="0"/>
                                </a:rPr>
                                <m:t>𝒈</m:t>
                              </m:r>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𝒇</m:t>
                              </m:r>
                            </m:e>
                          </m:d>
                        </m:e>
                        <m:sup>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𝟏</m:t>
                          </m:r>
                        </m:sup>
                      </m:sSup>
                      <m:r>
                        <a:rPr lang="zh-CN" altLang="en-US" b="1">
                          <a:solidFill>
                            <a:srgbClr val="002060"/>
                          </a:solidFill>
                          <a:latin typeface="Cambria Math" panose="02040503050406030204" pitchFamily="18" charset="0"/>
                        </a:rPr>
                        <m:t>=</m:t>
                      </m:r>
                      <m:sSup>
                        <m:sSupPr>
                          <m:ctrlPr>
                            <a:rPr lang="zh-CN" altLang="en-US" b="1" i="1">
                              <a:solidFill>
                                <a:srgbClr val="002060"/>
                              </a:solidFill>
                              <a:latin typeface="Cambria Math" panose="02040503050406030204" pitchFamily="18" charset="0"/>
                            </a:rPr>
                          </m:ctrlPr>
                        </m:sSupPr>
                        <m:e>
                          <m:r>
                            <a:rPr lang="zh-CN" altLang="en-US" b="1" i="1">
                              <a:solidFill>
                                <a:srgbClr val="002060"/>
                              </a:solidFill>
                              <a:latin typeface="Cambria Math" panose="02040503050406030204" pitchFamily="18" charset="0"/>
                            </a:rPr>
                            <m:t>𝒇</m:t>
                          </m:r>
                        </m:e>
                        <m:sup>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𝟏</m:t>
                          </m:r>
                        </m:sup>
                      </m:sSup>
                      <m:r>
                        <a:rPr lang="zh-CN" altLang="en-US" b="1">
                          <a:solidFill>
                            <a:srgbClr val="002060"/>
                          </a:solidFill>
                          <a:latin typeface="Cambria Math" panose="02040503050406030204" pitchFamily="18" charset="0"/>
                        </a:rPr>
                        <m:t>∘</m:t>
                      </m:r>
                      <m:sSup>
                        <m:sSupPr>
                          <m:ctrlPr>
                            <a:rPr lang="zh-CN" altLang="en-US" b="1" i="1">
                              <a:solidFill>
                                <a:srgbClr val="002060"/>
                              </a:solidFill>
                              <a:latin typeface="Cambria Math" panose="02040503050406030204" pitchFamily="18" charset="0"/>
                            </a:rPr>
                          </m:ctrlPr>
                        </m:sSupPr>
                        <m:e>
                          <m:r>
                            <a:rPr lang="zh-CN" altLang="en-US" b="1" i="1">
                              <a:solidFill>
                                <a:srgbClr val="002060"/>
                              </a:solidFill>
                              <a:latin typeface="Cambria Math" panose="02040503050406030204" pitchFamily="18" charset="0"/>
                            </a:rPr>
                            <m:t>𝒈</m:t>
                          </m:r>
                        </m:e>
                        <m:sup>
                          <m:r>
                            <a:rPr lang="zh-CN" altLang="en-US" b="1">
                              <a:solidFill>
                                <a:srgbClr val="002060"/>
                              </a:solidFill>
                              <a:latin typeface="Cambria Math" panose="02040503050406030204" pitchFamily="18" charset="0"/>
                            </a:rPr>
                            <m:t>−</m:t>
                          </m:r>
                          <m:r>
                            <a:rPr lang="zh-CN" altLang="en-US" b="1" i="1">
                              <a:solidFill>
                                <a:srgbClr val="002060"/>
                              </a:solidFill>
                              <a:latin typeface="Cambria Math" panose="02040503050406030204" pitchFamily="18" charset="0"/>
                            </a:rPr>
                            <m:t>𝟏</m:t>
                          </m:r>
                        </m:sup>
                      </m:sSup>
                    </m:oMath>
                  </m:oMathPara>
                </a14:m>
                <a:endParaRPr lang="zh-CN" altLang="en-US" sz="2000" b="1" dirty="0">
                  <a:solidFill>
                    <a:srgbClr val="000000"/>
                  </a:solidFill>
                  <a:latin typeface="Times New Roman" panose="02020603050405020304" pitchFamily="18" charset="0"/>
                  <a:ea typeface="宋体" panose="02010600030101010101" pitchFamily="2" charset="-122"/>
                </a:endParaRPr>
              </a:p>
            </p:txBody>
          </p:sp>
        </mc:Choice>
        <mc:Fallback xmlns="">
          <p:sp>
            <p:nvSpPr>
              <p:cNvPr id="13" name="内容占位符 3">
                <a:extLst>
                  <a:ext uri="{FF2B5EF4-FFF2-40B4-BE49-F238E27FC236}">
                    <a16:creationId xmlns:a16="http://schemas.microsoft.com/office/drawing/2014/main" id="{32023A9F-9A4A-A753-F9F4-E05FA6DEE5B5}"/>
                  </a:ext>
                </a:extLst>
              </p:cNvPr>
              <p:cNvSpPr txBox="1">
                <a:spLocks noRot="1" noChangeAspect="1" noMove="1" noResize="1" noEditPoints="1" noAdjustHandles="1" noChangeArrowheads="1" noChangeShapeType="1" noTextEdit="1"/>
              </p:cNvSpPr>
              <p:nvPr/>
            </p:nvSpPr>
            <p:spPr>
              <a:xfrm>
                <a:off x="1964870" y="1422400"/>
                <a:ext cx="8308032" cy="5715000"/>
              </a:xfrm>
              <a:prstGeom prst="rect">
                <a:avLst/>
              </a:prstGeom>
              <a:blipFill>
                <a:blip r:embed="rId3"/>
                <a:stretch>
                  <a:fillRect l="-1321" t="-2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375442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zh-CN" altLang="en-US" sz="4000" b="1" dirty="0">
                <a:solidFill>
                  <a:schemeClr val="bg1"/>
                </a:solidFill>
                <a:effectLst>
                  <a:outerShdw blurRad="38100" dist="38100" dir="2700000" algn="tl">
                    <a:srgbClr val="000000">
                      <a:alpha val="43137"/>
                    </a:srgbClr>
                  </a:outerShdw>
                </a:effectLst>
                <a:cs typeface="+mn-ea"/>
                <a:sym typeface="+mn-lt"/>
              </a:rPr>
              <a:t>总结：特征函数的性质</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4" name="Object 3">
                <a:extLst>
                  <a:ext uri="{FF2B5EF4-FFF2-40B4-BE49-F238E27FC236}">
                    <a16:creationId xmlns:a16="http://schemas.microsoft.com/office/drawing/2014/main" id="{9EE9FC8A-5DB2-35D4-AF4A-99724E283E4F}"/>
                  </a:ext>
                </a:extLst>
              </p:cNvPr>
              <p:cNvSpPr txBox="1"/>
              <p:nvPr/>
            </p:nvSpPr>
            <p:spPr bwMode="auto">
              <a:xfrm>
                <a:off x="2157413" y="1209675"/>
                <a:ext cx="6408811" cy="5903913"/>
              </a:xfrm>
              <a:prstGeom prst="rect">
                <a:avLst/>
              </a:prstGeom>
              <a:noFill/>
              <a:ln>
                <a:noFill/>
              </a:ln>
              <a:effectLst/>
            </p:spPr>
            <p:txBody>
              <a:bodyPr>
                <a:normAutofit fontScale="85000" lnSpcReduction="10000"/>
              </a:bodyPr>
              <a:lstStyle/>
              <a:p>
                <a:pPr defTabSz="914400"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zh-CN" altLang="en-US" sz="3200" i="1">
                          <a:solidFill>
                            <a:srgbClr val="000000"/>
                          </a:solidFill>
                          <a:latin typeface="Cambria Math" panose="02040503050406030204" pitchFamily="18" charset="0"/>
                        </a:rPr>
                        <m:t>(1) 0≤</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≤1</m:t>
                      </m:r>
                      <m:r>
                        <a:rPr lang="zh-CN" altLang="en-US" sz="3200" i="1">
                          <a:solidFill>
                            <a:srgbClr val="000000"/>
                          </a:solidFill>
                          <a:latin typeface="Cambria Math" panose="02040503050406030204" pitchFamily="18" charset="0"/>
                        </a:rPr>
                        <m:t>，对于任意的</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𝐸</m:t>
                      </m:r>
                      <m:r>
                        <a:rPr lang="zh-CN" altLang="en-US" sz="3200" i="1">
                          <a:solidFill>
                            <a:srgbClr val="000000"/>
                          </a:solidFill>
                          <a:latin typeface="Cambria Math" panose="02040503050406030204" pitchFamily="18" charset="0"/>
                        </a:rPr>
                        <m:t>成立</m:t>
                      </m:r>
                    </m:oMath>
                    <m:oMath xmlns:m="http://schemas.openxmlformats.org/officeDocument/2006/math">
                      <m:r>
                        <a:rPr lang="zh-CN" altLang="en-US" sz="3200" i="1">
                          <a:solidFill>
                            <a:srgbClr val="000000"/>
                          </a:solidFill>
                          <a:latin typeface="Cambria Math" panose="02040503050406030204" pitchFamily="18" charset="0"/>
                        </a:rPr>
                        <m:t>(2) 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=0</m:t>
                      </m:r>
                      <m:r>
                        <a:rPr lang="zh-CN" altLang="en-US" sz="3200" i="1">
                          <a:solidFill>
                            <a:srgbClr val="000000"/>
                          </a:solidFill>
                          <a:latin typeface="Cambria Math" panose="02040503050406030204" pitchFamily="18" charset="0"/>
                        </a:rPr>
                        <m:t>，当且仅当</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oMath>
                    <m:oMath xmlns:m="http://schemas.openxmlformats.org/officeDocument/2006/math">
                      <m:r>
                        <a:rPr lang="zh-CN" altLang="en-US" sz="3200" i="1">
                          <a:solidFill>
                            <a:srgbClr val="000000"/>
                          </a:solidFill>
                          <a:latin typeface="Cambria Math" panose="02040503050406030204" pitchFamily="18" charset="0"/>
                        </a:rPr>
                        <m:t>(3) 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=1</m:t>
                      </m:r>
                      <m:r>
                        <a:rPr lang="zh-CN" altLang="en-US" sz="3200" i="1">
                          <a:solidFill>
                            <a:srgbClr val="000000"/>
                          </a:solidFill>
                          <a:latin typeface="Cambria Math" panose="02040503050406030204" pitchFamily="18" charset="0"/>
                        </a:rPr>
                        <m:t>，当且仅当</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𝐸</m:t>
                      </m:r>
                    </m:oMath>
                    <m:oMath xmlns:m="http://schemas.openxmlformats.org/officeDocument/2006/math">
                      <m:r>
                        <a:rPr lang="zh-CN" altLang="en-US" sz="3200" i="1">
                          <a:solidFill>
                            <a:srgbClr val="000000"/>
                          </a:solidFill>
                          <a:latin typeface="Cambria Math" panose="02040503050406030204" pitchFamily="18" charset="0"/>
                        </a:rPr>
                        <m:t>(4) 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，当且仅当</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𝐵</m:t>
                      </m:r>
                    </m:oMath>
                    <m:oMath xmlns:m="http://schemas.openxmlformats.org/officeDocument/2006/math">
                      <m:r>
                        <a:rPr lang="zh-CN" altLang="en-US" sz="3200" i="1">
                          <a:solidFill>
                            <a:srgbClr val="000000"/>
                          </a:solidFill>
                          <a:latin typeface="Cambria Math" panose="02040503050406030204" pitchFamily="18" charset="0"/>
                        </a:rPr>
                        <m:t>(5) 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，当且仅当</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𝐵</m:t>
                      </m:r>
                    </m:oMath>
                    <m:oMath xmlns:m="http://schemas.openxmlformats.org/officeDocument/2006/math">
                      <m:r>
                        <a:rPr lang="zh-CN" altLang="en-US" sz="3200" i="1">
                          <a:solidFill>
                            <a:srgbClr val="000000"/>
                          </a:solidFill>
                          <a:latin typeface="Cambria Math" panose="02040503050406030204" pitchFamily="18" charset="0"/>
                        </a:rPr>
                        <m:t>(6) </m:t>
                      </m:r>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m:t>
                              </m:r>
                            </m:sub>
                          </m:sSub>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=1−</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oMath>
                    <m:oMath xmlns:m="http://schemas.openxmlformats.org/officeDocument/2006/math">
                      <m:r>
                        <a:rPr lang="zh-CN" altLang="en-US" sz="3200" i="1">
                          <a:solidFill>
                            <a:srgbClr val="000000"/>
                          </a:solidFill>
                          <a:latin typeface="Cambria Math" panose="02040503050406030204" pitchFamily="18" charset="0"/>
                        </a:rPr>
                        <m:t>(7) </m:t>
                      </m:r>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e>
                            <m:sub>
                              <m:r>
                                <a:rPr lang="zh-CN" altLang="en-US" sz="3200" i="1">
                                  <a:solidFill>
                                    <a:srgbClr val="000000"/>
                                  </a:solidFill>
                                  <a:latin typeface="Cambria Math" panose="02040503050406030204" pitchFamily="18" charset="0"/>
                                </a:rPr>
                                <m:t>∩</m:t>
                              </m:r>
                            </m:sub>
                          </m:sSub>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oMath>
                    <m:oMath xmlns:m="http://schemas.openxmlformats.org/officeDocument/2006/math">
                      <m:r>
                        <a:rPr lang="zh-CN" altLang="en-US" sz="3200" i="1">
                          <a:solidFill>
                            <a:srgbClr val="000000"/>
                          </a:solidFill>
                          <a:latin typeface="Cambria Math" panose="02040503050406030204" pitchFamily="18" charset="0"/>
                        </a:rPr>
                        <m:t>(8) </m:t>
                      </m:r>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e>
                            <m:sub>
                              <m:r>
                                <a:rPr lang="zh-CN" altLang="en-US" sz="3200" i="1">
                                  <a:solidFill>
                                    <a:srgbClr val="000000"/>
                                  </a:solidFill>
                                  <a:latin typeface="Cambria Math" panose="02040503050406030204" pitchFamily="18" charset="0"/>
                                </a:rPr>
                                <m:t>∪</m:t>
                              </m:r>
                            </m:sub>
                          </m:sSub>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oMath>
                    <m:oMath xmlns:m="http://schemas.openxmlformats.org/officeDocument/2006/math">
                      <m:r>
                        <a:rPr lang="zh-CN" altLang="en-US" sz="3200" i="1">
                          <a:solidFill>
                            <a:srgbClr val="000000"/>
                          </a:solidFill>
                          <a:latin typeface="Cambria Math" panose="02040503050406030204" pitchFamily="18" charset="0"/>
                        </a:rPr>
                        <m:t>(9) </m:t>
                      </m:r>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e>
                            <m:sub>
                              <m:r>
                                <a:rPr lang="zh-CN" altLang="en-US" sz="3200" i="1">
                                  <a:solidFill>
                                    <a:srgbClr val="000000"/>
                                  </a:solidFill>
                                  <a:latin typeface="Cambria Math" panose="02040503050406030204" pitchFamily="18" charset="0"/>
                                </a:rPr>
                                <m:t>−</m:t>
                              </m:r>
                            </m:sub>
                          </m:sSub>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oMath>
                    <m:oMath xmlns:m="http://schemas.openxmlformats.org/officeDocument/2006/math">
                      <m:r>
                        <a:rPr lang="zh-CN" altLang="en-US" sz="3200" i="1">
                          <a:solidFill>
                            <a:srgbClr val="000000"/>
                          </a:solidFill>
                          <a:latin typeface="Cambria Math" panose="02040503050406030204" pitchFamily="18" charset="0"/>
                        </a:rPr>
                        <m:t>(10) 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𝐵</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，当且仅当</m:t>
                      </m:r>
                      <m:r>
                        <a:rPr lang="zh-CN" altLang="en-US" sz="3200" i="1">
                          <a:solidFill>
                            <a:srgbClr val="000000"/>
                          </a:solidFill>
                          <a:latin typeface="Cambria Math" panose="02040503050406030204" pitchFamily="18" charset="0"/>
                        </a:rPr>
                        <m:t>𝐴</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𝐵</m:t>
                      </m:r>
                    </m:oMath>
                    <m:oMath xmlns:m="http://schemas.openxmlformats.org/officeDocument/2006/math">
                      <m:r>
                        <a:rPr lang="zh-CN" altLang="en-US" sz="3200" i="1">
                          <a:solidFill>
                            <a:srgbClr val="000000"/>
                          </a:solidFill>
                          <a:latin typeface="Cambria Math" panose="02040503050406030204" pitchFamily="18" charset="0"/>
                        </a:rPr>
                        <m:t>(11) </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𝜓</m:t>
                          </m:r>
                        </m:e>
                        <m:sub>
                          <m:r>
                            <a:rPr lang="zh-CN" altLang="en-US" sz="3200" i="1">
                              <a:solidFill>
                                <a:srgbClr val="000000"/>
                              </a:solidFill>
                              <a:latin typeface="Cambria Math" panose="02040503050406030204" pitchFamily="18" charset="0"/>
                            </a:rPr>
                            <m:t>𝐴</m:t>
                          </m:r>
                        </m:sub>
                      </m:sSub>
                    </m:oMath>
                  </m:oMathPara>
                </a14:m>
                <a:endParaRPr lang="zh-CN" altLang="en-US" sz="3200" dirty="0">
                  <a:solidFill>
                    <a:srgbClr val="000000"/>
                  </a:solidFill>
                  <a:latin typeface="Times New Roman" panose="02020603050405020304" pitchFamily="18" charset="0"/>
                  <a:ea typeface="宋体" panose="02010600030101010101" pitchFamily="2" charset="-122"/>
                </a:endParaRPr>
              </a:p>
            </p:txBody>
          </p:sp>
        </mc:Choice>
        <mc:Fallback xmlns="">
          <p:sp>
            <p:nvSpPr>
              <p:cNvPr id="14" name="Object 3">
                <a:extLst>
                  <a:ext uri="{FF2B5EF4-FFF2-40B4-BE49-F238E27FC236}">
                    <a16:creationId xmlns:a16="http://schemas.microsoft.com/office/drawing/2014/main" id="{9EE9FC8A-5DB2-35D4-AF4A-99724E283E4F}"/>
                  </a:ext>
                </a:extLst>
              </p:cNvPr>
              <p:cNvSpPr txBox="1">
                <a:spLocks noRot="1" noChangeAspect="1" noMove="1" noResize="1" noEditPoints="1" noAdjustHandles="1" noChangeArrowheads="1" noChangeShapeType="1" noTextEdit="1"/>
              </p:cNvSpPr>
              <p:nvPr/>
            </p:nvSpPr>
            <p:spPr bwMode="auto">
              <a:xfrm>
                <a:off x="2157413" y="1209675"/>
                <a:ext cx="6408811" cy="5903913"/>
              </a:xfrm>
              <a:prstGeom prst="rect">
                <a:avLst/>
              </a:prstGeom>
              <a:blipFill>
                <a:blip r:embed="rId3"/>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81933473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zh-CN" altLang="en-US" sz="4000" b="1" dirty="0">
                <a:solidFill>
                  <a:schemeClr val="bg1"/>
                </a:solidFill>
                <a:effectLst>
                  <a:outerShdw blurRad="38100" dist="38100" dir="2700000" algn="tl">
                    <a:srgbClr val="000000">
                      <a:alpha val="43137"/>
                    </a:srgbClr>
                  </a:outerShdw>
                </a:effectLst>
                <a:cs typeface="+mn-ea"/>
                <a:sym typeface="+mn-lt"/>
              </a:rPr>
              <a:t>总结：基数</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3">
                <a:extLst>
                  <a:ext uri="{FF2B5EF4-FFF2-40B4-BE49-F238E27FC236}">
                    <a16:creationId xmlns:a16="http://schemas.microsoft.com/office/drawing/2014/main" id="{B0E6DB03-23FC-694A-1ED6-27B27689234F}"/>
                  </a:ext>
                </a:extLst>
              </p:cNvPr>
              <p:cNvSpPr txBox="1">
                <a:spLocks noChangeArrowheads="1"/>
              </p:cNvSpPr>
              <p:nvPr/>
            </p:nvSpPr>
            <p:spPr bwMode="auto">
              <a:xfrm>
                <a:off x="1964870" y="983675"/>
                <a:ext cx="10146506" cy="5509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400" b="1" dirty="0">
                    <a:solidFill>
                      <a:srgbClr val="FF0000"/>
                    </a:solidFill>
                  </a:rPr>
                  <a:t>定义：</a:t>
                </a:r>
                <a:r>
                  <a:rPr lang="zh-CN" altLang="en-US" sz="2400" b="1" dirty="0"/>
                  <a:t>设</a:t>
                </a:r>
                <a:r>
                  <a:rPr lang="en-US" altLang="zh-CN" sz="2400" b="1" i="1" dirty="0"/>
                  <a:t>A</a:t>
                </a:r>
                <a:r>
                  <a:rPr lang="zh-CN" altLang="en-US" sz="2400" b="1" dirty="0"/>
                  <a:t>和</a:t>
                </a:r>
                <a:r>
                  <a:rPr lang="en-US" altLang="zh-CN" sz="2400" b="1" i="1" dirty="0"/>
                  <a:t>B</a:t>
                </a:r>
                <a:r>
                  <a:rPr lang="zh-CN" altLang="en-US" sz="2400" b="1" dirty="0"/>
                  <a:t>是两个集合。从</a:t>
                </a:r>
                <a:r>
                  <a:rPr lang="en-US" altLang="zh-CN" sz="2400" b="1" i="1" dirty="0"/>
                  <a:t>A</a:t>
                </a:r>
                <a:r>
                  <a:rPr lang="zh-CN" altLang="en-US" sz="2400" b="1" dirty="0"/>
                  <a:t>到</a:t>
                </a:r>
                <a:r>
                  <a:rPr lang="en-US" altLang="zh-CN" sz="2400" b="1" i="1" dirty="0"/>
                  <a:t>B</a:t>
                </a:r>
                <a:r>
                  <a:rPr lang="zh-CN" altLang="en-US" sz="2400" b="1" dirty="0"/>
                  <a:t>如果</a:t>
                </a:r>
                <a:r>
                  <a:rPr lang="zh-CN" altLang="en-US" sz="2400" b="1" dirty="0">
                    <a:solidFill>
                      <a:srgbClr val="002060"/>
                    </a:solidFill>
                  </a:rPr>
                  <a:t>存在</a:t>
                </a:r>
                <a:r>
                  <a:rPr lang="zh-CN" altLang="en-US" sz="2400" b="1" dirty="0"/>
                  <a:t>一个</a:t>
                </a:r>
                <a:r>
                  <a:rPr lang="zh-CN" altLang="en-US" sz="2400" b="1" dirty="0">
                    <a:solidFill>
                      <a:srgbClr val="002060"/>
                    </a:solidFill>
                  </a:rPr>
                  <a:t>双射函数</a:t>
                </a:r>
                <a14:m>
                  <m:oMath xmlns:m="http://schemas.openxmlformats.org/officeDocument/2006/math">
                    <m:r>
                      <a:rPr lang="en-US" altLang="zh-CN" sz="2400" b="1" i="1" dirty="0" smtClean="0">
                        <a:solidFill>
                          <a:srgbClr val="002060"/>
                        </a:solidFill>
                        <a:latin typeface="Cambria Math" panose="02040503050406030204" pitchFamily="18" charset="0"/>
                      </a:rPr>
                      <m:t>𝒇</m:t>
                    </m:r>
                    <m:r>
                      <a:rPr lang="en-US" altLang="zh-CN" sz="2400" b="1" i="1" dirty="0" smtClean="0">
                        <a:solidFill>
                          <a:srgbClr val="002060"/>
                        </a:solidFill>
                        <a:latin typeface="Cambria Math" panose="02040503050406030204" pitchFamily="18" charset="0"/>
                      </a:rPr>
                      <m:t>: </m:t>
                    </m:r>
                    <m:r>
                      <a:rPr lang="en-US" altLang="zh-CN" sz="2400" b="1" i="1" dirty="0" smtClean="0">
                        <a:solidFill>
                          <a:srgbClr val="002060"/>
                        </a:solidFill>
                        <a:latin typeface="Cambria Math" panose="02040503050406030204" pitchFamily="18" charset="0"/>
                      </a:rPr>
                      <m:t>𝑨</m:t>
                    </m:r>
                    <m:r>
                      <a:rPr lang="en-US" altLang="zh-CN" sz="2400" b="1" i="1" dirty="0">
                        <a:solidFill>
                          <a:srgbClr val="002060"/>
                        </a:solidFill>
                        <a:latin typeface="Cambria Math" panose="02040503050406030204" pitchFamily="18" charset="0"/>
                        <a:cs typeface="Times New Roman" panose="02020603050405020304" pitchFamily="18" charset="0"/>
                      </a:rPr>
                      <m:t>→</m:t>
                    </m:r>
                    <m:r>
                      <a:rPr lang="en-US" altLang="zh-CN" sz="2400" b="1" i="1" dirty="0">
                        <a:solidFill>
                          <a:srgbClr val="002060"/>
                        </a:solidFill>
                        <a:latin typeface="Cambria Math" panose="02040503050406030204" pitchFamily="18" charset="0"/>
                      </a:rPr>
                      <m:t>𝑩</m:t>
                    </m:r>
                  </m:oMath>
                </a14:m>
                <a:r>
                  <a:rPr lang="zh-CN" altLang="en-US" sz="2400" b="1" dirty="0"/>
                  <a:t>，则称</a:t>
                </a:r>
                <a:r>
                  <a:rPr lang="en-US" altLang="zh-CN" sz="2400" b="1" i="1" dirty="0"/>
                  <a:t>A</a:t>
                </a:r>
                <a:r>
                  <a:rPr lang="zh-CN" altLang="en-US" sz="2400" b="1" dirty="0"/>
                  <a:t>和</a:t>
                </a:r>
                <a:r>
                  <a:rPr lang="en-US" altLang="zh-CN" sz="2400" b="1" i="1" dirty="0"/>
                  <a:t>B</a:t>
                </a:r>
                <a:r>
                  <a:rPr lang="zh-CN" altLang="en-US" sz="2400" b="1" dirty="0"/>
                  <a:t>是等位的或</a:t>
                </a:r>
                <a:r>
                  <a:rPr lang="zh-CN" altLang="en-US" sz="2400" b="1" dirty="0">
                    <a:solidFill>
                      <a:srgbClr val="FF0000"/>
                    </a:solidFill>
                  </a:rPr>
                  <a:t>等势的</a:t>
                </a:r>
                <a:r>
                  <a:rPr lang="zh-CN" altLang="en-US" sz="2400" b="1" dirty="0"/>
                  <a:t>，记作</a:t>
                </a:r>
                <a14:m>
                  <m:oMath xmlns:m="http://schemas.openxmlformats.org/officeDocument/2006/math">
                    <m:r>
                      <a:rPr lang="en-US" altLang="zh-CN" sz="2400" b="1" i="1" dirty="0" smtClean="0">
                        <a:solidFill>
                          <a:srgbClr val="FF0000"/>
                        </a:solidFill>
                        <a:latin typeface="Cambria Math" panose="02040503050406030204" pitchFamily="18" charset="0"/>
                      </a:rPr>
                      <m:t>𝑨</m:t>
                    </m:r>
                    <m:r>
                      <a:rPr lang="zh-CN" altLang="en-US" sz="2400" b="1" i="1" dirty="0">
                        <a:solidFill>
                          <a:srgbClr val="FF0000"/>
                        </a:solidFill>
                        <a:latin typeface="Cambria Math" panose="02040503050406030204" pitchFamily="18" charset="0"/>
                      </a:rPr>
                      <m:t>～</m:t>
                    </m:r>
                    <m:r>
                      <a:rPr lang="en-US" altLang="zh-CN" sz="2400" b="1" i="1" dirty="0">
                        <a:solidFill>
                          <a:srgbClr val="FF0000"/>
                        </a:solidFill>
                        <a:latin typeface="Cambria Math" panose="02040503050406030204" pitchFamily="18" charset="0"/>
                      </a:rPr>
                      <m:t>𝑩</m:t>
                    </m:r>
                  </m:oMath>
                </a14:m>
                <a:r>
                  <a:rPr lang="zh-CN" altLang="en-US" sz="2400" b="1" dirty="0"/>
                  <a:t>，读作</a:t>
                </a:r>
                <a:r>
                  <a:rPr lang="en-US" altLang="zh-CN" sz="2400" b="1" i="1" dirty="0"/>
                  <a:t>A</a:t>
                </a:r>
                <a:r>
                  <a:rPr lang="zh-CN" altLang="en-US" sz="2400" b="1" dirty="0">
                    <a:solidFill>
                      <a:srgbClr val="FF0000"/>
                    </a:solidFill>
                  </a:rPr>
                  <a:t>等势</a:t>
                </a:r>
                <a:r>
                  <a:rPr lang="zh-CN" altLang="en-US" sz="2400" b="1" dirty="0"/>
                  <a:t>于</a:t>
                </a:r>
                <a:r>
                  <a:rPr lang="en-US" altLang="zh-CN" sz="2400" b="1" i="1" dirty="0"/>
                  <a:t>B</a:t>
                </a:r>
                <a:r>
                  <a:rPr lang="zh-CN" altLang="en-US" sz="2400" b="1" dirty="0"/>
                  <a:t>。 </a:t>
                </a:r>
                <a:endParaRPr lang="en-US" altLang="zh-CN" sz="2400" b="1" dirty="0"/>
              </a:p>
              <a:p>
                <a:pPr marL="457200" indent="-457200" eaLnBrk="1" hangingPunct="1">
                  <a:spcBef>
                    <a:spcPts val="600"/>
                  </a:spcBef>
                  <a:buFont typeface="Arial" panose="020B0604020202020204" pitchFamily="34" charset="0"/>
                  <a:buChar char="•"/>
                </a:pPr>
                <a:r>
                  <a:rPr lang="zh-CN" altLang="en-US" sz="2400" b="1" dirty="0">
                    <a:solidFill>
                      <a:srgbClr val="FF0000"/>
                    </a:solidFill>
                  </a:rPr>
                  <a:t>定义：</a:t>
                </a:r>
                <a:r>
                  <a:rPr lang="zh-CN" altLang="en-US" sz="2400" b="1" dirty="0"/>
                  <a:t>设</a:t>
                </a:r>
                <a:r>
                  <a:rPr lang="en-US" altLang="zh-CN" sz="2400" b="1" i="1" dirty="0"/>
                  <a:t>A</a:t>
                </a:r>
                <a:r>
                  <a:rPr lang="zh-CN" altLang="en-US" sz="2400" b="1" dirty="0"/>
                  <a:t>和</a:t>
                </a:r>
                <a:r>
                  <a:rPr lang="en-US" altLang="zh-CN" sz="2400" b="1" i="1" dirty="0"/>
                  <a:t>B</a:t>
                </a:r>
                <a:r>
                  <a:rPr lang="zh-CN" altLang="en-US" sz="2400" b="1" dirty="0"/>
                  <a:t>为两个集合</a:t>
                </a:r>
                <a:endParaRPr lang="en-US" altLang="zh-CN" sz="2400" b="1" dirty="0"/>
              </a:p>
              <a:p>
                <a:pPr marL="1200150" lvl="1" indent="-457200" eaLnBrk="1" hangingPunct="1">
                  <a:spcBef>
                    <a:spcPts val="600"/>
                  </a:spcBef>
                  <a:buFont typeface="+mj-lt"/>
                  <a:buAutoNum type="alphaLcParenR"/>
                </a:pPr>
                <a:r>
                  <a:rPr lang="zh-CN" altLang="en-US" sz="2400" b="1" dirty="0"/>
                  <a:t>如果</a:t>
                </a:r>
                <a14:m>
                  <m:oMath xmlns:m="http://schemas.openxmlformats.org/officeDocument/2006/math">
                    <m:r>
                      <a:rPr lang="en-US" altLang="zh-CN" sz="2400" b="1" i="1" dirty="0">
                        <a:solidFill>
                          <a:srgbClr val="0070C0"/>
                        </a:solidFill>
                        <a:latin typeface="Cambria Math" panose="02040503050406030204" pitchFamily="18" charset="0"/>
                      </a:rPr>
                      <m:t>𝑨</m:t>
                    </m:r>
                    <m:r>
                      <a:rPr lang="zh-CN" altLang="en-US"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𝑩</m:t>
                    </m:r>
                  </m:oMath>
                </a14:m>
                <a:r>
                  <a:rPr lang="zh-CN" altLang="en-US" sz="2400" b="1" dirty="0"/>
                  <a:t>，就称</a:t>
                </a:r>
                <a:r>
                  <a:rPr lang="en-US" altLang="zh-CN" sz="2400" b="1" i="1" dirty="0"/>
                  <a:t>A</a:t>
                </a:r>
                <a:r>
                  <a:rPr lang="zh-CN" altLang="en-US" sz="2400" b="1" dirty="0"/>
                  <a:t>和</a:t>
                </a:r>
                <a:r>
                  <a:rPr lang="en-US" altLang="zh-CN" sz="2400" b="1" i="1" dirty="0"/>
                  <a:t>B</a:t>
                </a:r>
                <a:r>
                  <a:rPr lang="zh-CN" altLang="en-US" sz="2400" b="1" dirty="0"/>
                  <a:t>的基数相等，记为</a:t>
                </a:r>
                <a:endParaRPr lang="en-US" altLang="zh-CN" sz="2400" b="1" dirty="0"/>
              </a:p>
              <a:p>
                <a:pPr lvl="1" indent="0" eaLnBrk="1" hangingPunct="1">
                  <a:spcBef>
                    <a:spcPts val="600"/>
                  </a:spcBef>
                </a:pPr>
                <a14:m>
                  <m:oMathPara xmlns:m="http://schemas.openxmlformats.org/officeDocument/2006/math">
                    <m:oMathParaPr>
                      <m:jc m:val="centerGroup"/>
                    </m:oMathParaPr>
                    <m:oMath xmlns:m="http://schemas.openxmlformats.org/officeDocument/2006/math">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𝑨</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𝑩</m:t>
                      </m:r>
                      <m:r>
                        <a:rPr lang="en-US" altLang="zh-CN" sz="2400" b="1" i="1" dirty="0">
                          <a:solidFill>
                            <a:srgbClr val="0070C0"/>
                          </a:solidFill>
                          <a:latin typeface="Cambria Math" panose="02040503050406030204" pitchFamily="18" charset="0"/>
                        </a:rPr>
                        <m:t>|</m:t>
                      </m:r>
                    </m:oMath>
                  </m:oMathPara>
                </a14:m>
                <a:endParaRPr lang="en-US" altLang="zh-CN" sz="2400" b="1" dirty="0">
                  <a:solidFill>
                    <a:srgbClr val="0070C0"/>
                  </a:solidFill>
                </a:endParaRPr>
              </a:p>
              <a:p>
                <a:pPr marL="1200150" lvl="1" indent="-457200" eaLnBrk="1" hangingPunct="1">
                  <a:spcBef>
                    <a:spcPts val="600"/>
                  </a:spcBef>
                  <a:buFont typeface="+mj-lt"/>
                  <a:buAutoNum type="alphaLcParenR"/>
                </a:pPr>
                <a:r>
                  <a:rPr lang="zh-CN" altLang="en-US" sz="2400" b="1" dirty="0"/>
                  <a:t>如果存在从</a:t>
                </a:r>
                <a:r>
                  <a:rPr lang="en-US" altLang="zh-CN" sz="2400" b="1" i="1" dirty="0"/>
                  <a:t>A</a:t>
                </a:r>
                <a:r>
                  <a:rPr lang="zh-CN" altLang="en-US" sz="2400" b="1" dirty="0"/>
                  <a:t>到</a:t>
                </a:r>
                <a:r>
                  <a:rPr lang="en-US" altLang="zh-CN" sz="2400" b="1" i="1" dirty="0"/>
                  <a:t>B</a:t>
                </a:r>
                <a:r>
                  <a:rPr lang="zh-CN" altLang="en-US" sz="2400" b="1" dirty="0"/>
                  <a:t>的</a:t>
                </a:r>
                <a:r>
                  <a:rPr lang="zh-CN" altLang="en-US" sz="2400" b="1" dirty="0">
                    <a:solidFill>
                      <a:srgbClr val="0070C0"/>
                    </a:solidFill>
                  </a:rPr>
                  <a:t>单射</a:t>
                </a:r>
                <a:r>
                  <a:rPr lang="zh-CN" altLang="en-US" sz="2400" b="1" dirty="0"/>
                  <a:t>，就称</a:t>
                </a:r>
                <a:r>
                  <a:rPr lang="en-US" altLang="zh-CN" sz="2400" b="1" i="1" dirty="0"/>
                  <a:t>A</a:t>
                </a:r>
                <a:r>
                  <a:rPr lang="zh-CN" altLang="en-US" sz="2400" b="1" dirty="0"/>
                  <a:t>的基数小于等于的基数</a:t>
                </a:r>
                <a:r>
                  <a:rPr lang="en-US" altLang="zh-CN" sz="2400" b="1" i="1" dirty="0"/>
                  <a:t>B</a:t>
                </a:r>
                <a:r>
                  <a:rPr lang="zh-CN" altLang="en-US" sz="2400" b="1" dirty="0"/>
                  <a:t>，记为</a:t>
                </a:r>
                <a14:m>
                  <m:oMath xmlns:m="http://schemas.openxmlformats.org/officeDocument/2006/math">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𝑨</m:t>
                    </m:r>
                    <m:r>
                      <a:rPr lang="en-US" altLang="zh-CN" sz="2400" b="1" i="1" dirty="0">
                        <a:solidFill>
                          <a:srgbClr val="0070C0"/>
                        </a:solidFill>
                        <a:latin typeface="Cambria Math" panose="02040503050406030204" pitchFamily="18" charset="0"/>
                      </a:rPr>
                      <m:t>| ≤ |</m:t>
                    </m:r>
                    <m:r>
                      <a:rPr lang="en-US" altLang="zh-CN" sz="2400" b="1" i="1" dirty="0">
                        <a:solidFill>
                          <a:srgbClr val="0070C0"/>
                        </a:solidFill>
                        <a:latin typeface="Cambria Math" panose="02040503050406030204" pitchFamily="18" charset="0"/>
                      </a:rPr>
                      <m:t>𝑩</m:t>
                    </m:r>
                    <m:r>
                      <a:rPr lang="en-US" altLang="zh-CN" sz="2400" b="1" i="1" dirty="0">
                        <a:solidFill>
                          <a:srgbClr val="0070C0"/>
                        </a:solidFill>
                        <a:latin typeface="Cambria Math" panose="02040503050406030204" pitchFamily="18" charset="0"/>
                      </a:rPr>
                      <m:t>|</m:t>
                    </m:r>
                  </m:oMath>
                </a14:m>
                <a:r>
                  <a:rPr lang="zh-CN" altLang="en-US" sz="2400" b="1" dirty="0"/>
                  <a:t>。</a:t>
                </a:r>
              </a:p>
              <a:p>
                <a:pPr marL="1200150" lvl="1" indent="-457200" eaLnBrk="1" hangingPunct="1">
                  <a:spcBef>
                    <a:spcPts val="600"/>
                  </a:spcBef>
                  <a:buFont typeface="+mj-lt"/>
                  <a:buAutoNum type="alphaLcParenR"/>
                </a:pPr>
                <a:r>
                  <a:rPr lang="zh-CN" altLang="en-US" sz="2400" b="1" dirty="0"/>
                  <a:t>如果</a:t>
                </a:r>
                <a14:m>
                  <m:oMath xmlns:m="http://schemas.openxmlformats.org/officeDocument/2006/math">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𝑨</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𝑩</m:t>
                    </m:r>
                    <m:r>
                      <a:rPr lang="en-US" altLang="zh-CN" sz="2400" b="1" i="1" dirty="0">
                        <a:solidFill>
                          <a:srgbClr val="0070C0"/>
                        </a:solidFill>
                        <a:latin typeface="Cambria Math" panose="02040503050406030204" pitchFamily="18" charset="0"/>
                      </a:rPr>
                      <m:t>|</m:t>
                    </m:r>
                  </m:oMath>
                </a14:m>
                <a:r>
                  <a:rPr lang="zh-CN" altLang="en-US" sz="2400" b="1" dirty="0"/>
                  <a:t>且</a:t>
                </a:r>
                <a14:m>
                  <m:oMath xmlns:m="http://schemas.openxmlformats.org/officeDocument/2006/math">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𝑨</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𝑩</m:t>
                    </m:r>
                    <m:r>
                      <a:rPr lang="en-US" altLang="zh-CN" sz="2400" b="1" i="1" dirty="0">
                        <a:solidFill>
                          <a:srgbClr val="0070C0"/>
                        </a:solidFill>
                        <a:latin typeface="Cambria Math" panose="02040503050406030204" pitchFamily="18" charset="0"/>
                      </a:rPr>
                      <m:t>|</m:t>
                    </m:r>
                  </m:oMath>
                </a14:m>
                <a:r>
                  <a:rPr lang="zh-CN" altLang="en-US" sz="2400" b="1" dirty="0"/>
                  <a:t>，就称</a:t>
                </a:r>
                <a:r>
                  <a:rPr lang="en-US" altLang="zh-CN" sz="2400" b="1" i="1" dirty="0"/>
                  <a:t>A</a:t>
                </a:r>
                <a:r>
                  <a:rPr lang="zh-CN" altLang="en-US" sz="2400" b="1" dirty="0"/>
                  <a:t>的基数小于</a:t>
                </a:r>
                <a:r>
                  <a:rPr lang="en-US" altLang="zh-CN" sz="2400" b="1" i="1" dirty="0"/>
                  <a:t>B</a:t>
                </a:r>
                <a:r>
                  <a:rPr lang="zh-CN" altLang="en-US" sz="2400" b="1" dirty="0"/>
                  <a:t>的基数，记为</a:t>
                </a:r>
                <a14:m>
                  <m:oMath xmlns:m="http://schemas.openxmlformats.org/officeDocument/2006/math">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𝑨</m:t>
                    </m:r>
                    <m:r>
                      <a:rPr lang="en-US" altLang="zh-CN" sz="2400" b="1" i="1" dirty="0">
                        <a:solidFill>
                          <a:srgbClr val="0070C0"/>
                        </a:solidFill>
                        <a:latin typeface="Cambria Math" panose="02040503050406030204" pitchFamily="18" charset="0"/>
                      </a:rPr>
                      <m:t>|&lt;|</m:t>
                    </m:r>
                    <m:r>
                      <a:rPr lang="en-US" altLang="zh-CN" sz="2400" b="1" i="1" dirty="0">
                        <a:solidFill>
                          <a:srgbClr val="0070C0"/>
                        </a:solidFill>
                        <a:latin typeface="Cambria Math" panose="02040503050406030204" pitchFamily="18" charset="0"/>
                      </a:rPr>
                      <m:t>𝑩</m:t>
                    </m:r>
                    <m:r>
                      <a:rPr lang="en-US" altLang="zh-CN" sz="2400" b="1" i="1" dirty="0">
                        <a:solidFill>
                          <a:srgbClr val="0070C0"/>
                        </a:solidFill>
                        <a:latin typeface="Cambria Math" panose="02040503050406030204" pitchFamily="18" charset="0"/>
                      </a:rPr>
                      <m:t>|</m:t>
                    </m:r>
                  </m:oMath>
                </a14:m>
                <a:r>
                  <a:rPr lang="zh-CN" altLang="en-US" sz="2400" b="1" dirty="0"/>
                  <a:t>。</a:t>
                </a:r>
                <a:endParaRPr lang="en-US" altLang="zh-CN" sz="2400" b="1" dirty="0"/>
              </a:p>
              <a:p>
                <a:pPr marL="457200" indent="-457200" eaLnBrk="1" hangingPunct="1">
                  <a:spcBef>
                    <a:spcPts val="600"/>
                  </a:spcBef>
                  <a:buFont typeface="Arial" panose="020B0604020202020204" pitchFamily="34" charset="0"/>
                  <a:buChar char="•"/>
                </a:pPr>
                <a:r>
                  <a:rPr lang="zh-CN" altLang="en-US" sz="2400" b="1" dirty="0"/>
                  <a:t>规定：</a:t>
                </a:r>
                <a:endParaRPr lang="en-US" altLang="zh-CN" sz="2400" b="1" dirty="0"/>
              </a:p>
              <a:p>
                <a:pPr marL="1044000" lvl="1" indent="-432000" eaLnBrk="1" hangingPunct="1">
                  <a:spcBef>
                    <a:spcPts val="600"/>
                  </a:spcBef>
                  <a:buFont typeface="Arial" panose="020B0604020202020204" pitchFamily="34" charset="0"/>
                  <a:buChar char="•"/>
                </a:pPr>
                <a:r>
                  <a:rPr lang="zh-CN" altLang="en-US" sz="2400" b="1" dirty="0"/>
                  <a:t>自然数集合</a:t>
                </a:r>
                <a:r>
                  <a:rPr lang="en-US" altLang="zh-CN" sz="2400" b="1" i="1" dirty="0"/>
                  <a:t>N</a:t>
                </a:r>
                <a:r>
                  <a:rPr lang="zh-CN" altLang="en-US" sz="2400" b="1" dirty="0"/>
                  <a:t>的基数为</a:t>
                </a:r>
                <a14:m>
                  <m:oMath xmlns:m="http://schemas.openxmlformats.org/officeDocument/2006/math">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𝑁</m:t>
                    </m:r>
                    <m:r>
                      <a:rPr lang="zh-CN" altLang="en-US" sz="240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a:solidFill>
                              <a:srgbClr val="002060"/>
                            </a:solidFill>
                            <a:latin typeface="Cambria Math" panose="02040503050406030204" pitchFamily="18" charset="0"/>
                          </a:rPr>
                          <m:t>ℵ</m:t>
                        </m:r>
                      </m:e>
                      <m:sub>
                        <m:r>
                          <a:rPr lang="zh-CN" altLang="en-US" sz="2400">
                            <a:solidFill>
                              <a:srgbClr val="002060"/>
                            </a:solidFill>
                            <a:latin typeface="Cambria Math" panose="02040503050406030204" pitchFamily="18" charset="0"/>
                          </a:rPr>
                          <m:t>0</m:t>
                        </m:r>
                      </m:sub>
                    </m:sSub>
                  </m:oMath>
                </a14:m>
                <a:r>
                  <a:rPr lang="zh-CN" altLang="en-US" sz="2400" b="1" dirty="0"/>
                  <a:t>，读作阿列夫零；</a:t>
                </a:r>
              </a:p>
              <a:p>
                <a:pPr marL="1044000" lvl="1" indent="-432000" eaLnBrk="1" hangingPunct="1">
                  <a:spcBef>
                    <a:spcPts val="600"/>
                  </a:spcBef>
                  <a:buFont typeface="Arial" panose="020B0604020202020204" pitchFamily="34" charset="0"/>
                  <a:buChar char="•"/>
                </a:pPr>
                <a:r>
                  <a:rPr lang="zh-CN" altLang="en-US" sz="2400" b="1" dirty="0"/>
                  <a:t>实数集合</a:t>
                </a:r>
                <a:r>
                  <a:rPr lang="en-US" altLang="zh-CN" sz="2400" b="1" i="1" dirty="0"/>
                  <a:t>R</a:t>
                </a:r>
                <a:r>
                  <a:rPr lang="zh-CN" altLang="en-US" sz="2400" b="1" dirty="0"/>
                  <a:t>的基数为 </a:t>
                </a:r>
                <a14:m>
                  <m:oMath xmlns:m="http://schemas.openxmlformats.org/officeDocument/2006/math">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𝑅</m:t>
                    </m:r>
                    <m:r>
                      <a:rPr lang="zh-CN" altLang="en-US" sz="240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a:solidFill>
                              <a:srgbClr val="002060"/>
                            </a:solidFill>
                            <a:latin typeface="Cambria Math" panose="02040503050406030204" pitchFamily="18" charset="0"/>
                          </a:rPr>
                          <m:t>ℵ</m:t>
                        </m:r>
                      </m:e>
                      <m:sub>
                        <m:r>
                          <a:rPr lang="zh-CN" altLang="en-US" sz="2400">
                            <a:solidFill>
                              <a:srgbClr val="002060"/>
                            </a:solidFill>
                            <a:latin typeface="Cambria Math" panose="02040503050406030204" pitchFamily="18" charset="0"/>
                          </a:rPr>
                          <m:t>1</m:t>
                        </m:r>
                      </m:sub>
                    </m:sSub>
                  </m:oMath>
                </a14:m>
                <a:r>
                  <a:rPr lang="zh-CN" altLang="en-US" sz="2400" b="1" dirty="0"/>
                  <a:t>，读作阿列夫一。</a:t>
                </a:r>
              </a:p>
              <a:p>
                <a:pPr marL="457200" indent="-457200" eaLnBrk="1" hangingPunct="1">
                  <a:spcBef>
                    <a:spcPts val="600"/>
                  </a:spcBef>
                  <a:buFont typeface="Arial" panose="020B0604020202020204" pitchFamily="34" charset="0"/>
                  <a:buChar char="•"/>
                </a:pPr>
                <a:r>
                  <a:rPr lang="zh-CN" altLang="en-US" sz="2400" b="1" dirty="0">
                    <a:solidFill>
                      <a:srgbClr val="FF0000"/>
                    </a:solidFill>
                  </a:rPr>
                  <a:t>定义：</a:t>
                </a:r>
                <a:r>
                  <a:rPr lang="zh-CN" altLang="en-US" sz="2400" b="1" dirty="0">
                    <a:solidFill>
                      <a:srgbClr val="002060"/>
                    </a:solidFill>
                  </a:rPr>
                  <a:t>等势于自然数集合</a:t>
                </a:r>
                <a:r>
                  <a:rPr lang="en-US" altLang="zh-CN" sz="2400" b="1" i="1" dirty="0">
                    <a:solidFill>
                      <a:srgbClr val="002060"/>
                    </a:solidFill>
                  </a:rPr>
                  <a:t>N</a:t>
                </a:r>
                <a:r>
                  <a:rPr lang="zh-CN" altLang="en-US" sz="2400" b="1" dirty="0"/>
                  <a:t>的任何集合，称为</a:t>
                </a:r>
                <a:r>
                  <a:rPr lang="zh-CN" altLang="en-US" sz="2400" b="1" dirty="0">
                    <a:solidFill>
                      <a:srgbClr val="FF0000"/>
                    </a:solidFill>
                  </a:rPr>
                  <a:t>可数集</a:t>
                </a:r>
                <a:r>
                  <a:rPr lang="zh-CN" altLang="en-US" sz="2400" b="1" dirty="0"/>
                  <a:t>。 </a:t>
                </a:r>
              </a:p>
            </p:txBody>
          </p:sp>
        </mc:Choice>
        <mc:Fallback xmlns="">
          <p:sp>
            <p:nvSpPr>
              <p:cNvPr id="12" name="Text Box 3">
                <a:extLst>
                  <a:ext uri="{FF2B5EF4-FFF2-40B4-BE49-F238E27FC236}">
                    <a16:creationId xmlns:a16="http://schemas.microsoft.com/office/drawing/2014/main" id="{B0E6DB03-23FC-694A-1ED6-27B27689234F}"/>
                  </a:ext>
                </a:extLst>
              </p:cNvPr>
              <p:cNvSpPr txBox="1">
                <a:spLocks noRot="1" noChangeAspect="1" noMove="1" noResize="1" noEditPoints="1" noAdjustHandles="1" noChangeArrowheads="1" noChangeShapeType="1" noTextEdit="1"/>
              </p:cNvSpPr>
              <p:nvPr/>
            </p:nvSpPr>
            <p:spPr bwMode="auto">
              <a:xfrm>
                <a:off x="1964870" y="983675"/>
                <a:ext cx="10146506" cy="5509200"/>
              </a:xfrm>
              <a:prstGeom prst="rect">
                <a:avLst/>
              </a:prstGeom>
              <a:blipFill>
                <a:blip r:embed="rId3"/>
                <a:stretch>
                  <a:fillRect l="-781" t="-1217" b="-1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8040386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zh-CN" altLang="en-US" sz="4000" b="1" dirty="0">
                <a:solidFill>
                  <a:schemeClr val="bg1"/>
                </a:solidFill>
                <a:effectLst>
                  <a:outerShdw blurRad="38100" dist="38100" dir="2700000" algn="tl">
                    <a:srgbClr val="000000">
                      <a:alpha val="43137"/>
                    </a:srgbClr>
                  </a:outerShdw>
                </a:effectLst>
                <a:cs typeface="+mn-ea"/>
                <a:sym typeface="+mn-lt"/>
              </a:rPr>
              <a:t>总结：基数</a:t>
            </a:r>
            <a:endParaRPr lang="en-US" altLang="zh-CN"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3" name="Text Box 3">
                <a:extLst>
                  <a:ext uri="{FF2B5EF4-FFF2-40B4-BE49-F238E27FC236}">
                    <a16:creationId xmlns:a16="http://schemas.microsoft.com/office/drawing/2014/main" id="{8DA5FC99-41BF-5935-1EE3-B26586B6D2A3}"/>
                  </a:ext>
                </a:extLst>
              </p:cNvPr>
              <p:cNvSpPr txBox="1">
                <a:spLocks noChangeArrowheads="1"/>
              </p:cNvSpPr>
              <p:nvPr/>
            </p:nvSpPr>
            <p:spPr bwMode="auto">
              <a:xfrm>
                <a:off x="2166144" y="1282571"/>
                <a:ext cx="9162256" cy="3785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Arial" panose="020B0604020202020204" pitchFamily="34" charset="0"/>
                  <a:buChar char="•"/>
                </a:pPr>
                <a:r>
                  <a:rPr lang="zh-CN" altLang="en-US" sz="2400" b="1" dirty="0">
                    <a:solidFill>
                      <a:srgbClr val="FF0000"/>
                    </a:solidFill>
                  </a:rPr>
                  <a:t>定义：</a:t>
                </a:r>
                <a:r>
                  <a:rPr lang="zh-CN" altLang="en-US" sz="2400" b="1" dirty="0"/>
                  <a:t>如果集合</a:t>
                </a:r>
                <a:r>
                  <a:rPr lang="en-US" altLang="zh-CN" sz="2400" b="1" i="1" dirty="0">
                    <a:solidFill>
                      <a:srgbClr val="002060"/>
                    </a:solidFill>
                  </a:rPr>
                  <a:t>A</a:t>
                </a:r>
                <a:r>
                  <a:rPr lang="zh-CN" altLang="en-US" sz="2400" b="1" dirty="0"/>
                  <a:t>是</a:t>
                </a:r>
                <a:r>
                  <a:rPr lang="zh-CN" altLang="en-US" sz="2400" b="1" dirty="0">
                    <a:solidFill>
                      <a:srgbClr val="002060"/>
                    </a:solidFill>
                  </a:rPr>
                  <a:t>有限的</a:t>
                </a:r>
                <a:r>
                  <a:rPr lang="zh-CN" altLang="en-US" sz="2400" b="1" dirty="0"/>
                  <a:t>或</a:t>
                </a:r>
                <a:r>
                  <a:rPr lang="zh-CN" altLang="en-US" sz="2400" b="1" dirty="0">
                    <a:solidFill>
                      <a:srgbClr val="002060"/>
                    </a:solidFill>
                  </a:rPr>
                  <a:t>无限可数的</a:t>
                </a:r>
                <a:r>
                  <a:rPr lang="zh-CN" altLang="en-US" sz="2400" b="1" dirty="0"/>
                  <a:t>，则称</a:t>
                </a:r>
                <a:r>
                  <a:rPr lang="en-US" altLang="zh-CN" sz="2400" b="1" i="1" dirty="0"/>
                  <a:t>A</a:t>
                </a:r>
                <a:r>
                  <a:rPr lang="zh-CN" altLang="en-US" sz="2400" b="1" dirty="0"/>
                  <a:t>是</a:t>
                </a:r>
                <a:r>
                  <a:rPr lang="zh-CN" altLang="en-US" sz="2400" b="1" u="sng" dirty="0">
                    <a:solidFill>
                      <a:srgbClr val="FF0000"/>
                    </a:solidFill>
                    <a:effectLst>
                      <a:outerShdw blurRad="38100" dist="38100" dir="2700000" algn="tl">
                        <a:srgbClr val="C0C0C0"/>
                      </a:outerShdw>
                    </a:effectLst>
                  </a:rPr>
                  <a:t>可计数的</a:t>
                </a:r>
                <a:r>
                  <a:rPr lang="zh-CN" altLang="en-US" sz="2400" b="1" dirty="0"/>
                  <a:t>；如果集合</a:t>
                </a:r>
                <a:r>
                  <a:rPr lang="en-US" altLang="zh-CN" sz="2400" b="1" i="1" dirty="0">
                    <a:solidFill>
                      <a:srgbClr val="002060"/>
                    </a:solidFill>
                  </a:rPr>
                  <a:t>A</a:t>
                </a:r>
                <a:r>
                  <a:rPr lang="zh-CN" altLang="en-US" sz="2400" b="1" dirty="0"/>
                  <a:t>是</a:t>
                </a:r>
                <a:r>
                  <a:rPr lang="zh-CN" altLang="en-US" sz="2400" b="1" dirty="0">
                    <a:solidFill>
                      <a:srgbClr val="002060"/>
                    </a:solidFill>
                  </a:rPr>
                  <a:t>无限的</a:t>
                </a:r>
                <a:r>
                  <a:rPr lang="zh-CN" altLang="en-US" sz="2400" b="1" dirty="0"/>
                  <a:t>且</a:t>
                </a:r>
                <a:r>
                  <a:rPr lang="zh-CN" altLang="en-US" sz="2400" b="1" dirty="0">
                    <a:solidFill>
                      <a:srgbClr val="002060"/>
                    </a:solidFill>
                  </a:rPr>
                  <a:t>不是可数的</a:t>
                </a:r>
                <a:r>
                  <a:rPr lang="zh-CN" altLang="en-US" sz="2400" b="1" dirty="0"/>
                  <a:t>，则称</a:t>
                </a:r>
                <a:r>
                  <a:rPr lang="en-US" altLang="zh-CN" sz="2400" b="1" i="1" dirty="0"/>
                  <a:t>A</a:t>
                </a:r>
                <a:r>
                  <a:rPr lang="zh-CN" altLang="en-US" sz="2400" b="1" dirty="0"/>
                  <a:t>是</a:t>
                </a:r>
                <a:r>
                  <a:rPr lang="zh-CN" altLang="en-US" sz="2400" b="1" u="sng" dirty="0">
                    <a:solidFill>
                      <a:srgbClr val="FF0000"/>
                    </a:solidFill>
                    <a:effectLst>
                      <a:outerShdw blurRad="38100" dist="38100" dir="2700000" algn="tl">
                        <a:srgbClr val="C0C0C0"/>
                      </a:outerShdw>
                    </a:effectLst>
                  </a:rPr>
                  <a:t>不可计数的</a:t>
                </a:r>
                <a:r>
                  <a:rPr lang="zh-CN" altLang="en-US" sz="2400" b="1" dirty="0"/>
                  <a:t>。 </a:t>
                </a:r>
                <a:endParaRPr lang="en-US" altLang="zh-CN" sz="2400" b="1" dirty="0"/>
              </a:p>
              <a:p>
                <a:pPr marL="457200" indent="-457200" eaLnBrk="1" hangingPunct="1">
                  <a:buFont typeface="Arial" panose="020B0604020202020204" pitchFamily="34" charset="0"/>
                  <a:buChar char="•"/>
                </a:pPr>
                <a:r>
                  <a:rPr lang="zh-CN" altLang="en-US" sz="2400" b="1" dirty="0">
                    <a:solidFill>
                      <a:srgbClr val="FF0000"/>
                    </a:solidFill>
                  </a:rPr>
                  <a:t>定理：</a:t>
                </a:r>
                <a:r>
                  <a:rPr lang="zh-CN" altLang="en-US" sz="2400" b="1" dirty="0">
                    <a:solidFill>
                      <a:srgbClr val="002060"/>
                    </a:solidFill>
                  </a:rPr>
                  <a:t>实数集合</a:t>
                </a:r>
                <a14:m>
                  <m:oMath xmlns:m="http://schemas.openxmlformats.org/officeDocument/2006/math">
                    <m:d>
                      <m:dPr>
                        <m:begChr m:val=""/>
                        <m:endChr m:val="}"/>
                        <m:ctrlPr>
                          <a:rPr lang="zh-CN" altLang="en-US" sz="2400" i="1">
                            <a:solidFill>
                              <a:srgbClr val="0070C0"/>
                            </a:solidFill>
                            <a:latin typeface="Cambria Math" panose="02040503050406030204" pitchFamily="18" charset="0"/>
                          </a:rPr>
                        </m:ctrlPr>
                      </m:dPr>
                      <m:e>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𝑅</m:t>
                            </m:r>
                          </m:e>
                          <m:sub>
                            <m:r>
                              <a:rPr lang="zh-CN" altLang="en-US" sz="2400">
                                <a:solidFill>
                                  <a:srgbClr val="0070C0"/>
                                </a:solidFill>
                                <a:latin typeface="Cambria Math" panose="02040503050406030204" pitchFamily="18" charset="0"/>
                              </a:rPr>
                              <m:t>1</m:t>
                            </m:r>
                          </m:sub>
                        </m:sSub>
                        <m:r>
                          <a:rPr lang="zh-CN" altLang="en-US" sz="2400">
                            <a:solidFill>
                              <a:srgbClr val="0070C0"/>
                            </a:solidFill>
                            <a:latin typeface="Cambria Math" panose="02040503050406030204" pitchFamily="18" charset="0"/>
                          </a:rPr>
                          <m:t>={</m:t>
                        </m:r>
                        <m:r>
                          <a:rPr lang="zh-CN" altLang="en-US" sz="2400" i="1">
                            <a:solidFill>
                              <a:srgbClr val="0070C0"/>
                            </a:solidFill>
                            <a:latin typeface="Cambria Math" panose="02040503050406030204" pitchFamily="18" charset="0"/>
                          </a:rPr>
                          <m:t>𝑥</m:t>
                        </m:r>
                        <m:r>
                          <a:rPr lang="zh-CN" altLang="en-US" sz="2400">
                            <a:solidFill>
                              <a:srgbClr val="0070C0"/>
                            </a:solidFill>
                            <a:latin typeface="Cambria Math" panose="02040503050406030204" pitchFamily="18" charset="0"/>
                          </a:rPr>
                          <m:t>|</m:t>
                        </m:r>
                        <m:r>
                          <a:rPr lang="zh-CN" altLang="en-US" sz="2400" i="1">
                            <a:solidFill>
                              <a:srgbClr val="0070C0"/>
                            </a:solidFill>
                            <a:latin typeface="Cambria Math" panose="02040503050406030204" pitchFamily="18" charset="0"/>
                          </a:rPr>
                          <m:t>𝑥</m:t>
                        </m:r>
                        <m:r>
                          <a:rPr lang="zh-CN" altLang="en-US" sz="2400">
                            <a:solidFill>
                              <a:srgbClr val="0070C0"/>
                            </a:solidFill>
                            <a:latin typeface="Cambria Math" panose="02040503050406030204" pitchFamily="18" charset="0"/>
                          </a:rPr>
                          <m:t>∈</m:t>
                        </m:r>
                        <m:r>
                          <a:rPr lang="zh-CN" altLang="en-US" sz="2400" i="1">
                            <a:solidFill>
                              <a:srgbClr val="0070C0"/>
                            </a:solidFill>
                            <a:latin typeface="Cambria Math" panose="02040503050406030204" pitchFamily="18" charset="0"/>
                          </a:rPr>
                          <m:t>𝑅</m:t>
                        </m:r>
                        <m:r>
                          <a:rPr lang="zh-CN" altLang="en-US" sz="2400">
                            <a:solidFill>
                              <a:srgbClr val="0070C0"/>
                            </a:solidFill>
                            <a:latin typeface="Cambria Math" panose="02040503050406030204" pitchFamily="18" charset="0"/>
                          </a:rPr>
                          <m:t>∧(0&lt;</m:t>
                        </m:r>
                        <m:r>
                          <a:rPr lang="zh-CN" altLang="en-US" sz="2400" i="1">
                            <a:solidFill>
                              <a:srgbClr val="0070C0"/>
                            </a:solidFill>
                            <a:latin typeface="Cambria Math" panose="02040503050406030204" pitchFamily="18" charset="0"/>
                          </a:rPr>
                          <m:t>𝑥</m:t>
                        </m:r>
                        <m:r>
                          <a:rPr lang="zh-CN" altLang="en-US" sz="2400">
                            <a:solidFill>
                              <a:srgbClr val="0070C0"/>
                            </a:solidFill>
                            <a:latin typeface="Cambria Math" panose="02040503050406030204" pitchFamily="18" charset="0"/>
                          </a:rPr>
                          <m:t>&lt;1)</m:t>
                        </m:r>
                      </m:e>
                    </m:d>
                  </m:oMath>
                </a14:m>
                <a:r>
                  <a:rPr lang="zh-CN" altLang="en-US" sz="2400" b="1" dirty="0"/>
                  <a:t>是</a:t>
                </a:r>
                <a:r>
                  <a:rPr lang="zh-CN" altLang="en-US" sz="2400" b="1" dirty="0">
                    <a:solidFill>
                      <a:srgbClr val="0070C0"/>
                    </a:solidFill>
                  </a:rPr>
                  <a:t>不可计数的</a:t>
                </a:r>
                <a:r>
                  <a:rPr lang="zh-CN" altLang="en-US" sz="2400" b="1" dirty="0"/>
                  <a:t>。</a:t>
                </a:r>
                <a:r>
                  <a:rPr lang="zh-CN" altLang="en-US" sz="2000" b="1" dirty="0"/>
                  <a:t> </a:t>
                </a:r>
                <a:endParaRPr lang="en-US" altLang="zh-CN" sz="2000" b="1" dirty="0"/>
              </a:p>
              <a:p>
                <a:pPr marL="457200" indent="-457200" eaLnBrk="1" hangingPunct="1">
                  <a:buFont typeface="Arial" panose="020B0604020202020204" pitchFamily="34" charset="0"/>
                  <a:buChar char="•"/>
                </a:pPr>
                <a:r>
                  <a:rPr lang="zh-CN" altLang="en-US" sz="2400" b="1" dirty="0">
                    <a:solidFill>
                      <a:srgbClr val="C00000"/>
                    </a:solidFill>
                  </a:rPr>
                  <a:t>定理：</a:t>
                </a:r>
                <a:r>
                  <a:rPr lang="zh-CN" altLang="en-US" sz="2400" b="1" dirty="0"/>
                  <a:t>对于每个集合</a:t>
                </a:r>
                <a:r>
                  <a:rPr lang="en-US" altLang="zh-CN" sz="2400" b="1" i="1" dirty="0"/>
                  <a:t>A</a:t>
                </a:r>
                <a:r>
                  <a:rPr lang="zh-CN" altLang="en-US" sz="2400" b="1" dirty="0"/>
                  <a:t>，皆有</a:t>
                </a:r>
                <a14:m>
                  <m:oMath xmlns:m="http://schemas.openxmlformats.org/officeDocument/2006/math">
                    <m:r>
                      <a:rPr lang="zh-CN" altLang="en-US" sz="2400" b="1">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𝑨</m:t>
                    </m:r>
                    <m:r>
                      <a:rPr lang="zh-CN" altLang="en-US" sz="2400" b="1">
                        <a:solidFill>
                          <a:srgbClr val="C00000"/>
                        </a:solidFill>
                        <a:latin typeface="Cambria Math" panose="02040503050406030204" pitchFamily="18" charset="0"/>
                      </a:rPr>
                      <m:t>|&lt;|</m:t>
                    </m:r>
                    <m:d>
                      <m:dPr>
                        <m:begChr m:val=""/>
                        <m:ctrlPr>
                          <a:rPr lang="zh-CN" altLang="en-US" sz="2400" b="1" i="1">
                            <a:solidFill>
                              <a:srgbClr val="C00000"/>
                            </a:solidFill>
                            <a:latin typeface="Cambria Math" panose="02040503050406030204" pitchFamily="18" charset="0"/>
                          </a:rPr>
                        </m:ctrlPr>
                      </m:dPr>
                      <m:e>
                        <m:r>
                          <a:rPr lang="zh-CN" altLang="en-US" sz="2400" b="1" i="1">
                            <a:solidFill>
                              <a:srgbClr val="C00000"/>
                            </a:solidFill>
                            <a:latin typeface="Cambria Math" panose="02040503050406030204" pitchFamily="18" charset="0"/>
                          </a:rPr>
                          <m:t>𝝆</m:t>
                        </m:r>
                        <m:r>
                          <a:rPr lang="zh-CN" altLang="en-US" sz="2400" b="1">
                            <a:solidFill>
                              <a:srgbClr val="C00000"/>
                            </a:solidFill>
                            <a:latin typeface="Cambria Math" panose="02040503050406030204" pitchFamily="18" charset="0"/>
                          </a:rPr>
                          <m:t>(</m:t>
                        </m:r>
                        <m:r>
                          <a:rPr lang="zh-CN" altLang="en-US" sz="2400" b="1" i="1">
                            <a:solidFill>
                              <a:srgbClr val="C00000"/>
                            </a:solidFill>
                            <a:latin typeface="Cambria Math" panose="02040503050406030204" pitchFamily="18" charset="0"/>
                          </a:rPr>
                          <m:t>𝑨</m:t>
                        </m:r>
                      </m:e>
                    </m:d>
                    <m:r>
                      <a:rPr lang="zh-CN" altLang="en-US" sz="2400" b="1">
                        <a:solidFill>
                          <a:srgbClr val="C00000"/>
                        </a:solidFill>
                        <a:latin typeface="Cambria Math" panose="02040503050406030204" pitchFamily="18" charset="0"/>
                      </a:rPr>
                      <m:t>|</m:t>
                    </m:r>
                  </m:oMath>
                </a14:m>
                <a:r>
                  <a:rPr lang="zh-CN" altLang="en-US" sz="2400" b="1" dirty="0"/>
                  <a:t>。 </a:t>
                </a:r>
              </a:p>
              <a:p>
                <a:pPr marL="457200" indent="-457200" eaLnBrk="1" hangingPunct="1">
                  <a:buFont typeface="Arial" panose="020B0604020202020204" pitchFamily="34" charset="0"/>
                  <a:buChar char="•"/>
                </a:pPr>
                <a:r>
                  <a:rPr lang="zh-CN" altLang="en-US" sz="2400" b="1" dirty="0">
                    <a:solidFill>
                      <a:srgbClr val="002060"/>
                    </a:solidFill>
                  </a:rPr>
                  <a:t>例：</a:t>
                </a:r>
                <a:r>
                  <a:rPr lang="zh-CN" altLang="en-US" sz="2400" b="1" dirty="0"/>
                  <a:t>试证</a:t>
                </a:r>
                <a14:m>
                  <m:oMath xmlns:m="http://schemas.openxmlformats.org/officeDocument/2006/math">
                    <m:d>
                      <m:dPr>
                        <m:begChr m:val=""/>
                        <m:ctrlPr>
                          <a:rPr lang="zh-CN" altLang="en-US" sz="2400" b="1" i="1">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𝝆</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𝑵</m:t>
                        </m:r>
                      </m:e>
                    </m:d>
                  </m:oMath>
                </a14:m>
                <a:r>
                  <a:rPr lang="zh-CN" altLang="en-US" sz="2400" b="1" dirty="0"/>
                  <a:t>的基数是</a:t>
                </a:r>
                <a14:m>
                  <m:oMath xmlns:m="http://schemas.openxmlformats.org/officeDocument/2006/math">
                    <m:sSub>
                      <m:sSubPr>
                        <m:ctrlPr>
                          <a:rPr lang="zh-CN" altLang="en-US" sz="2400" b="1" i="1">
                            <a:solidFill>
                              <a:srgbClr val="002060"/>
                            </a:solidFill>
                            <a:latin typeface="Cambria Math" panose="02040503050406030204" pitchFamily="18" charset="0"/>
                          </a:rPr>
                        </m:ctrlPr>
                      </m:sSubPr>
                      <m:e>
                        <m:r>
                          <a:rPr lang="zh-CN" altLang="en-US" sz="2400" b="1">
                            <a:solidFill>
                              <a:srgbClr val="002060"/>
                            </a:solidFill>
                            <a:latin typeface="Cambria Math" panose="02040503050406030204" pitchFamily="18" charset="0"/>
                          </a:rPr>
                          <m:t>ℵ</m:t>
                        </m:r>
                      </m:e>
                      <m:sub>
                        <m:r>
                          <a:rPr lang="zh-CN" altLang="en-US" sz="2400" b="1" i="1">
                            <a:solidFill>
                              <a:srgbClr val="002060"/>
                            </a:solidFill>
                            <a:latin typeface="Cambria Math" panose="02040503050406030204" pitchFamily="18" charset="0"/>
                          </a:rPr>
                          <m:t>𝟏</m:t>
                        </m:r>
                      </m:sub>
                    </m:sSub>
                  </m:oMath>
                </a14:m>
                <a:r>
                  <a:rPr lang="zh-CN" altLang="en-US" sz="2400" b="1" dirty="0"/>
                  <a:t>。</a:t>
                </a:r>
                <a:endParaRPr lang="en-US" altLang="zh-CN" sz="2400" b="1" dirty="0"/>
              </a:p>
              <a:p>
                <a:pPr eaLnBrk="1" hangingPunct="1"/>
                <a:r>
                  <a:rPr lang="zh-CN" altLang="en-US" sz="2400" b="1" dirty="0"/>
                  <a:t>结论：</a:t>
                </a:r>
              </a:p>
              <a:p>
                <a:pPr eaLnBrk="1" hangingPunct="1">
                  <a:spcBef>
                    <a:spcPct val="0"/>
                  </a:spcBef>
                </a:pPr>
                <a:r>
                  <a:rPr lang="zh-CN" altLang="en-US" sz="2400" b="1" dirty="0"/>
                  <a:t>（</a:t>
                </a:r>
                <a:r>
                  <a:rPr lang="en-US" altLang="zh-CN" sz="2400" b="1" dirty="0"/>
                  <a:t>1</a:t>
                </a:r>
                <a:r>
                  <a:rPr lang="zh-CN" altLang="en-US" sz="2400" b="1" dirty="0"/>
                  <a:t>）和</a:t>
                </a:r>
                <a:r>
                  <a:rPr lang="zh-CN" altLang="en-US" sz="2400" b="1" dirty="0">
                    <a:solidFill>
                      <a:srgbClr val="002060"/>
                    </a:solidFill>
                  </a:rPr>
                  <a:t>自然数等势</a:t>
                </a:r>
                <a:r>
                  <a:rPr lang="zh-CN" altLang="en-US" sz="2400" b="1" dirty="0"/>
                  <a:t>的无限集的</a:t>
                </a:r>
                <a:r>
                  <a:rPr lang="zh-CN" altLang="en-US" sz="2400" b="1" dirty="0">
                    <a:solidFill>
                      <a:srgbClr val="002060"/>
                    </a:solidFill>
                  </a:rPr>
                  <a:t>基数</a:t>
                </a:r>
                <a:r>
                  <a:rPr lang="zh-CN" altLang="en-US" sz="2400" b="1" dirty="0"/>
                  <a:t>为</a:t>
                </a:r>
                <a14:m>
                  <m:oMath xmlns:m="http://schemas.openxmlformats.org/officeDocument/2006/math">
                    <m:sSub>
                      <m:sSubPr>
                        <m:ctrlPr>
                          <a:rPr lang="zh-CN" altLang="en-US" sz="2400" i="1">
                            <a:solidFill>
                              <a:srgbClr val="002060"/>
                            </a:solidFill>
                            <a:latin typeface="Cambria Math" panose="02040503050406030204" pitchFamily="18" charset="0"/>
                          </a:rPr>
                        </m:ctrlPr>
                      </m:sSubPr>
                      <m:e>
                        <m:r>
                          <a:rPr lang="zh-CN" altLang="en-US" sz="2400">
                            <a:solidFill>
                              <a:srgbClr val="002060"/>
                            </a:solidFill>
                            <a:latin typeface="Cambria Math" panose="02040503050406030204" pitchFamily="18" charset="0"/>
                          </a:rPr>
                          <m:t>ℵ</m:t>
                        </m:r>
                      </m:e>
                      <m:sub>
                        <m:r>
                          <a:rPr lang="zh-CN" altLang="en-US" sz="2400">
                            <a:solidFill>
                              <a:srgbClr val="002060"/>
                            </a:solidFill>
                            <a:latin typeface="Cambria Math" panose="02040503050406030204" pitchFamily="18" charset="0"/>
                          </a:rPr>
                          <m:t>0</m:t>
                        </m:r>
                      </m:sub>
                    </m:sSub>
                    <m:r>
                      <a:rPr lang="zh-CN" altLang="en-US" sz="2400" i="1">
                        <a:solidFill>
                          <a:srgbClr val="002060"/>
                        </a:solidFill>
                        <a:latin typeface="Cambria Math" panose="02040503050406030204" pitchFamily="18" charset="0"/>
                      </a:rPr>
                      <m:t> </m:t>
                    </m:r>
                  </m:oMath>
                </a14:m>
                <a:r>
                  <a:rPr lang="zh-CN" altLang="en-US" sz="2400" b="1" dirty="0"/>
                  <a:t>。</a:t>
                </a:r>
              </a:p>
              <a:p>
                <a:pPr eaLnBrk="1" hangingPunct="1">
                  <a:spcBef>
                    <a:spcPct val="0"/>
                  </a:spcBef>
                </a:pPr>
                <a:r>
                  <a:rPr lang="zh-CN" altLang="en-US" sz="2400" b="1" dirty="0"/>
                  <a:t>（</a:t>
                </a:r>
                <a:r>
                  <a:rPr lang="en-US" altLang="zh-CN" sz="2400" b="1" dirty="0"/>
                  <a:t>2</a:t>
                </a:r>
                <a:r>
                  <a:rPr lang="zh-CN" altLang="en-US" sz="2400" b="1" dirty="0"/>
                  <a:t>）和</a:t>
                </a:r>
                <a:r>
                  <a:rPr lang="zh-CN" altLang="en-US" sz="2400" b="1" dirty="0">
                    <a:solidFill>
                      <a:srgbClr val="002060"/>
                    </a:solidFill>
                  </a:rPr>
                  <a:t>实数集合等势</a:t>
                </a:r>
                <a:r>
                  <a:rPr lang="zh-CN" altLang="en-US" sz="2400" b="1" dirty="0"/>
                  <a:t>的无限集的</a:t>
                </a:r>
                <a:r>
                  <a:rPr lang="zh-CN" altLang="en-US" sz="2400" b="1" dirty="0">
                    <a:solidFill>
                      <a:srgbClr val="002060"/>
                    </a:solidFill>
                  </a:rPr>
                  <a:t>基数</a:t>
                </a:r>
                <a:r>
                  <a:rPr lang="zh-CN" altLang="en-US" sz="2400" b="1" dirty="0"/>
                  <a:t>为</a:t>
                </a:r>
                <a14:m>
                  <m:oMath xmlns:m="http://schemas.openxmlformats.org/officeDocument/2006/math">
                    <m:sSub>
                      <m:sSubPr>
                        <m:ctrlPr>
                          <a:rPr lang="zh-CN" altLang="en-US" sz="2400" i="1">
                            <a:solidFill>
                              <a:srgbClr val="002060"/>
                            </a:solidFill>
                            <a:latin typeface="Cambria Math" panose="02040503050406030204" pitchFamily="18" charset="0"/>
                          </a:rPr>
                        </m:ctrlPr>
                      </m:sSubPr>
                      <m:e>
                        <m:r>
                          <a:rPr lang="zh-CN" altLang="en-US" sz="2400">
                            <a:solidFill>
                              <a:srgbClr val="002060"/>
                            </a:solidFill>
                            <a:latin typeface="Cambria Math" panose="02040503050406030204" pitchFamily="18" charset="0"/>
                          </a:rPr>
                          <m:t>ℵ</m:t>
                        </m:r>
                      </m:e>
                      <m:sub>
                        <m:r>
                          <a:rPr lang="zh-CN" altLang="en-US" sz="2400">
                            <a:solidFill>
                              <a:srgbClr val="002060"/>
                            </a:solidFill>
                            <a:latin typeface="Cambria Math" panose="02040503050406030204" pitchFamily="18" charset="0"/>
                          </a:rPr>
                          <m:t>1</m:t>
                        </m:r>
                      </m:sub>
                    </m:sSub>
                    <m:r>
                      <a:rPr lang="zh-CN" altLang="en-US" sz="2400" i="1">
                        <a:solidFill>
                          <a:srgbClr val="002060"/>
                        </a:solidFill>
                        <a:latin typeface="Cambria Math" panose="02040503050406030204" pitchFamily="18" charset="0"/>
                      </a:rPr>
                      <m:t> </m:t>
                    </m:r>
                  </m:oMath>
                </a14:m>
                <a:r>
                  <a:rPr lang="zh-CN" altLang="en-US" sz="2400" b="1" dirty="0"/>
                  <a:t>。</a:t>
                </a:r>
              </a:p>
              <a:p>
                <a:pPr eaLnBrk="1" hangingPunct="1">
                  <a:spcBef>
                    <a:spcPct val="0"/>
                  </a:spcBef>
                </a:pPr>
                <a:r>
                  <a:rPr lang="zh-CN" altLang="en-US" sz="2400" b="1" dirty="0"/>
                  <a:t>（</a:t>
                </a:r>
                <a:r>
                  <a:rPr lang="en-US" altLang="zh-CN" sz="2400" b="1" dirty="0"/>
                  <a:t>3</a:t>
                </a:r>
                <a:r>
                  <a:rPr lang="zh-CN" altLang="en-US" sz="2400" b="1" dirty="0"/>
                  <a:t>） </a:t>
                </a:r>
                <a14:m>
                  <m:oMath xmlns:m="http://schemas.openxmlformats.org/officeDocument/2006/math">
                    <m:sSub>
                      <m:sSubPr>
                        <m:ctrlPr>
                          <a:rPr lang="zh-CN" altLang="en-US" sz="2400" i="1">
                            <a:solidFill>
                              <a:srgbClr val="002060"/>
                            </a:solidFill>
                            <a:latin typeface="Cambria Math" panose="02040503050406030204" pitchFamily="18" charset="0"/>
                          </a:rPr>
                        </m:ctrlPr>
                      </m:sSubPr>
                      <m:e>
                        <m:r>
                          <a:rPr lang="zh-CN" altLang="en-US" sz="2400">
                            <a:solidFill>
                              <a:srgbClr val="002060"/>
                            </a:solidFill>
                            <a:latin typeface="Cambria Math" panose="02040503050406030204" pitchFamily="18" charset="0"/>
                          </a:rPr>
                          <m:t>ℵ</m:t>
                        </m:r>
                      </m:e>
                      <m:sub>
                        <m:r>
                          <a:rPr lang="zh-CN" altLang="en-US" sz="2400">
                            <a:solidFill>
                              <a:srgbClr val="002060"/>
                            </a:solidFill>
                            <a:latin typeface="Cambria Math" panose="02040503050406030204" pitchFamily="18" charset="0"/>
                          </a:rPr>
                          <m:t>0</m:t>
                        </m:r>
                      </m:sub>
                    </m:sSub>
                    <m:r>
                      <a:rPr lang="zh-CN" altLang="en-US" sz="2400">
                        <a:solidFill>
                          <a:srgbClr val="002060"/>
                        </a:solidFill>
                        <a:latin typeface="Cambria Math" panose="02040503050406030204" pitchFamily="18" charset="0"/>
                      </a:rPr>
                      <m:t>&lt;</m:t>
                    </m:r>
                    <m:sSub>
                      <m:sSubPr>
                        <m:ctrlPr>
                          <a:rPr lang="zh-CN" altLang="en-US" sz="2400" i="1">
                            <a:solidFill>
                              <a:srgbClr val="002060"/>
                            </a:solidFill>
                            <a:latin typeface="Cambria Math" panose="02040503050406030204" pitchFamily="18" charset="0"/>
                          </a:rPr>
                        </m:ctrlPr>
                      </m:sSubPr>
                      <m:e>
                        <m:r>
                          <a:rPr lang="zh-CN" altLang="en-US" sz="2400">
                            <a:solidFill>
                              <a:srgbClr val="002060"/>
                            </a:solidFill>
                            <a:latin typeface="Cambria Math" panose="02040503050406030204" pitchFamily="18" charset="0"/>
                          </a:rPr>
                          <m:t>ℵ</m:t>
                        </m:r>
                      </m:e>
                      <m:sub>
                        <m:r>
                          <a:rPr lang="zh-CN" altLang="en-US" sz="2400">
                            <a:solidFill>
                              <a:srgbClr val="002060"/>
                            </a:solidFill>
                            <a:latin typeface="Cambria Math" panose="02040503050406030204" pitchFamily="18" charset="0"/>
                          </a:rPr>
                          <m:t>1</m:t>
                        </m:r>
                      </m:sub>
                    </m:sSub>
                  </m:oMath>
                </a14:m>
                <a:endParaRPr lang="zh-CN" altLang="en-US" sz="2400" dirty="0"/>
              </a:p>
              <a:p>
                <a:pPr marL="457200" indent="-457200" eaLnBrk="1" hangingPunct="1">
                  <a:buFont typeface="Arial" panose="020B0604020202020204" pitchFamily="34" charset="0"/>
                  <a:buChar char="•"/>
                </a:pPr>
                <a:endParaRPr lang="zh-CN" altLang="en-US" sz="2400" b="1" dirty="0"/>
              </a:p>
            </p:txBody>
          </p:sp>
        </mc:Choice>
        <mc:Fallback xmlns="">
          <p:sp>
            <p:nvSpPr>
              <p:cNvPr id="13" name="Text Box 3">
                <a:extLst>
                  <a:ext uri="{FF2B5EF4-FFF2-40B4-BE49-F238E27FC236}">
                    <a16:creationId xmlns:a16="http://schemas.microsoft.com/office/drawing/2014/main" id="{8DA5FC99-41BF-5935-1EE3-B26586B6D2A3}"/>
                  </a:ext>
                </a:extLst>
              </p:cNvPr>
              <p:cNvSpPr txBox="1">
                <a:spLocks noRot="1" noChangeAspect="1" noMove="1" noResize="1" noEditPoints="1" noAdjustHandles="1" noChangeArrowheads="1" noChangeShapeType="1" noTextEdit="1"/>
              </p:cNvSpPr>
              <p:nvPr/>
            </p:nvSpPr>
            <p:spPr bwMode="auto">
              <a:xfrm>
                <a:off x="2166144" y="1282571"/>
                <a:ext cx="9162256" cy="3785652"/>
              </a:xfrm>
              <a:prstGeom prst="rect">
                <a:avLst/>
              </a:prstGeom>
              <a:blipFill>
                <a:blip r:embed="rId3"/>
                <a:stretch>
                  <a:fillRect l="-998" t="-17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76761455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Homework</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5" name="Rectangle 3">
            <a:extLst>
              <a:ext uri="{FF2B5EF4-FFF2-40B4-BE49-F238E27FC236}">
                <a16:creationId xmlns:a16="http://schemas.microsoft.com/office/drawing/2014/main" id="{A0792D28-AAF0-CFCA-BD0B-B4D301E5402C}"/>
              </a:ext>
            </a:extLst>
          </p:cNvPr>
          <p:cNvSpPr txBox="1">
            <a:spLocks noChangeArrowheads="1"/>
          </p:cNvSpPr>
          <p:nvPr/>
        </p:nvSpPr>
        <p:spPr bwMode="auto">
          <a:xfrm>
            <a:off x="2095500" y="1320800"/>
            <a:ext cx="8001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defTabSz="914400" eaLnBrk="1" hangingPunct="1"/>
            <a:r>
              <a:rPr lang="en-US" altLang="zh-CN" b="1" kern="0" dirty="0">
                <a:ea typeface="宋体" panose="02010600030101010101" pitchFamily="2" charset="-122"/>
              </a:rPr>
              <a:t>Chapter 5</a:t>
            </a:r>
            <a:r>
              <a:rPr lang="zh-CN" altLang="en-US" b="1" kern="0" dirty="0">
                <a:ea typeface="宋体" panose="02010600030101010101" pitchFamily="2" charset="-122"/>
              </a:rPr>
              <a:t>：</a:t>
            </a:r>
            <a:endParaRPr lang="en-US" altLang="zh-CN" b="1" kern="0" dirty="0">
              <a:ea typeface="宋体" panose="02010600030101010101" pitchFamily="2" charset="-122"/>
            </a:endParaRPr>
          </a:p>
          <a:p>
            <a:pPr lvl="1" defTabSz="914400" eaLnBrk="1" hangingPunct="1">
              <a:buFont typeface="Wingdings" panose="05000000000000000000" pitchFamily="2" charset="2"/>
              <a:buChar char="Ø"/>
            </a:pPr>
            <a:r>
              <a:rPr lang="en-US" altLang="zh-CN" b="1" kern="0" dirty="0">
                <a:ea typeface="宋体" panose="02010600030101010101" pitchFamily="2" charset="-122"/>
              </a:rPr>
              <a:t>11 ~ 14,</a:t>
            </a:r>
          </a:p>
          <a:p>
            <a:pPr lvl="1" defTabSz="914400" eaLnBrk="1" hangingPunct="1">
              <a:buFont typeface="Wingdings" panose="05000000000000000000" pitchFamily="2" charset="2"/>
              <a:buChar char="Ø"/>
            </a:pPr>
            <a:r>
              <a:rPr lang="en-US" altLang="zh-CN" b="1" kern="0" dirty="0">
                <a:ea typeface="宋体" panose="02010600030101010101" pitchFamily="2" charset="-122"/>
              </a:rPr>
              <a:t>17(2,4), </a:t>
            </a:r>
          </a:p>
          <a:p>
            <a:pPr lvl="1" defTabSz="914400" eaLnBrk="1" hangingPunct="1">
              <a:buFont typeface="Wingdings" panose="05000000000000000000" pitchFamily="2" charset="2"/>
              <a:buChar char="Ø"/>
            </a:pPr>
            <a:r>
              <a:rPr lang="en-US" altLang="zh-CN" b="1" kern="0" dirty="0">
                <a:ea typeface="宋体" panose="02010600030101010101" pitchFamily="2" charset="-122"/>
              </a:rPr>
              <a:t>18(2,3),</a:t>
            </a:r>
          </a:p>
          <a:p>
            <a:pPr lvl="1" defTabSz="914400" eaLnBrk="1" hangingPunct="1">
              <a:buFont typeface="Wingdings" panose="05000000000000000000" pitchFamily="2" charset="2"/>
              <a:buChar char="Ø"/>
            </a:pPr>
            <a:r>
              <a:rPr lang="en-US" altLang="zh-CN" b="1" kern="0" dirty="0">
                <a:ea typeface="宋体" panose="02010600030101010101" pitchFamily="2" charset="-122"/>
              </a:rPr>
              <a:t>21</a:t>
            </a:r>
          </a:p>
        </p:txBody>
      </p:sp>
    </p:spTree>
    <p:extLst>
      <p:ext uri="{BB962C8B-B14F-4D97-AF65-F5344CB8AC3E}">
        <p14:creationId xmlns:p14="http://schemas.microsoft.com/office/powerpoint/2010/main" val="52370606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C04545-2802-4FCF-BD2E-FE2CAE3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38" y="394817"/>
            <a:ext cx="6626927" cy="6068369"/>
          </a:xfrm>
          <a:prstGeom prst="rect">
            <a:avLst/>
          </a:prstGeom>
        </p:spPr>
      </p:pic>
      <p:pic>
        <p:nvPicPr>
          <p:cNvPr id="4" name="图片 3">
            <a:extLst>
              <a:ext uri="{FF2B5EF4-FFF2-40B4-BE49-F238E27FC236}">
                <a16:creationId xmlns:a16="http://schemas.microsoft.com/office/drawing/2014/main" id="{1DA241D7-B97E-4B16-BB15-99D163049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2538" y="5066856"/>
            <a:ext cx="6626927" cy="1069536"/>
          </a:xfrm>
          <a:prstGeom prst="rect">
            <a:avLst/>
          </a:prstGeom>
        </p:spPr>
      </p:pic>
      <p:grpSp>
        <p:nvGrpSpPr>
          <p:cNvPr id="5" name="Group 44">
            <a:extLst>
              <a:ext uri="{FF2B5EF4-FFF2-40B4-BE49-F238E27FC236}">
                <a16:creationId xmlns:a16="http://schemas.microsoft.com/office/drawing/2014/main" id="{096E4B33-F89F-4985-8780-100AC33DCC33}"/>
              </a:ext>
            </a:extLst>
          </p:cNvPr>
          <p:cNvGrpSpPr>
            <a:grpSpLocks noChangeAspect="1"/>
          </p:cNvGrpSpPr>
          <p:nvPr/>
        </p:nvGrpSpPr>
        <p:grpSpPr bwMode="auto">
          <a:xfrm rot="21339516">
            <a:off x="5332414" y="5414174"/>
            <a:ext cx="1527175" cy="273302"/>
            <a:chOff x="2062" y="3556"/>
            <a:chExt cx="1749" cy="313"/>
          </a:xfrm>
        </p:grpSpPr>
        <p:sp>
          <p:nvSpPr>
            <p:cNvPr id="6" name="Freeform 45">
              <a:extLst>
                <a:ext uri="{FF2B5EF4-FFF2-40B4-BE49-F238E27FC236}">
                  <a16:creationId xmlns:a16="http://schemas.microsoft.com/office/drawing/2014/main" id="{C8189997-D278-41AC-9D5D-767D2794CCE7}"/>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6">
              <a:extLst>
                <a:ext uri="{FF2B5EF4-FFF2-40B4-BE49-F238E27FC236}">
                  <a16:creationId xmlns:a16="http://schemas.microsoft.com/office/drawing/2014/main" id="{D12FFF93-AA62-453D-8582-AFD3F69A604E}"/>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7">
              <a:extLst>
                <a:ext uri="{FF2B5EF4-FFF2-40B4-BE49-F238E27FC236}">
                  <a16:creationId xmlns:a16="http://schemas.microsoft.com/office/drawing/2014/main" id="{86257049-5E40-4F01-90BC-ABCCD0E5B0D2}"/>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8">
              <a:extLst>
                <a:ext uri="{FF2B5EF4-FFF2-40B4-BE49-F238E27FC236}">
                  <a16:creationId xmlns:a16="http://schemas.microsoft.com/office/drawing/2014/main" id="{3AC4D908-3318-46B4-8023-37468DED65B5}"/>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9">
              <a:extLst>
                <a:ext uri="{FF2B5EF4-FFF2-40B4-BE49-F238E27FC236}">
                  <a16:creationId xmlns:a16="http://schemas.microsoft.com/office/drawing/2014/main" id="{20BEA49B-EEB0-426D-A9DD-BA75DE0C47B5}"/>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 name="文本框 10">
            <a:extLst>
              <a:ext uri="{FF2B5EF4-FFF2-40B4-BE49-F238E27FC236}">
                <a16:creationId xmlns:a16="http://schemas.microsoft.com/office/drawing/2014/main" id="{48A9758E-41A3-41D5-AD49-1C8B7D043580}"/>
              </a:ext>
            </a:extLst>
          </p:cNvPr>
          <p:cNvSpPr txBox="1"/>
          <p:nvPr/>
        </p:nvSpPr>
        <p:spPr>
          <a:xfrm rot="21349005">
            <a:off x="3686445" y="2872332"/>
            <a:ext cx="4836581" cy="1569660"/>
          </a:xfrm>
          <a:prstGeom prst="rect">
            <a:avLst/>
          </a:prstGeom>
          <a:noFill/>
        </p:spPr>
        <p:txBody>
          <a:bodyPr wrap="none" rtlCol="0">
            <a:spAutoFit/>
          </a:bodyPr>
          <a:lstStyle/>
          <a:p>
            <a:pPr algn="ctr"/>
            <a:r>
              <a:rPr lang="en-US" altLang="zh-CN" sz="9600" dirty="0">
                <a:solidFill>
                  <a:schemeClr val="bg1"/>
                </a:solidFill>
                <a:cs typeface="+mn-ea"/>
                <a:sym typeface="+mn-lt"/>
              </a:rPr>
              <a:t>The End</a:t>
            </a:r>
            <a:endParaRPr lang="zh-CN" altLang="en-US" sz="9600" dirty="0">
              <a:solidFill>
                <a:schemeClr val="bg1"/>
              </a:solidFill>
              <a:cs typeface="+mn-ea"/>
              <a:sym typeface="+mn-lt"/>
            </a:endParaRPr>
          </a:p>
        </p:txBody>
      </p:sp>
      <p:sp>
        <p:nvSpPr>
          <p:cNvPr id="12" name="文本框 11">
            <a:extLst>
              <a:ext uri="{FF2B5EF4-FFF2-40B4-BE49-F238E27FC236}">
                <a16:creationId xmlns:a16="http://schemas.microsoft.com/office/drawing/2014/main" id="{25FCC259-BDA4-4441-BF07-B2DF07696EE2}"/>
              </a:ext>
            </a:extLst>
          </p:cNvPr>
          <p:cNvSpPr txBox="1"/>
          <p:nvPr/>
        </p:nvSpPr>
        <p:spPr>
          <a:xfrm rot="21303325">
            <a:off x="4092967" y="4405319"/>
            <a:ext cx="4006067" cy="671146"/>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cs typeface="+mn-ea"/>
                <a:sym typeface="+mn-lt"/>
              </a:rPr>
              <a:t>Thanks</a:t>
            </a:r>
          </a:p>
        </p:txBody>
      </p:sp>
    </p:spTree>
    <p:extLst>
      <p:ext uri="{BB962C8B-B14F-4D97-AF65-F5344CB8AC3E}">
        <p14:creationId xmlns:p14="http://schemas.microsoft.com/office/powerpoint/2010/main" val="294956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5.4 Inverse function (</a:t>
            </a:r>
            <a:r>
              <a:rPr lang="zh-CN" altLang="en-US" sz="4000" dirty="0">
                <a:solidFill>
                  <a:schemeClr val="bg1"/>
                </a:solidFill>
                <a:effectLst>
                  <a:outerShdw blurRad="38100" dist="38100" dir="2700000" algn="tl">
                    <a:srgbClr val="000000">
                      <a:alpha val="43137"/>
                    </a:srgbClr>
                  </a:outerShdw>
                </a:effectLst>
                <a:cs typeface="+mn-ea"/>
                <a:sym typeface="+mn-lt"/>
              </a:rPr>
              <a:t>反函数</a:t>
            </a:r>
            <a:r>
              <a:rPr lang="en-US" altLang="zh-CN" sz="4000" dirty="0">
                <a:solidFill>
                  <a:schemeClr val="bg1"/>
                </a:solidFill>
                <a:effectLst>
                  <a:outerShdw blurRad="38100" dist="38100" dir="2700000" algn="tl">
                    <a:srgbClr val="000000">
                      <a:alpha val="43137"/>
                    </a:srgbClr>
                  </a:outerShdw>
                </a:effectLst>
                <a:cs typeface="+mn-ea"/>
                <a:sym typeface="+mn-lt"/>
              </a:rPr>
              <a:t>)</a:t>
            </a:r>
          </a:p>
        </p:txBody>
      </p:sp>
    </p:spTree>
    <p:extLst>
      <p:ext uri="{BB962C8B-B14F-4D97-AF65-F5344CB8AC3E}">
        <p14:creationId xmlns:p14="http://schemas.microsoft.com/office/powerpoint/2010/main" val="341938674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 (</a:t>
            </a:r>
            <a:r>
              <a:rPr lang="zh-CN" altLang="en-US" sz="4000" b="1" dirty="0">
                <a:solidFill>
                  <a:schemeClr val="bg1"/>
                </a:solidFill>
                <a:effectLst>
                  <a:outerShdw blurRad="38100" dist="38100" dir="2700000" algn="tl">
                    <a:srgbClr val="000000">
                      <a:alpha val="43137"/>
                    </a:srgbClr>
                  </a:outerShdw>
                </a:effectLst>
                <a:cs typeface="+mn-ea"/>
                <a:sym typeface="+mn-lt"/>
              </a:rPr>
              <a:t>反函数</a:t>
            </a:r>
            <a:r>
              <a:rPr lang="en-US" altLang="zh-CN" sz="4000" b="1" dirty="0">
                <a:solidFill>
                  <a:schemeClr val="bg1"/>
                </a:solidFill>
                <a:effectLst>
                  <a:outerShdw blurRad="38100" dist="38100" dir="2700000" algn="tl">
                    <a:srgbClr val="000000">
                      <a:alpha val="43137"/>
                    </a:srgbClr>
                  </a:outerShdw>
                </a:effectLst>
                <a:cs typeface="+mn-ea"/>
                <a:sym typeface="+mn-lt"/>
              </a:rPr>
              <a: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3">
            <a:extLst>
              <a:ext uri="{FF2B5EF4-FFF2-40B4-BE49-F238E27FC236}">
                <a16:creationId xmlns:a16="http://schemas.microsoft.com/office/drawing/2014/main" id="{FDE3AF5B-A549-76F0-6206-C92DFA0E1F71}"/>
              </a:ext>
            </a:extLst>
          </p:cNvPr>
          <p:cNvSpPr txBox="1">
            <a:spLocks noChangeArrowheads="1"/>
          </p:cNvSpPr>
          <p:nvPr/>
        </p:nvSpPr>
        <p:spPr bwMode="auto">
          <a:xfrm>
            <a:off x="1894113" y="1189663"/>
            <a:ext cx="1022713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spcBef>
                <a:spcPct val="50000"/>
              </a:spcBef>
              <a:buFont typeface="Wingdings" panose="05000000000000000000" pitchFamily="2" charset="2"/>
              <a:buChar char="l"/>
            </a:pPr>
            <a:r>
              <a:rPr lang="en-US" altLang="zh-CN" sz="2800" b="1" dirty="0">
                <a:latin typeface="+mn-lt"/>
              </a:rPr>
              <a:t>The </a:t>
            </a:r>
            <a:r>
              <a:rPr lang="en-US" altLang="zh-CN" sz="2800" b="1" dirty="0">
                <a:latin typeface="+mn-lt"/>
                <a:cs typeface="Times New Roman" panose="02020603050405020304" pitchFamily="18" charset="0"/>
              </a:rPr>
              <a:t>composition operation </a:t>
            </a:r>
            <a:r>
              <a:rPr lang="en-US" altLang="zh-CN" sz="2800" b="1" dirty="0">
                <a:latin typeface="+mn-lt"/>
              </a:rPr>
              <a:t>can be directly inherited from that of relation. So</a:t>
            </a:r>
            <a:r>
              <a:rPr lang="en-US" altLang="zh-CN" sz="2800" b="1" dirty="0">
                <a:solidFill>
                  <a:srgbClr val="FF0000"/>
                </a:solidFill>
                <a:latin typeface="+mn-lt"/>
              </a:rPr>
              <a:t>, is it possible to inherit inverse operation from that of relation directly?</a:t>
            </a:r>
            <a:endParaRPr lang="zh-CN" altLang="en-US" sz="2800" b="1" dirty="0">
              <a:solidFill>
                <a:srgbClr val="FF0000"/>
              </a:solidFill>
              <a:latin typeface="+mn-lt"/>
            </a:endParaRPr>
          </a:p>
        </p:txBody>
      </p:sp>
      <p:sp>
        <p:nvSpPr>
          <p:cNvPr id="13" name="Text Box 4">
            <a:extLst>
              <a:ext uri="{FF2B5EF4-FFF2-40B4-BE49-F238E27FC236}">
                <a16:creationId xmlns:a16="http://schemas.microsoft.com/office/drawing/2014/main" id="{DF6E2C05-6EDB-D776-B18D-AB321042DEF8}"/>
              </a:ext>
            </a:extLst>
          </p:cNvPr>
          <p:cNvSpPr txBox="1">
            <a:spLocks noChangeArrowheads="1"/>
          </p:cNvSpPr>
          <p:nvPr/>
        </p:nvSpPr>
        <p:spPr bwMode="auto">
          <a:xfrm>
            <a:off x="2046851" y="2711544"/>
            <a:ext cx="82438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dirty="0">
                <a:solidFill>
                  <a:schemeClr val="accent2"/>
                </a:solidFill>
                <a:latin typeface="Times New Roman" panose="02020603050405020304" pitchFamily="18" charset="0"/>
              </a:rPr>
              <a:t>Example: </a:t>
            </a:r>
            <a:r>
              <a:rPr lang="en-US" altLang="zh-CN" sz="2800" dirty="0">
                <a:latin typeface="Times New Roman" panose="02020603050405020304" pitchFamily="18" charset="0"/>
              </a:rPr>
              <a:t>See function </a:t>
            </a:r>
            <a:r>
              <a:rPr lang="en-US" altLang="zh-CN" sz="2800" i="1" dirty="0">
                <a:latin typeface="Times New Roman" panose="02020603050405020304" pitchFamily="18" charset="0"/>
              </a:rPr>
              <a:t>f</a:t>
            </a:r>
            <a:r>
              <a:rPr lang="en-US" altLang="zh-CN" sz="2800" dirty="0">
                <a:latin typeface="Times New Roman" panose="02020603050405020304" pitchFamily="18" charset="0"/>
              </a:rPr>
              <a:t>: </a:t>
            </a:r>
            <a:r>
              <a:rPr lang="en-US" altLang="zh-CN" sz="2800" b="1" dirty="0">
                <a:latin typeface="Times New Roman" panose="02020603050405020304" pitchFamily="18" charset="0"/>
              </a:rPr>
              <a:t>Z</a:t>
            </a:r>
            <a:r>
              <a:rPr lang="en-US" altLang="zh-CN" sz="2800"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rPr>
              <a:t>Z</a:t>
            </a:r>
            <a:r>
              <a:rPr lang="en-US" altLang="zh-CN" sz="2800" dirty="0">
                <a:latin typeface="Times New Roman" panose="02020603050405020304" pitchFamily="18" charset="0"/>
              </a:rPr>
              <a:t>;</a:t>
            </a:r>
          </a:p>
          <a:p>
            <a:pPr eaLnBrk="1" hangingPunct="1">
              <a:spcBef>
                <a:spcPct val="50000"/>
              </a:spcBef>
              <a:buFontTx/>
              <a:buNone/>
            </a:pPr>
            <a:r>
              <a:rPr lang="en-US" altLang="zh-CN" sz="2800" dirty="0">
                <a:latin typeface="Times New Roman" panose="02020603050405020304" pitchFamily="18" charset="0"/>
              </a:rPr>
              <a:t>                </a:t>
            </a:r>
            <a:r>
              <a:rPr lang="en-US" altLang="zh-CN" sz="2800" i="1" dirty="0">
                <a:solidFill>
                  <a:srgbClr val="0070C0"/>
                </a:solidFill>
                <a:latin typeface="Times New Roman" panose="02020603050405020304" pitchFamily="18" charset="0"/>
              </a:rPr>
              <a:t>f</a:t>
            </a:r>
            <a:r>
              <a:rPr lang="en-US" altLang="zh-CN" sz="2800" dirty="0">
                <a:solidFill>
                  <a:srgbClr val="0070C0"/>
                </a:solidFill>
                <a:latin typeface="Times New Roman" panose="02020603050405020304" pitchFamily="18" charset="0"/>
              </a:rPr>
              <a:t>={&lt;</a:t>
            </a:r>
            <a:r>
              <a:rPr lang="en-US" altLang="zh-CN" sz="2800" i="1" dirty="0">
                <a:solidFill>
                  <a:srgbClr val="0070C0"/>
                </a:solidFill>
                <a:latin typeface="Times New Roman" panose="02020603050405020304" pitchFamily="18" charset="0"/>
              </a:rPr>
              <a:t>i</a:t>
            </a:r>
            <a:r>
              <a:rPr lang="en-US" altLang="zh-CN" sz="2800" dirty="0">
                <a:solidFill>
                  <a:srgbClr val="0070C0"/>
                </a:solidFill>
                <a:latin typeface="Times New Roman" panose="02020603050405020304" pitchFamily="18" charset="0"/>
              </a:rPr>
              <a:t>,</a:t>
            </a:r>
            <a:r>
              <a:rPr lang="en-US" altLang="zh-CN" sz="2800" i="1" dirty="0">
                <a:solidFill>
                  <a:srgbClr val="0070C0"/>
                </a:solidFill>
                <a:latin typeface="Times New Roman" panose="02020603050405020304" pitchFamily="18" charset="0"/>
              </a:rPr>
              <a:t>i</a:t>
            </a:r>
            <a:r>
              <a:rPr lang="en-US" altLang="zh-CN" sz="2800" baseline="30000" dirty="0">
                <a:solidFill>
                  <a:srgbClr val="0070C0"/>
                </a:solidFill>
                <a:latin typeface="Times New Roman" panose="02020603050405020304" pitchFamily="18" charset="0"/>
              </a:rPr>
              <a:t>2</a:t>
            </a:r>
            <a:r>
              <a:rPr lang="en-US" altLang="zh-CN" sz="2800" dirty="0">
                <a:solidFill>
                  <a:srgbClr val="0070C0"/>
                </a:solidFill>
                <a:latin typeface="Times New Roman" panose="02020603050405020304" pitchFamily="18" charset="0"/>
              </a:rPr>
              <a:t>&gt;|</a:t>
            </a:r>
            <a:r>
              <a:rPr lang="en-US" altLang="zh-CN" sz="2800" i="1" dirty="0" err="1">
                <a:solidFill>
                  <a:srgbClr val="0070C0"/>
                </a:solidFill>
                <a:latin typeface="Times New Roman" panose="02020603050405020304" pitchFamily="18" charset="0"/>
              </a:rPr>
              <a:t>i</a:t>
            </a:r>
            <a:r>
              <a:rPr lang="en-US" altLang="zh-CN" sz="2800" dirty="0">
                <a:solidFill>
                  <a:srgbClr val="0070C0"/>
                </a:solidFill>
                <a:latin typeface="Times New Roman" panose="02020603050405020304" pitchFamily="18" charset="0"/>
              </a:rPr>
              <a:t> </a:t>
            </a:r>
            <a:r>
              <a:rPr kumimoji="1" lang="en-US" altLang="zh-CN" sz="2800" dirty="0">
                <a:solidFill>
                  <a:srgbClr val="0070C0"/>
                </a:solidFill>
                <a:latin typeface="Times New Roman" panose="02020603050405020304" pitchFamily="18" charset="0"/>
              </a:rPr>
              <a:t>∈</a:t>
            </a:r>
            <a:r>
              <a:rPr lang="en-US" altLang="zh-CN" sz="2800" b="1" dirty="0">
                <a:solidFill>
                  <a:srgbClr val="0070C0"/>
                </a:solidFill>
                <a:latin typeface="Times New Roman" panose="02020603050405020304" pitchFamily="18" charset="0"/>
              </a:rPr>
              <a:t>Z</a:t>
            </a:r>
            <a:r>
              <a:rPr lang="en-US" altLang="zh-CN" sz="2800" dirty="0">
                <a:solidFill>
                  <a:srgbClr val="0070C0"/>
                </a:solidFill>
                <a:latin typeface="Times New Roman" panose="02020603050405020304" pitchFamily="18" charset="0"/>
              </a:rPr>
              <a:t>}</a:t>
            </a:r>
          </a:p>
          <a:p>
            <a:pPr eaLnBrk="1" hangingPunct="1">
              <a:spcBef>
                <a:spcPct val="50000"/>
              </a:spcBef>
              <a:buFontTx/>
              <a:buNone/>
            </a:pPr>
            <a:r>
              <a:rPr lang="en-US" altLang="zh-CN" sz="2800" dirty="0">
                <a:latin typeface="Times New Roman" panose="02020603050405020304" pitchFamily="18" charset="0"/>
              </a:rPr>
              <a:t>So  </a:t>
            </a:r>
            <a:r>
              <a:rPr lang="zh-CN" altLang="en-US" sz="2800" dirty="0">
                <a:latin typeface="Times New Roman" panose="02020603050405020304" pitchFamily="18" charset="0"/>
              </a:rPr>
              <a:t>        </a:t>
            </a:r>
            <a:r>
              <a:rPr lang="en-US" altLang="zh-CN" sz="2800" i="1" dirty="0">
                <a:latin typeface="Times New Roman" panose="02020603050405020304" pitchFamily="18" charset="0"/>
              </a:rPr>
              <a:t>f</a:t>
            </a:r>
            <a:r>
              <a:rPr lang="en-US" altLang="zh-CN" sz="2800" baseline="30000" dirty="0">
                <a:latin typeface="Times New Roman" panose="02020603050405020304" pitchFamily="18" charset="0"/>
              </a:rPr>
              <a:t>-1</a:t>
            </a:r>
            <a:r>
              <a:rPr lang="en-US" altLang="zh-CN" sz="2800" dirty="0">
                <a:latin typeface="Times New Roman" panose="02020603050405020304" pitchFamily="18" charset="0"/>
              </a:rPr>
              <a:t>={&lt;</a:t>
            </a:r>
            <a:r>
              <a:rPr lang="en-US" altLang="zh-CN" sz="2800" i="1" dirty="0">
                <a:latin typeface="Times New Roman" panose="02020603050405020304" pitchFamily="18" charset="0"/>
              </a:rPr>
              <a:t>i</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a:t>
            </a:r>
            <a:r>
              <a:rPr lang="en-US" altLang="zh-CN" sz="2800" i="1" dirty="0">
                <a:latin typeface="Times New Roman" panose="02020603050405020304" pitchFamily="18" charset="0"/>
              </a:rPr>
              <a:t>i</a:t>
            </a:r>
            <a:r>
              <a:rPr lang="en-US" altLang="zh-CN" sz="2800" dirty="0">
                <a:latin typeface="Times New Roman" panose="02020603050405020304" pitchFamily="18" charset="0"/>
              </a:rPr>
              <a:t>&gt;|</a:t>
            </a:r>
            <a:r>
              <a:rPr lang="en-US" altLang="zh-CN" sz="2800" i="1" dirty="0" err="1">
                <a:latin typeface="Times New Roman" panose="02020603050405020304" pitchFamily="18" charset="0"/>
              </a:rPr>
              <a:t>i</a:t>
            </a:r>
            <a:r>
              <a:rPr lang="en-US" altLang="zh-CN" sz="2800" dirty="0">
                <a:latin typeface="Times New Roman" panose="02020603050405020304" pitchFamily="18" charset="0"/>
              </a:rPr>
              <a:t> </a:t>
            </a:r>
            <a:r>
              <a:rPr kumimoji="1" lang="en-US" altLang="zh-CN" sz="2800" dirty="0">
                <a:latin typeface="Times New Roman" panose="02020603050405020304" pitchFamily="18" charset="0"/>
              </a:rPr>
              <a:t>∈</a:t>
            </a:r>
            <a:r>
              <a:rPr lang="en-US" altLang="zh-CN" sz="2800" b="1" dirty="0">
                <a:latin typeface="Times New Roman" panose="02020603050405020304" pitchFamily="18" charset="0"/>
              </a:rPr>
              <a:t>Z</a:t>
            </a:r>
            <a:r>
              <a:rPr lang="en-US" altLang="zh-CN" sz="2800" dirty="0">
                <a:latin typeface="Times New Roman" panose="02020603050405020304" pitchFamily="18" charset="0"/>
              </a:rPr>
              <a:t>}</a:t>
            </a:r>
          </a:p>
        </p:txBody>
      </p:sp>
      <p:sp>
        <p:nvSpPr>
          <p:cNvPr id="14" name="Text Box 5">
            <a:extLst>
              <a:ext uri="{FF2B5EF4-FFF2-40B4-BE49-F238E27FC236}">
                <a16:creationId xmlns:a16="http://schemas.microsoft.com/office/drawing/2014/main" id="{8F0BEAA9-1FCB-6323-28E3-0F3228682944}"/>
              </a:ext>
            </a:extLst>
          </p:cNvPr>
          <p:cNvSpPr txBox="1">
            <a:spLocks noChangeArrowheads="1"/>
          </p:cNvSpPr>
          <p:nvPr/>
        </p:nvSpPr>
        <p:spPr bwMode="auto">
          <a:xfrm>
            <a:off x="2070663" y="4616619"/>
            <a:ext cx="8220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marL="457200" indent="-457200" eaLnBrk="1" hangingPunct="1">
              <a:spcBef>
                <a:spcPct val="50000"/>
              </a:spcBef>
              <a:buFont typeface="Wingdings" panose="05000000000000000000" pitchFamily="2" charset="2"/>
              <a:buChar char="l"/>
            </a:pPr>
            <a:r>
              <a:rPr lang="en-US" altLang="zh-CN" sz="2800" b="1" i="1" dirty="0">
                <a:solidFill>
                  <a:schemeClr val="accent3"/>
                </a:solidFill>
                <a:latin typeface="Times New Roman" panose="02020603050405020304" pitchFamily="18" charset="0"/>
              </a:rPr>
              <a:t>f</a:t>
            </a:r>
            <a:r>
              <a:rPr lang="en-US" altLang="zh-CN" sz="2800" b="1" baseline="30000" dirty="0">
                <a:solidFill>
                  <a:schemeClr val="accent3"/>
                </a:solidFill>
                <a:latin typeface="Times New Roman" panose="02020603050405020304" pitchFamily="18" charset="0"/>
              </a:rPr>
              <a:t>-1</a:t>
            </a:r>
            <a:r>
              <a:rPr lang="en-US" altLang="zh-CN" sz="2800" b="1" dirty="0">
                <a:solidFill>
                  <a:schemeClr val="accent3"/>
                </a:solidFill>
                <a:latin typeface="Times New Roman" panose="02020603050405020304" pitchFamily="18" charset="0"/>
              </a:rPr>
              <a:t> is not a function from Z</a:t>
            </a:r>
            <a:r>
              <a:rPr lang="zh-CN" altLang="en-US" sz="2800" b="1" dirty="0">
                <a:solidFill>
                  <a:schemeClr val="accent3"/>
                </a:solidFill>
                <a:latin typeface="Times New Roman" panose="02020603050405020304" pitchFamily="18" charset="0"/>
              </a:rPr>
              <a:t> </a:t>
            </a:r>
            <a:r>
              <a:rPr lang="en-US" altLang="zh-CN" sz="2800" b="1" dirty="0">
                <a:solidFill>
                  <a:schemeClr val="accent3"/>
                </a:solidFill>
                <a:latin typeface="Times New Roman" panose="02020603050405020304" pitchFamily="18" charset="0"/>
              </a:rPr>
              <a:t>to Z. </a:t>
            </a:r>
            <a:endParaRPr lang="zh-CN" altLang="en-US" sz="2800" b="1" dirty="0">
              <a:solidFill>
                <a:schemeClr val="accent3"/>
              </a:solidFill>
              <a:latin typeface="Times New Roman" panose="02020603050405020304" pitchFamily="18" charset="0"/>
            </a:endParaRPr>
          </a:p>
        </p:txBody>
      </p:sp>
      <p:sp>
        <p:nvSpPr>
          <p:cNvPr id="15" name="Text Box 4">
            <a:extLst>
              <a:ext uri="{FF2B5EF4-FFF2-40B4-BE49-F238E27FC236}">
                <a16:creationId xmlns:a16="http://schemas.microsoft.com/office/drawing/2014/main" id="{E8519C04-05E2-1CB2-AEC9-8ACBA1C01E1A}"/>
              </a:ext>
            </a:extLst>
          </p:cNvPr>
          <p:cNvSpPr txBox="1">
            <a:spLocks noChangeArrowheads="1"/>
          </p:cNvSpPr>
          <p:nvPr/>
        </p:nvSpPr>
        <p:spPr bwMode="auto">
          <a:xfrm>
            <a:off x="1964870" y="5415657"/>
            <a:ext cx="104949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b="1" dirty="0">
                <a:solidFill>
                  <a:schemeClr val="accent3"/>
                </a:solidFill>
                <a:latin typeface="+mn-lt"/>
              </a:rPr>
              <a:t>Note:</a:t>
            </a:r>
            <a:r>
              <a:rPr lang="zh-CN" altLang="en-US" b="1" dirty="0">
                <a:solidFill>
                  <a:schemeClr val="accent3"/>
                </a:solidFill>
                <a:latin typeface="+mn-lt"/>
              </a:rPr>
              <a:t> </a:t>
            </a:r>
            <a:r>
              <a:rPr lang="en-US" altLang="zh-CN" b="1" dirty="0">
                <a:solidFill>
                  <a:schemeClr val="accent3"/>
                </a:solidFill>
                <a:latin typeface="Times New Roman" panose="02020603050405020304" pitchFamily="18" charset="0"/>
              </a:rPr>
              <a:t>if and only if </a:t>
            </a:r>
            <a:r>
              <a:rPr lang="en-US" altLang="zh-CN" b="1" i="1" dirty="0">
                <a:solidFill>
                  <a:schemeClr val="accent2"/>
                </a:solidFill>
                <a:latin typeface="Times New Roman" panose="02020603050405020304" pitchFamily="18" charset="0"/>
              </a:rPr>
              <a:t>f</a:t>
            </a:r>
            <a:r>
              <a:rPr lang="zh-CN" altLang="en-US" b="1" dirty="0">
                <a:solidFill>
                  <a:schemeClr val="accent2"/>
                </a:solidFill>
                <a:latin typeface="Times New Roman" panose="02020603050405020304" pitchFamily="18" charset="0"/>
              </a:rPr>
              <a:t> </a:t>
            </a:r>
            <a:r>
              <a:rPr lang="en-US" altLang="zh-CN" b="1" dirty="0">
                <a:solidFill>
                  <a:schemeClr val="accent2"/>
                </a:solidFill>
                <a:latin typeface="Times New Roman" panose="02020603050405020304" pitchFamily="18" charset="0"/>
              </a:rPr>
              <a:t>is a bijection</a:t>
            </a:r>
            <a:r>
              <a:rPr lang="en-US" altLang="zh-CN" b="1" dirty="0">
                <a:solidFill>
                  <a:schemeClr val="accent3"/>
                </a:solidFill>
                <a:latin typeface="Times New Roman" panose="02020603050405020304" pitchFamily="18" charset="0"/>
              </a:rPr>
              <a:t>, there is a inverse function </a:t>
            </a:r>
            <a:r>
              <a:rPr lang="en-US" altLang="zh-CN" b="1" i="1" dirty="0">
                <a:solidFill>
                  <a:schemeClr val="accent3"/>
                </a:solidFill>
                <a:latin typeface="Times New Roman" panose="02020603050405020304" pitchFamily="18" charset="0"/>
              </a:rPr>
              <a:t>f</a:t>
            </a:r>
            <a:r>
              <a:rPr lang="en-US" altLang="zh-CN" b="1" baseline="30000" dirty="0">
                <a:solidFill>
                  <a:schemeClr val="accent3"/>
                </a:solidFill>
                <a:latin typeface="Times New Roman" panose="02020603050405020304" pitchFamily="18" charset="0"/>
              </a:rPr>
              <a:t>-1 </a:t>
            </a:r>
            <a:r>
              <a:rPr lang="en-US" altLang="zh-CN" b="1" dirty="0">
                <a:solidFill>
                  <a:schemeClr val="accent3"/>
                </a:solidFill>
                <a:latin typeface="Times New Roman" panose="02020603050405020304" pitchFamily="18" charset="0"/>
              </a:rPr>
              <a:t>corresponding to </a:t>
            </a:r>
            <a:r>
              <a:rPr lang="en-US" altLang="zh-CN" b="1" i="1" dirty="0">
                <a:solidFill>
                  <a:schemeClr val="accent3"/>
                </a:solidFill>
                <a:latin typeface="Times New Roman" panose="02020603050405020304" pitchFamily="18" charset="0"/>
              </a:rPr>
              <a:t>f</a:t>
            </a:r>
            <a:r>
              <a:rPr lang="zh-CN" altLang="en-US" b="1" dirty="0">
                <a:solidFill>
                  <a:schemeClr val="accent3"/>
                </a:solidFill>
                <a:latin typeface="Times New Roman" panose="02020603050405020304" pitchFamily="18" charset="0"/>
              </a:rPr>
              <a:t> </a:t>
            </a:r>
            <a:r>
              <a:rPr lang="en-US" altLang="zh-CN" b="1" dirty="0">
                <a:solidFill>
                  <a:schemeClr val="accent3"/>
                </a:solidFill>
                <a:latin typeface="Times New Roman" panose="02020603050405020304" pitchFamily="18" charset="0"/>
              </a:rPr>
              <a:t>.</a:t>
            </a:r>
            <a:r>
              <a:rPr lang="zh-CN" altLang="en-US" sz="2800" b="1" dirty="0">
                <a:solidFill>
                  <a:schemeClr val="accent3"/>
                </a:solidFill>
                <a:latin typeface="Times New Roman" panose="02020603050405020304" pitchFamily="18" charset="0"/>
              </a:rPr>
              <a:t> </a:t>
            </a:r>
          </a:p>
        </p:txBody>
      </p:sp>
      <p:sp>
        <p:nvSpPr>
          <p:cNvPr id="16" name="矩形 15">
            <a:extLst>
              <a:ext uri="{FF2B5EF4-FFF2-40B4-BE49-F238E27FC236}">
                <a16:creationId xmlns:a16="http://schemas.microsoft.com/office/drawing/2014/main" id="{A6E8960E-6F97-37C3-6CCF-0FDD1512260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76801105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6" name="矩形 15">
            <a:extLst>
              <a:ext uri="{FF2B5EF4-FFF2-40B4-BE49-F238E27FC236}">
                <a16:creationId xmlns:a16="http://schemas.microsoft.com/office/drawing/2014/main" id="{A6E8960E-6F97-37C3-6CCF-0FDD15122607}"/>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mc:AlternateContent xmlns:mc="http://schemas.openxmlformats.org/markup-compatibility/2006" xmlns:a14="http://schemas.microsoft.com/office/drawing/2010/main">
        <mc:Choice Requires="a14">
          <p:sp>
            <p:nvSpPr>
              <p:cNvPr id="18" name="Text Box 3">
                <a:extLst>
                  <a:ext uri="{FF2B5EF4-FFF2-40B4-BE49-F238E27FC236}">
                    <a16:creationId xmlns:a16="http://schemas.microsoft.com/office/drawing/2014/main" id="{FDECF27E-12E9-7BA8-EAA7-320BFF4A4DE4}"/>
                  </a:ext>
                </a:extLst>
              </p:cNvPr>
              <p:cNvSpPr txBox="1">
                <a:spLocks noChangeArrowheads="1"/>
              </p:cNvSpPr>
              <p:nvPr/>
            </p:nvSpPr>
            <p:spPr bwMode="auto">
              <a:xfrm>
                <a:off x="1805202" y="1180918"/>
                <a:ext cx="10182225" cy="1384995"/>
              </a:xfrm>
              <a:prstGeom prst="rect">
                <a:avLst/>
              </a:prstGeom>
              <a:noFill/>
              <a:ln w="9525">
                <a:noFill/>
                <a:miter lim="800000"/>
                <a:headEnd/>
                <a:tailEnd/>
              </a:ln>
              <a:effectLst/>
            </p:spPr>
            <p:txBody>
              <a:bodyPr wrap="square">
                <a:spAutoFit/>
              </a:bodyPr>
              <a:lstStyle/>
              <a:p>
                <a:pPr eaLnBrk="1" hangingPunct="1">
                  <a:spcBef>
                    <a:spcPct val="50000"/>
                  </a:spcBef>
                  <a:defRPr/>
                </a:pPr>
                <a:r>
                  <a:rPr lang="en-US" altLang="zh-CN" sz="2800" b="1" dirty="0">
                    <a:solidFill>
                      <a:schemeClr val="accent1"/>
                    </a:solidFill>
                  </a:rPr>
                  <a:t>Definition: </a:t>
                </a:r>
                <a:r>
                  <a:rPr lang="en-US" altLang="zh-CN" sz="2800" dirty="0"/>
                  <a:t>Let </a:t>
                </a:r>
                <a:r>
                  <a:rPr lang="en-US" altLang="zh-CN" sz="2800" b="1" i="1" dirty="0">
                    <a:solidFill>
                      <a:srgbClr val="0070C0"/>
                    </a:solidFill>
                  </a:rPr>
                  <a:t>f</a:t>
                </a:r>
                <a:r>
                  <a:rPr lang="en-US" altLang="zh-CN" sz="2800" b="1" dirty="0">
                    <a:solidFill>
                      <a:srgbClr val="0070C0"/>
                    </a:solidFill>
                  </a:rPr>
                  <a:t>: </a:t>
                </a:r>
                <a:r>
                  <a:rPr lang="en-US" altLang="zh-CN" sz="2800" b="1" i="1" dirty="0">
                    <a:solidFill>
                      <a:srgbClr val="0070C0"/>
                    </a:solidFill>
                  </a:rPr>
                  <a:t>X</a:t>
                </a:r>
                <a:r>
                  <a:rPr lang="en-US" altLang="zh-CN" sz="2800" b="1" dirty="0">
                    <a:solidFill>
                      <a:srgbClr val="0070C0"/>
                    </a:solidFill>
                  </a:rPr>
                  <a:t>→</a:t>
                </a:r>
                <a:r>
                  <a:rPr lang="en-US" altLang="zh-CN" sz="2800" b="1" i="1" dirty="0">
                    <a:solidFill>
                      <a:srgbClr val="0070C0"/>
                    </a:solidFill>
                  </a:rPr>
                  <a:t>Y</a:t>
                </a:r>
                <a:r>
                  <a:rPr lang="en-US" altLang="zh-CN" sz="2800" b="1" dirty="0">
                    <a:solidFill>
                      <a:srgbClr val="0070C0"/>
                    </a:solidFill>
                  </a:rPr>
                  <a:t> </a:t>
                </a:r>
                <a:r>
                  <a:rPr lang="en-US" altLang="zh-CN" sz="2800" dirty="0"/>
                  <a:t>be a </a:t>
                </a:r>
                <a:r>
                  <a:rPr lang="en-US" altLang="zh-CN" sz="2800" b="1" dirty="0" err="1">
                    <a:solidFill>
                      <a:srgbClr val="0070C0"/>
                    </a:solidFill>
                  </a:rPr>
                  <a:t>bijection</a:t>
                </a:r>
                <a:r>
                  <a:rPr lang="en-US" altLang="zh-CN" sz="2800" dirty="0"/>
                  <a:t>. Then the </a:t>
                </a:r>
                <a:r>
                  <a:rPr lang="en-US" altLang="zh-CN" sz="2800" b="1" dirty="0">
                    <a:solidFill>
                      <a:srgbClr val="0070C0"/>
                    </a:solidFill>
                  </a:rPr>
                  <a:t>inverse relation </a:t>
                </a:r>
                <a:r>
                  <a:rPr lang="en-US" altLang="zh-CN" sz="2800" dirty="0"/>
                  <a:t>of </a:t>
                </a:r>
                <a:r>
                  <a:rPr lang="en-US" altLang="zh-CN" sz="2800" i="1" dirty="0"/>
                  <a:t>f</a:t>
                </a:r>
                <a:r>
                  <a:rPr lang="en-US" altLang="zh-CN" sz="2800" dirty="0"/>
                  <a:t> is the </a:t>
                </a:r>
                <a:r>
                  <a:rPr lang="en-US" altLang="zh-CN" sz="2800" b="1" u="sng" dirty="0">
                    <a:solidFill>
                      <a:srgbClr val="FF0000"/>
                    </a:solidFill>
                    <a:effectLst>
                      <a:outerShdw blurRad="38100" dist="38100" dir="2700000" algn="tl">
                        <a:srgbClr val="C0C0C0"/>
                      </a:outerShdw>
                    </a:effectLst>
                  </a:rPr>
                  <a:t>inverse function</a:t>
                </a:r>
                <a:r>
                  <a:rPr lang="en-US" altLang="zh-CN" sz="2800" b="1" dirty="0"/>
                  <a:t> </a:t>
                </a:r>
                <a:r>
                  <a:rPr lang="en-US" altLang="zh-CN" sz="2800" dirty="0"/>
                  <a:t>of </a:t>
                </a:r>
                <a:r>
                  <a:rPr lang="en-US" altLang="zh-CN" sz="2800" i="1" dirty="0"/>
                  <a:t>f </a:t>
                </a:r>
                <a:r>
                  <a:rPr lang="en-US" altLang="zh-CN" sz="2800" dirty="0"/>
                  <a:t>and is denoted as</a:t>
                </a:r>
                <a14:m>
                  <m:oMath xmlns:m="http://schemas.openxmlformats.org/officeDocument/2006/math">
                    <m:r>
                      <a:rPr lang="en-US" altLang="zh-CN" sz="2800" i="1" dirty="0" smtClean="0">
                        <a:latin typeface="Cambria Math" panose="02040503050406030204" pitchFamily="18" charset="0"/>
                      </a:rPr>
                      <m:t> </m:t>
                    </m:r>
                    <m:sSup>
                      <m:sSupPr>
                        <m:ctrlPr>
                          <a:rPr lang="en-US" altLang="zh-CN" sz="2800" i="1" dirty="0" smtClean="0">
                            <a:solidFill>
                              <a:srgbClr val="C00000"/>
                            </a:solidFill>
                            <a:latin typeface="Cambria Math" panose="02040503050406030204" pitchFamily="18" charset="0"/>
                          </a:rPr>
                        </m:ctrlPr>
                      </m:sSupPr>
                      <m:e>
                        <m:r>
                          <a:rPr lang="en-US" altLang="zh-CN" sz="2800" b="0" i="1" dirty="0" smtClean="0">
                            <a:solidFill>
                              <a:srgbClr val="C00000"/>
                            </a:solidFill>
                            <a:latin typeface="Cambria Math" panose="02040503050406030204" pitchFamily="18" charset="0"/>
                          </a:rPr>
                          <m:t>𝑓</m:t>
                        </m:r>
                      </m:e>
                      <m:sup>
                        <m:r>
                          <a:rPr lang="en-US" altLang="zh-CN" sz="2800" b="0" i="1" dirty="0" smtClean="0">
                            <a:solidFill>
                              <a:srgbClr val="C00000"/>
                            </a:solidFill>
                            <a:latin typeface="Cambria Math" panose="02040503050406030204" pitchFamily="18" charset="0"/>
                          </a:rPr>
                          <m:t>−1</m:t>
                        </m:r>
                      </m:sup>
                    </m:sSup>
                  </m:oMath>
                </a14:m>
                <a:r>
                  <a:rPr lang="en-US" altLang="zh-CN" sz="2800" dirty="0"/>
                  <a:t>. For </a:t>
                </a:r>
                <a:r>
                  <a:rPr lang="en-US" altLang="zh-CN" sz="2800" i="1" dirty="0"/>
                  <a:t>f</a:t>
                </a:r>
                <a:r>
                  <a:rPr lang="en-US" altLang="zh-CN" sz="2800" dirty="0"/>
                  <a:t>, if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𝑓</m:t>
                        </m:r>
                      </m:e>
                      <m:sup>
                        <m:r>
                          <a:rPr lang="en-US" altLang="zh-CN" sz="2800" i="1" dirty="0">
                            <a:latin typeface="Cambria Math" panose="02040503050406030204" pitchFamily="18" charset="0"/>
                          </a:rPr>
                          <m:t>−1</m:t>
                        </m:r>
                      </m:sup>
                    </m:sSup>
                  </m:oMath>
                </a14:m>
                <a:r>
                  <a:rPr lang="en-US" altLang="zh-CN" sz="2800" dirty="0"/>
                  <a:t> exists, the function </a:t>
                </a:r>
                <a:r>
                  <a:rPr lang="en-US" altLang="zh-CN" sz="2800" i="1" dirty="0"/>
                  <a:t>f</a:t>
                </a:r>
                <a:r>
                  <a:rPr lang="en-US" altLang="zh-CN" sz="2800" dirty="0"/>
                  <a:t> is </a:t>
                </a:r>
                <a:r>
                  <a:rPr lang="en-US" altLang="zh-CN" sz="2800" b="1" dirty="0">
                    <a:solidFill>
                      <a:srgbClr val="7030A0"/>
                    </a:solidFill>
                  </a:rPr>
                  <a:t>invertible</a:t>
                </a:r>
                <a:r>
                  <a:rPr lang="en-US" altLang="zh-CN" sz="2800" dirty="0"/>
                  <a:t>.</a:t>
                </a:r>
                <a:endParaRPr lang="zh-CN" altLang="en-US" sz="2800" dirty="0"/>
              </a:p>
            </p:txBody>
          </p:sp>
        </mc:Choice>
        <mc:Fallback xmlns="">
          <p:sp>
            <p:nvSpPr>
              <p:cNvPr id="18" name="Text Box 3">
                <a:extLst>
                  <a:ext uri="{FF2B5EF4-FFF2-40B4-BE49-F238E27FC236}">
                    <a16:creationId xmlns:a16="http://schemas.microsoft.com/office/drawing/2014/main" id="{FDECF27E-12E9-7BA8-EAA7-320BFF4A4DE4}"/>
                  </a:ext>
                </a:extLst>
              </p:cNvPr>
              <p:cNvSpPr txBox="1">
                <a:spLocks noRot="1" noChangeAspect="1" noMove="1" noResize="1" noEditPoints="1" noAdjustHandles="1" noChangeArrowheads="1" noChangeShapeType="1" noTextEdit="1"/>
              </p:cNvSpPr>
              <p:nvPr/>
            </p:nvSpPr>
            <p:spPr bwMode="auto">
              <a:xfrm>
                <a:off x="1805202" y="1180918"/>
                <a:ext cx="10182225" cy="1384995"/>
              </a:xfrm>
              <a:prstGeom prst="rect">
                <a:avLst/>
              </a:prstGeom>
              <a:blipFill>
                <a:blip r:embed="rId3"/>
                <a:stretch>
                  <a:fillRect l="-1198" t="-4846" r="-1557" b="-11454"/>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5">
                <a:extLst>
                  <a:ext uri="{FF2B5EF4-FFF2-40B4-BE49-F238E27FC236}">
                    <a16:creationId xmlns:a16="http://schemas.microsoft.com/office/drawing/2014/main" id="{D139ED74-F088-9926-BC7C-9038243515D3}"/>
                  </a:ext>
                </a:extLst>
              </p:cNvPr>
              <p:cNvSpPr txBox="1">
                <a:spLocks noChangeArrowheads="1"/>
              </p:cNvSpPr>
              <p:nvPr/>
            </p:nvSpPr>
            <p:spPr bwMode="auto">
              <a:xfrm>
                <a:off x="1805202" y="3094041"/>
                <a:ext cx="10226663" cy="1814513"/>
              </a:xfrm>
              <a:prstGeom prst="rect">
                <a:avLst/>
              </a:prstGeom>
              <a:noFill/>
              <a:ln w="9525">
                <a:noFill/>
                <a:miter lim="800000"/>
                <a:headEnd/>
                <a:tailEnd/>
              </a:ln>
              <a:effectLst/>
            </p:spPr>
            <p:txBody>
              <a:bodyPr wrap="square">
                <a:spAutoFit/>
              </a:bodyPr>
              <a:lstStyle/>
              <a:p>
                <a:pPr eaLnBrk="1" hangingPunct="1">
                  <a:spcBef>
                    <a:spcPct val="50000"/>
                  </a:spcBef>
                  <a:defRPr/>
                </a:pPr>
                <a:r>
                  <a:rPr lang="en-US" altLang="zh-CN" sz="2800" b="1" dirty="0">
                    <a:solidFill>
                      <a:schemeClr val="accent1"/>
                    </a:solidFill>
                  </a:rPr>
                  <a:t>Definition</a:t>
                </a:r>
                <a:r>
                  <a:rPr lang="en-US" altLang="zh-CN" sz="2800" dirty="0">
                    <a:solidFill>
                      <a:schemeClr val="accent1"/>
                    </a:solidFill>
                  </a:rPr>
                  <a:t>: </a:t>
                </a:r>
                <a:r>
                  <a:rPr lang="en-US" altLang="zh-CN" sz="2800" dirty="0"/>
                  <a:t>if there is function </a:t>
                </a:r>
                <a:r>
                  <a:rPr lang="en-US" altLang="zh-CN" sz="2800" b="1" i="1" dirty="0">
                    <a:solidFill>
                      <a:srgbClr val="0070C0"/>
                    </a:solidFill>
                  </a:rPr>
                  <a:t>g</a:t>
                </a:r>
                <a:r>
                  <a:rPr lang="en-US" altLang="zh-CN" sz="2800" b="1" dirty="0">
                    <a:solidFill>
                      <a:srgbClr val="0070C0"/>
                    </a:solidFill>
                  </a:rPr>
                  <a:t>: </a:t>
                </a:r>
                <a:r>
                  <a:rPr lang="en-US" altLang="zh-CN" sz="2800" b="1" i="1" dirty="0">
                    <a:solidFill>
                      <a:srgbClr val="0070C0"/>
                    </a:solidFill>
                  </a:rPr>
                  <a:t>Y</a:t>
                </a:r>
                <a:r>
                  <a:rPr lang="en-US" altLang="zh-CN" sz="2800" b="1" dirty="0">
                    <a:solidFill>
                      <a:srgbClr val="0070C0"/>
                    </a:solidFill>
                    <a:cs typeface="Times New Roman" pitchFamily="18" charset="0"/>
                  </a:rPr>
                  <a:t>→</a:t>
                </a:r>
                <a:r>
                  <a:rPr lang="en-US" altLang="zh-CN" sz="2800" b="1" i="1" dirty="0">
                    <a:solidFill>
                      <a:srgbClr val="0070C0"/>
                    </a:solidFill>
                  </a:rPr>
                  <a:t>X</a:t>
                </a:r>
                <a:r>
                  <a:rPr lang="en-US" altLang="zh-CN" sz="2800" dirty="0"/>
                  <a:t>, that makes </a:t>
                </a:r>
                <a14:m>
                  <m:oMath xmlns:m="http://schemas.openxmlformats.org/officeDocument/2006/math">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𝒇</m:t>
                    </m:r>
                    <m:r>
                      <a:rPr lang="en-US" altLang="zh-CN" sz="2800" b="1" i="1" dirty="0">
                        <a:solidFill>
                          <a:srgbClr val="C00000"/>
                        </a:solidFill>
                        <a:latin typeface="Cambria Math" panose="02040503050406030204" pitchFamily="18" charset="0"/>
                      </a:rPr>
                      <m:t>=</m:t>
                    </m:r>
                    <m:sSub>
                      <m:sSubPr>
                        <m:ctrlPr>
                          <a:rPr lang="en-US" altLang="zh-CN" sz="2800" b="1" i="1" dirty="0">
                            <a:solidFill>
                              <a:srgbClr val="C00000"/>
                            </a:solidFill>
                            <a:latin typeface="Cambria Math" panose="02040503050406030204" pitchFamily="18" charset="0"/>
                          </a:rPr>
                        </m:ctrlPr>
                      </m:sSubPr>
                      <m:e>
                        <m:r>
                          <a:rPr lang="en-US" altLang="zh-CN" sz="2800" b="1" i="1" dirty="0">
                            <a:solidFill>
                              <a:srgbClr val="C00000"/>
                            </a:solidFill>
                            <a:latin typeface="Cambria Math" panose="02040503050406030204" pitchFamily="18" charset="0"/>
                          </a:rPr>
                          <m:t>𝑰</m:t>
                        </m:r>
                      </m:e>
                      <m:sub>
                        <m:r>
                          <a:rPr lang="en-US" altLang="zh-CN" sz="2800" b="1" i="1" dirty="0">
                            <a:solidFill>
                              <a:srgbClr val="C00000"/>
                            </a:solidFill>
                            <a:latin typeface="Cambria Math" panose="02040503050406030204" pitchFamily="18" charset="0"/>
                          </a:rPr>
                          <m:t>𝑿</m:t>
                        </m:r>
                      </m:sub>
                    </m:sSub>
                  </m:oMath>
                </a14:m>
                <a:r>
                  <a:rPr lang="en-US" altLang="zh-CN" sz="2800" dirty="0"/>
                  <a:t>, then </a:t>
                </a:r>
                <a:r>
                  <a:rPr lang="en-US" altLang="zh-CN" sz="2800" i="1" dirty="0"/>
                  <a:t>g</a:t>
                </a:r>
                <a:r>
                  <a:rPr lang="en-US" altLang="zh-CN" sz="2800" dirty="0"/>
                  <a:t> is called </a:t>
                </a:r>
                <a:r>
                  <a:rPr lang="en-US" altLang="zh-CN" sz="2800" u="sng" dirty="0">
                    <a:solidFill>
                      <a:srgbClr val="FF0000"/>
                    </a:solidFill>
                    <a:effectLst>
                      <a:outerShdw blurRad="38100" dist="38100" dir="2700000" algn="tl">
                        <a:srgbClr val="C0C0C0"/>
                      </a:outerShdw>
                    </a:effectLst>
                  </a:rPr>
                  <a:t>left inverse(</a:t>
                </a:r>
                <a:r>
                  <a:rPr lang="zh-CN" altLang="en-US" sz="2800" u="sng" dirty="0">
                    <a:solidFill>
                      <a:srgbClr val="FF0000"/>
                    </a:solidFill>
                    <a:effectLst>
                      <a:outerShdw blurRad="38100" dist="38100" dir="2700000" algn="tl">
                        <a:srgbClr val="C0C0C0"/>
                      </a:outerShdw>
                    </a:effectLst>
                  </a:rPr>
                  <a:t>左逆</a:t>
                </a:r>
                <a:r>
                  <a:rPr lang="en-US" altLang="zh-CN" sz="2800" u="sng" dirty="0">
                    <a:solidFill>
                      <a:srgbClr val="FF0000"/>
                    </a:solidFill>
                    <a:effectLst>
                      <a:outerShdw blurRad="38100" dist="38100" dir="2700000" algn="tl">
                        <a:srgbClr val="C0C0C0"/>
                      </a:outerShdw>
                    </a:effectLst>
                  </a:rPr>
                  <a:t>)</a:t>
                </a:r>
                <a:r>
                  <a:rPr lang="en-US" altLang="zh-CN" sz="2800" dirty="0"/>
                  <a:t> of </a:t>
                </a:r>
                <a:r>
                  <a:rPr lang="en-US" altLang="zh-CN" sz="2800" i="1" dirty="0"/>
                  <a:t>f</a:t>
                </a:r>
                <a:r>
                  <a:rPr lang="en-US" altLang="zh-CN" sz="2800" dirty="0"/>
                  <a:t>; if there is function </a:t>
                </a:r>
                <a:r>
                  <a:rPr lang="en-US" altLang="zh-CN" sz="2800" i="1" dirty="0"/>
                  <a:t>g</a:t>
                </a:r>
                <a:r>
                  <a:rPr lang="en-US" altLang="zh-CN" sz="2800" dirty="0"/>
                  <a:t>: </a:t>
                </a:r>
                <a:r>
                  <a:rPr lang="en-US" altLang="zh-CN" sz="2800" i="1" dirty="0"/>
                  <a:t>Y</a:t>
                </a:r>
                <a:r>
                  <a:rPr lang="en-US" altLang="zh-CN" sz="2800" dirty="0"/>
                  <a:t>→</a:t>
                </a:r>
                <a:r>
                  <a:rPr lang="en-US" altLang="zh-CN" sz="2800" i="1" dirty="0"/>
                  <a:t>X</a:t>
                </a:r>
                <a:r>
                  <a:rPr lang="en-US" altLang="zh-CN" sz="2800" dirty="0"/>
                  <a:t>, that makes </a:t>
                </a:r>
                <a14:m>
                  <m:oMath xmlns:m="http://schemas.openxmlformats.org/officeDocument/2006/math">
                    <m:r>
                      <a:rPr lang="en-US" altLang="zh-CN" sz="2800" b="1" i="1" dirty="0" smtClean="0">
                        <a:solidFill>
                          <a:srgbClr val="C00000"/>
                        </a:solidFill>
                        <a:latin typeface="Cambria Math" panose="02040503050406030204" pitchFamily="18" charset="0"/>
                      </a:rPr>
                      <m:t>𝒇</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𝒈</m:t>
                    </m:r>
                    <m:r>
                      <a:rPr lang="en-US" altLang="zh-CN" sz="2800" b="1" i="1" dirty="0">
                        <a:solidFill>
                          <a:srgbClr val="C00000"/>
                        </a:solidFill>
                        <a:latin typeface="Cambria Math" panose="02040503050406030204" pitchFamily="18" charset="0"/>
                      </a:rPr>
                      <m:t>=</m:t>
                    </m:r>
                    <m:sSub>
                      <m:sSubPr>
                        <m:ctrlPr>
                          <a:rPr lang="en-US" altLang="zh-CN" sz="2800" b="1" i="1" dirty="0">
                            <a:solidFill>
                              <a:srgbClr val="C00000"/>
                            </a:solidFill>
                            <a:latin typeface="Cambria Math" panose="02040503050406030204" pitchFamily="18" charset="0"/>
                          </a:rPr>
                        </m:ctrlPr>
                      </m:sSubPr>
                      <m:e>
                        <m:r>
                          <a:rPr lang="en-US" altLang="zh-CN" sz="2800" b="1" i="1" dirty="0">
                            <a:solidFill>
                              <a:srgbClr val="C00000"/>
                            </a:solidFill>
                            <a:latin typeface="Cambria Math" panose="02040503050406030204" pitchFamily="18" charset="0"/>
                          </a:rPr>
                          <m:t>𝑰</m:t>
                        </m:r>
                      </m:e>
                      <m:sub>
                        <m:r>
                          <a:rPr lang="en-US" altLang="zh-CN" sz="2800" b="1" i="1" dirty="0">
                            <a:solidFill>
                              <a:srgbClr val="C00000"/>
                            </a:solidFill>
                            <a:latin typeface="Cambria Math" panose="02040503050406030204" pitchFamily="18" charset="0"/>
                          </a:rPr>
                          <m:t>𝒀</m:t>
                        </m:r>
                      </m:sub>
                    </m:sSub>
                  </m:oMath>
                </a14:m>
                <a:r>
                  <a:rPr lang="en-US" altLang="zh-CN" sz="2800" dirty="0"/>
                  <a:t>, then </a:t>
                </a:r>
                <a:r>
                  <a:rPr lang="en-US" altLang="zh-CN" sz="2800" i="1" dirty="0"/>
                  <a:t>g</a:t>
                </a:r>
                <a:r>
                  <a:rPr lang="en-US" altLang="zh-CN" sz="2800" dirty="0"/>
                  <a:t> is called </a:t>
                </a:r>
                <a:r>
                  <a:rPr lang="en-US" altLang="zh-CN" sz="2800" u="sng" dirty="0">
                    <a:solidFill>
                      <a:srgbClr val="FF0000"/>
                    </a:solidFill>
                    <a:effectLst>
                      <a:outerShdw blurRad="38100" dist="38100" dir="2700000" algn="tl">
                        <a:srgbClr val="C0C0C0"/>
                      </a:outerShdw>
                    </a:effectLst>
                  </a:rPr>
                  <a:t>right inverse(</a:t>
                </a:r>
                <a:r>
                  <a:rPr lang="zh-CN" altLang="en-US" sz="2800" u="sng" dirty="0">
                    <a:solidFill>
                      <a:srgbClr val="FF0000"/>
                    </a:solidFill>
                    <a:effectLst>
                      <a:outerShdw blurRad="38100" dist="38100" dir="2700000" algn="tl">
                        <a:srgbClr val="C0C0C0"/>
                      </a:outerShdw>
                    </a:effectLst>
                  </a:rPr>
                  <a:t>右逆</a:t>
                </a:r>
                <a:r>
                  <a:rPr lang="en-US" altLang="zh-CN" sz="2800" u="sng" dirty="0">
                    <a:solidFill>
                      <a:srgbClr val="FF0000"/>
                    </a:solidFill>
                    <a:effectLst>
                      <a:outerShdw blurRad="38100" dist="38100" dir="2700000" algn="tl">
                        <a:srgbClr val="C0C0C0"/>
                      </a:outerShdw>
                    </a:effectLst>
                  </a:rPr>
                  <a:t>)</a:t>
                </a:r>
                <a:r>
                  <a:rPr lang="en-US" altLang="zh-CN" sz="2800" dirty="0"/>
                  <a:t> of </a:t>
                </a:r>
                <a:r>
                  <a:rPr lang="en-US" altLang="zh-CN" sz="2800" i="1" dirty="0"/>
                  <a:t>f</a:t>
                </a:r>
                <a:r>
                  <a:rPr lang="en-US" altLang="zh-CN" sz="2800" dirty="0"/>
                  <a:t>.</a:t>
                </a:r>
                <a:endParaRPr lang="zh-CN" altLang="en-US" sz="2400" dirty="0"/>
              </a:p>
            </p:txBody>
          </p:sp>
        </mc:Choice>
        <mc:Fallback xmlns="">
          <p:sp>
            <p:nvSpPr>
              <p:cNvPr id="19" name="Text Box 5">
                <a:extLst>
                  <a:ext uri="{FF2B5EF4-FFF2-40B4-BE49-F238E27FC236}">
                    <a16:creationId xmlns:a16="http://schemas.microsoft.com/office/drawing/2014/main" id="{D139ED74-F088-9926-BC7C-9038243515D3}"/>
                  </a:ext>
                </a:extLst>
              </p:cNvPr>
              <p:cNvSpPr txBox="1">
                <a:spLocks noRot="1" noChangeAspect="1" noMove="1" noResize="1" noEditPoints="1" noAdjustHandles="1" noChangeArrowheads="1" noChangeShapeType="1" noTextEdit="1"/>
              </p:cNvSpPr>
              <p:nvPr/>
            </p:nvSpPr>
            <p:spPr bwMode="auto">
              <a:xfrm>
                <a:off x="1805202" y="3094041"/>
                <a:ext cx="10226663" cy="1814513"/>
              </a:xfrm>
              <a:prstGeom prst="rect">
                <a:avLst/>
              </a:prstGeom>
              <a:blipFill>
                <a:blip r:embed="rId4"/>
                <a:stretch>
                  <a:fillRect l="-1192" t="-3704" r="-2622" b="-8754"/>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3">
                <a:extLst>
                  <a:ext uri="{FF2B5EF4-FFF2-40B4-BE49-F238E27FC236}">
                    <a16:creationId xmlns:a16="http://schemas.microsoft.com/office/drawing/2014/main" id="{2E796DBC-9D9F-5316-E272-B6C403C1ADC5}"/>
                  </a:ext>
                </a:extLst>
              </p:cNvPr>
              <p:cNvSpPr txBox="1">
                <a:spLocks noChangeArrowheads="1"/>
              </p:cNvSpPr>
              <p:nvPr/>
            </p:nvSpPr>
            <p:spPr bwMode="auto">
              <a:xfrm>
                <a:off x="1805202" y="5218787"/>
                <a:ext cx="10065667" cy="963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Franklin Gothic Demi" panose="020B0703020102020204" pitchFamily="34" charset="0"/>
                  </a:defRPr>
                </a:lvl1pPr>
                <a:lvl2pPr marL="742950" indent="-285750">
                  <a:spcBef>
                    <a:spcPct val="20000"/>
                  </a:spcBef>
                  <a:buChar char="–"/>
                  <a:defRPr sz="2800">
                    <a:solidFill>
                      <a:schemeClr val="tx1"/>
                    </a:solidFill>
                    <a:latin typeface="Franklin Gothic Demi" panose="020B0703020102020204" pitchFamily="34" charset="0"/>
                  </a:defRPr>
                </a:lvl2pPr>
                <a:lvl3pPr marL="1143000" indent="-228600">
                  <a:spcBef>
                    <a:spcPct val="20000"/>
                  </a:spcBef>
                  <a:buChar char="•"/>
                  <a:defRPr sz="2400">
                    <a:solidFill>
                      <a:schemeClr val="tx1"/>
                    </a:solidFill>
                    <a:latin typeface="Franklin Gothic Demi" panose="020B0703020102020204" pitchFamily="34" charset="0"/>
                  </a:defRPr>
                </a:lvl3pPr>
                <a:lvl4pPr marL="1600200" indent="-228600">
                  <a:spcBef>
                    <a:spcPct val="20000"/>
                  </a:spcBef>
                  <a:buChar char="–"/>
                  <a:defRPr sz="2000">
                    <a:solidFill>
                      <a:schemeClr val="tx1"/>
                    </a:solidFill>
                    <a:latin typeface="Franklin Gothic Demi" panose="020B0703020102020204" pitchFamily="34" charset="0"/>
                  </a:defRPr>
                </a:lvl4pPr>
                <a:lvl5pPr marL="2057400" indent="-228600">
                  <a:spcBef>
                    <a:spcPct val="20000"/>
                  </a:spcBef>
                  <a:buChar char="»"/>
                  <a:defRPr sz="2000">
                    <a:solidFill>
                      <a:schemeClr val="tx1"/>
                    </a:solidFill>
                    <a:latin typeface="Franklin Gothic Demi" panose="020B0703020102020204" pitchFamily="34" charset="0"/>
                  </a:defRPr>
                </a:lvl5pPr>
                <a:lvl6pPr marL="25146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6pPr>
                <a:lvl7pPr marL="29718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7pPr>
                <a:lvl8pPr marL="34290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8pPr>
                <a:lvl9pPr marL="3886200" indent="-228600" eaLnBrk="0" fontAlgn="base" hangingPunct="0">
                  <a:spcBef>
                    <a:spcPct val="20000"/>
                  </a:spcBef>
                  <a:spcAft>
                    <a:spcPct val="0"/>
                  </a:spcAft>
                  <a:buChar char="»"/>
                  <a:defRPr sz="2000">
                    <a:solidFill>
                      <a:schemeClr val="tx1"/>
                    </a:solidFill>
                    <a:latin typeface="Franklin Gothic Demi" panose="020B0703020102020204" pitchFamily="34" charset="0"/>
                  </a:defRPr>
                </a:lvl9pPr>
              </a:lstStyle>
              <a:p>
                <a:pPr eaLnBrk="1" hangingPunct="1">
                  <a:spcBef>
                    <a:spcPct val="50000"/>
                  </a:spcBef>
                  <a:buFontTx/>
                  <a:buNone/>
                </a:pPr>
                <a:r>
                  <a:rPr lang="en-US" altLang="zh-CN" sz="2800" b="1" i="1" dirty="0">
                    <a:solidFill>
                      <a:schemeClr val="accent1"/>
                    </a:solidFill>
                    <a:latin typeface="+mn-lt"/>
                  </a:rPr>
                  <a:t>Theorem</a:t>
                </a:r>
                <a:r>
                  <a:rPr lang="en-US" altLang="zh-CN" sz="2800" b="1" dirty="0">
                    <a:solidFill>
                      <a:schemeClr val="accent1"/>
                    </a:solidFill>
                    <a:latin typeface="+mn-lt"/>
                  </a:rPr>
                  <a:t>: </a:t>
                </a:r>
                <a:r>
                  <a:rPr lang="en-US" altLang="zh-CN" sz="2800" dirty="0">
                    <a:latin typeface="Times New Roman" panose="02020603050405020304" pitchFamily="18" charset="0"/>
                  </a:rPr>
                  <a:t>Let </a:t>
                </a:r>
                <a:r>
                  <a:rPr lang="en-US" altLang="zh-CN" sz="2800" i="1" dirty="0">
                    <a:solidFill>
                      <a:srgbClr val="0070C0"/>
                    </a:solidFill>
                    <a:latin typeface="Times New Roman" panose="02020603050405020304" pitchFamily="18" charset="0"/>
                  </a:rPr>
                  <a:t>f</a:t>
                </a:r>
                <a:r>
                  <a:rPr lang="en-US" altLang="zh-CN" sz="2800" dirty="0">
                    <a:solidFill>
                      <a:srgbClr val="0070C0"/>
                    </a:solidFill>
                    <a:latin typeface="Times New Roman" panose="02020603050405020304" pitchFamily="18" charset="0"/>
                  </a:rPr>
                  <a:t>: </a:t>
                </a:r>
                <a:r>
                  <a:rPr lang="en-US" altLang="zh-CN" sz="2800" i="1" dirty="0">
                    <a:solidFill>
                      <a:srgbClr val="0070C0"/>
                    </a:solidFill>
                    <a:latin typeface="Times New Roman" panose="02020603050405020304" pitchFamily="18" charset="0"/>
                  </a:rPr>
                  <a:t>X</a:t>
                </a:r>
                <a:r>
                  <a:rPr lang="en-US" altLang="zh-CN" sz="2800" dirty="0">
                    <a:solidFill>
                      <a:srgbClr val="0070C0"/>
                    </a:solidFill>
                    <a:latin typeface="Times New Roman" panose="02020603050405020304" pitchFamily="18" charset="0"/>
                  </a:rPr>
                  <a:t>→</a:t>
                </a:r>
                <a:r>
                  <a:rPr lang="en-US" altLang="zh-CN" sz="2800" i="1" dirty="0">
                    <a:solidFill>
                      <a:srgbClr val="0070C0"/>
                    </a:solidFill>
                    <a:latin typeface="Times New Roman" panose="02020603050405020304" pitchFamily="18" charset="0"/>
                  </a:rPr>
                  <a:t>Y</a:t>
                </a:r>
                <a:r>
                  <a:rPr lang="en-US" altLang="zh-CN" sz="2800" dirty="0">
                    <a:solidFill>
                      <a:srgbClr val="0070C0"/>
                    </a:solidFill>
                    <a:latin typeface="Times New Roman" panose="02020603050405020304" pitchFamily="18" charset="0"/>
                  </a:rPr>
                  <a:t> </a:t>
                </a:r>
                <a:r>
                  <a:rPr lang="en-US" altLang="zh-CN" sz="2800" dirty="0">
                    <a:latin typeface="Times New Roman" panose="02020603050405020304" pitchFamily="18" charset="0"/>
                  </a:rPr>
                  <a:t>be a </a:t>
                </a:r>
                <a:r>
                  <a:rPr lang="en-US" altLang="zh-CN" sz="2800" dirty="0">
                    <a:solidFill>
                      <a:srgbClr val="0070C0"/>
                    </a:solidFill>
                    <a:latin typeface="Times New Roman" panose="02020603050405020304" pitchFamily="18" charset="0"/>
                  </a:rPr>
                  <a:t>bijection</a:t>
                </a:r>
                <a:r>
                  <a:rPr lang="en-US" altLang="zh-CN" sz="2800" dirty="0">
                    <a:latin typeface="Times New Roman" panose="02020603050405020304" pitchFamily="18" charset="0"/>
                  </a:rPr>
                  <a:t>. Then </a:t>
                </a:r>
                <a:r>
                  <a:rPr lang="en-US" altLang="zh-CN" sz="2800" dirty="0">
                    <a:solidFill>
                      <a:srgbClr val="0070C0"/>
                    </a:solidFill>
                    <a:latin typeface="Times New Roman" panose="02020603050405020304" pitchFamily="18" charset="0"/>
                  </a:rPr>
                  <a:t>its inverse function </a:t>
                </a:r>
                <a14:m>
                  <m:oMath xmlns:m="http://schemas.openxmlformats.org/officeDocument/2006/math">
                    <m:sSup>
                      <m:sSupPr>
                        <m:ctrlPr>
                          <a:rPr lang="en-US" altLang="zh-CN" sz="2800" b="1" i="1" dirty="0" smtClean="0">
                            <a:solidFill>
                              <a:srgbClr val="0070C0"/>
                            </a:solidFill>
                            <a:latin typeface="Cambria Math" panose="02040503050406030204" pitchFamily="18" charset="0"/>
                          </a:rPr>
                        </m:ctrlPr>
                      </m:sSupPr>
                      <m:e>
                        <m:r>
                          <a:rPr lang="en-US" altLang="zh-CN" sz="2800" b="1" i="1" dirty="0">
                            <a:solidFill>
                              <a:srgbClr val="0070C0"/>
                            </a:solidFill>
                            <a:latin typeface="Cambria Math" panose="02040503050406030204" pitchFamily="18" charset="0"/>
                          </a:rPr>
                          <m:t>𝒇</m:t>
                        </m:r>
                      </m:e>
                      <m:sup>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𝟏</m:t>
                        </m:r>
                      </m:sup>
                    </m:sSup>
                  </m:oMath>
                </a14:m>
                <a:r>
                  <a:rPr lang="en-US" altLang="zh-CN" sz="2800" b="1" baseline="30000" dirty="0">
                    <a:solidFill>
                      <a:srgbClr val="0070C0"/>
                    </a:solidFill>
                    <a:latin typeface="Times New Roman" panose="02020603050405020304" pitchFamily="18" charset="0"/>
                  </a:rPr>
                  <a:t> </a:t>
                </a:r>
                <a:r>
                  <a:rPr lang="en-US" altLang="zh-CN" sz="2800" dirty="0">
                    <a:latin typeface="Times New Roman" panose="02020603050405020304" pitchFamily="18" charset="0"/>
                  </a:rPr>
                  <a:t>is also a </a:t>
                </a:r>
                <a:r>
                  <a:rPr lang="en-US" altLang="zh-CN" sz="2800" b="1" dirty="0">
                    <a:solidFill>
                      <a:srgbClr val="0070C0"/>
                    </a:solidFill>
                    <a:latin typeface="Times New Roman" panose="02020603050405020304" pitchFamily="18" charset="0"/>
                  </a:rPr>
                  <a:t>bijection</a:t>
                </a:r>
                <a:r>
                  <a:rPr lang="en-US" altLang="zh-CN" sz="2800" dirty="0">
                    <a:latin typeface="Times New Roman" panose="02020603050405020304" pitchFamily="18" charset="0"/>
                  </a:rPr>
                  <a:t>, and is a function from </a:t>
                </a:r>
                <a:r>
                  <a:rPr lang="en-US" altLang="zh-CN" sz="2800" i="1" dirty="0">
                    <a:latin typeface="Times New Roman" panose="02020603050405020304" pitchFamily="18" charset="0"/>
                  </a:rPr>
                  <a:t>Y</a:t>
                </a:r>
                <a:r>
                  <a:rPr lang="zh-CN" altLang="en-US" sz="2800" dirty="0">
                    <a:latin typeface="Times New Roman" panose="02020603050405020304" pitchFamily="18" charset="0"/>
                  </a:rPr>
                  <a:t> </a:t>
                </a:r>
                <a:r>
                  <a:rPr lang="en-US" altLang="zh-CN" sz="2800" dirty="0">
                    <a:latin typeface="Times New Roman" panose="02020603050405020304" pitchFamily="18" charset="0"/>
                  </a:rPr>
                  <a:t>to </a:t>
                </a:r>
                <a:r>
                  <a:rPr lang="en-US" altLang="zh-CN" sz="2800" i="1" dirty="0">
                    <a:latin typeface="Times New Roman" panose="02020603050405020304" pitchFamily="18" charset="0"/>
                  </a:rPr>
                  <a:t>X.</a:t>
                </a:r>
                <a:r>
                  <a:rPr lang="zh-CN" altLang="en-US" sz="2800" dirty="0">
                    <a:latin typeface="Times New Roman" panose="02020603050405020304" pitchFamily="18" charset="0"/>
                  </a:rPr>
                  <a:t> </a:t>
                </a:r>
              </a:p>
            </p:txBody>
          </p:sp>
        </mc:Choice>
        <mc:Fallback xmlns="">
          <p:sp>
            <p:nvSpPr>
              <p:cNvPr id="20" name="Text Box 3">
                <a:extLst>
                  <a:ext uri="{FF2B5EF4-FFF2-40B4-BE49-F238E27FC236}">
                    <a16:creationId xmlns:a16="http://schemas.microsoft.com/office/drawing/2014/main" id="{2E796DBC-9D9F-5316-E272-B6C403C1ADC5}"/>
                  </a:ext>
                </a:extLst>
              </p:cNvPr>
              <p:cNvSpPr txBox="1">
                <a:spLocks noRot="1" noChangeAspect="1" noMove="1" noResize="1" noEditPoints="1" noAdjustHandles="1" noChangeArrowheads="1" noChangeShapeType="1" noTextEdit="1"/>
              </p:cNvSpPr>
              <p:nvPr/>
            </p:nvSpPr>
            <p:spPr bwMode="auto">
              <a:xfrm>
                <a:off x="1805202" y="5218787"/>
                <a:ext cx="10065667" cy="963854"/>
              </a:xfrm>
              <a:prstGeom prst="rect">
                <a:avLst/>
              </a:prstGeom>
              <a:blipFill>
                <a:blip r:embed="rId5"/>
                <a:stretch>
                  <a:fillRect l="-1211" t="-5696" b="-170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9264219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6" name="Text Box 3">
                <a:extLst>
                  <a:ext uri="{FF2B5EF4-FFF2-40B4-BE49-F238E27FC236}">
                    <a16:creationId xmlns:a16="http://schemas.microsoft.com/office/drawing/2014/main" id="{94E61F74-1A9C-FC6B-D5EC-E0A2BCC63EA2}"/>
                  </a:ext>
                </a:extLst>
              </p:cNvPr>
              <p:cNvSpPr txBox="1">
                <a:spLocks noChangeArrowheads="1"/>
              </p:cNvSpPr>
              <p:nvPr/>
            </p:nvSpPr>
            <p:spPr bwMode="auto">
              <a:xfrm>
                <a:off x="1964870" y="1130915"/>
                <a:ext cx="10036630" cy="51214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a:solidFill>
                      <a:schemeClr val="accent1"/>
                    </a:solidFill>
                    <a:latin typeface="+mn-lt"/>
                  </a:rPr>
                  <a:t>Theorem</a:t>
                </a:r>
                <a:r>
                  <a:rPr lang="en-US" altLang="zh-CN" sz="2800" b="1" dirty="0">
                    <a:solidFill>
                      <a:schemeClr val="accent1"/>
                    </a:solidFill>
                    <a:latin typeface="+mn-lt"/>
                  </a:rPr>
                  <a:t>: </a:t>
                </a:r>
                <a:r>
                  <a:rPr lang="en-US" altLang="zh-CN" sz="2800" b="1" dirty="0"/>
                  <a:t>Let </a:t>
                </a:r>
                <a:r>
                  <a:rPr lang="en-US" altLang="zh-CN" sz="2800" b="1" i="1" dirty="0">
                    <a:solidFill>
                      <a:srgbClr val="0070C0"/>
                    </a:solidFill>
                  </a:rPr>
                  <a:t>f</a:t>
                </a:r>
                <a:r>
                  <a:rPr lang="en-US" altLang="zh-CN" sz="2800" b="1" dirty="0">
                    <a:solidFill>
                      <a:srgbClr val="0070C0"/>
                    </a:solidFill>
                  </a:rPr>
                  <a:t>: </a:t>
                </a:r>
                <a:r>
                  <a:rPr lang="en-US" altLang="zh-CN" sz="2800" b="1" i="1" dirty="0">
                    <a:solidFill>
                      <a:srgbClr val="0070C0"/>
                    </a:solidFill>
                  </a:rPr>
                  <a:t>X</a:t>
                </a:r>
                <a:r>
                  <a:rPr lang="en-US" altLang="zh-CN" sz="2800" b="1" dirty="0">
                    <a:solidFill>
                      <a:srgbClr val="0070C0"/>
                    </a:solidFill>
                  </a:rPr>
                  <a:t>→</a:t>
                </a:r>
                <a:r>
                  <a:rPr lang="en-US" altLang="zh-CN" sz="2800" b="1" i="1" dirty="0">
                    <a:solidFill>
                      <a:srgbClr val="0070C0"/>
                    </a:solidFill>
                  </a:rPr>
                  <a:t>Y</a:t>
                </a:r>
                <a:r>
                  <a:rPr lang="en-US" altLang="zh-CN" sz="2800" b="1" dirty="0">
                    <a:solidFill>
                      <a:srgbClr val="0070C0"/>
                    </a:solidFill>
                  </a:rPr>
                  <a:t> </a:t>
                </a:r>
                <a:r>
                  <a:rPr lang="en-US" altLang="zh-CN" sz="2800" b="1" dirty="0"/>
                  <a:t>be a </a:t>
                </a:r>
                <a:r>
                  <a:rPr lang="en-US" altLang="zh-CN" sz="2800" b="1" dirty="0">
                    <a:solidFill>
                      <a:srgbClr val="0070C0"/>
                    </a:solidFill>
                  </a:rPr>
                  <a:t>bijection</a:t>
                </a:r>
                <a:r>
                  <a:rPr lang="en-US" altLang="zh-CN" sz="2800" b="1" dirty="0"/>
                  <a:t>. Then </a:t>
                </a:r>
                <a:r>
                  <a:rPr lang="en-US" altLang="zh-CN" sz="2800" b="1" dirty="0">
                    <a:solidFill>
                      <a:srgbClr val="0070C0"/>
                    </a:solidFill>
                  </a:rPr>
                  <a:t>its inverse function </a:t>
                </a:r>
                <a14:m>
                  <m:oMath xmlns:m="http://schemas.openxmlformats.org/officeDocument/2006/math">
                    <m:sSup>
                      <m:sSupPr>
                        <m:ctrlPr>
                          <a:rPr lang="en-US" altLang="zh-CN" sz="2800" b="1" i="1" dirty="0">
                            <a:solidFill>
                              <a:srgbClr val="0070C0"/>
                            </a:solidFill>
                            <a:latin typeface="Cambria Math" panose="02040503050406030204" pitchFamily="18" charset="0"/>
                          </a:rPr>
                        </m:ctrlPr>
                      </m:sSupPr>
                      <m:e>
                        <m:r>
                          <a:rPr lang="en-US" altLang="zh-CN" sz="2800" b="1" i="1" dirty="0">
                            <a:solidFill>
                              <a:srgbClr val="0070C0"/>
                            </a:solidFill>
                            <a:latin typeface="Cambria Math" panose="02040503050406030204" pitchFamily="18" charset="0"/>
                          </a:rPr>
                          <m:t>𝒇</m:t>
                        </m:r>
                      </m:e>
                      <m:sup>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𝟏</m:t>
                        </m:r>
                      </m:sup>
                    </m:sSup>
                  </m:oMath>
                </a14:m>
                <a:r>
                  <a:rPr lang="en-US" altLang="zh-CN" sz="2800" b="1" baseline="30000" dirty="0">
                    <a:solidFill>
                      <a:srgbClr val="0070C0"/>
                    </a:solidFill>
                  </a:rPr>
                  <a:t> </a:t>
                </a:r>
                <a:r>
                  <a:rPr lang="en-US" altLang="zh-CN" sz="2800" b="1" dirty="0"/>
                  <a:t>is also a </a:t>
                </a:r>
                <a:r>
                  <a:rPr lang="en-US" altLang="zh-CN" sz="2800" b="1" dirty="0">
                    <a:solidFill>
                      <a:srgbClr val="0070C0"/>
                    </a:solidFill>
                  </a:rPr>
                  <a:t>bijection</a:t>
                </a:r>
                <a:r>
                  <a:rPr lang="en-US" altLang="zh-CN" sz="2800" b="1" dirty="0"/>
                  <a:t>, and is a function from </a:t>
                </a:r>
                <a:r>
                  <a:rPr lang="en-US" altLang="zh-CN" sz="2800" b="1" i="1" dirty="0"/>
                  <a:t>Y</a:t>
                </a:r>
                <a:r>
                  <a:rPr lang="zh-CN" altLang="en-US" sz="2800" b="1" dirty="0"/>
                  <a:t> </a:t>
                </a:r>
                <a:r>
                  <a:rPr lang="en-US" altLang="zh-CN" sz="2800" b="1" dirty="0"/>
                  <a:t>to </a:t>
                </a:r>
                <a:r>
                  <a:rPr lang="en-US" altLang="zh-CN" sz="2800" b="1" i="1" dirty="0"/>
                  <a:t>X.</a:t>
                </a:r>
                <a:r>
                  <a:rPr lang="zh-CN" altLang="en-US" sz="2800" b="1" dirty="0"/>
                  <a:t> </a:t>
                </a:r>
                <a:endParaRPr lang="en-US" altLang="zh-CN" sz="2800" b="1" dirty="0"/>
              </a:p>
              <a:p>
                <a:pPr eaLnBrk="1" hangingPunct="1"/>
                <a:endParaRPr lang="en-US" altLang="zh-CN" sz="2800" b="1" dirty="0"/>
              </a:p>
              <a:p>
                <a:pPr eaLnBrk="1" hangingPunct="1"/>
                <a:r>
                  <a:rPr lang="en-US" altLang="zh-CN" sz="2400" b="1" dirty="0">
                    <a:solidFill>
                      <a:srgbClr val="C00000"/>
                    </a:solidFill>
                  </a:rPr>
                  <a:t>Proof</a:t>
                </a:r>
                <a:r>
                  <a:rPr lang="zh-CN" altLang="en-US" sz="2400" b="1" dirty="0">
                    <a:solidFill>
                      <a:srgbClr val="C00000"/>
                    </a:solidFill>
                  </a:rPr>
                  <a:t>： </a:t>
                </a:r>
                <a:r>
                  <a:rPr lang="zh-CN" altLang="zh-CN" sz="2400" b="1" dirty="0"/>
                  <a:t>首先证明反函数</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en-US" sz="2400" b="1" dirty="0"/>
                  <a:t>是一个从</a:t>
                </a:r>
                <a:r>
                  <a:rPr lang="en-US" altLang="zh-CN" sz="2400" b="1" i="1" dirty="0"/>
                  <a:t>Y</a:t>
                </a:r>
                <a:r>
                  <a:rPr lang="zh-CN" altLang="en-US" sz="2400" b="1" dirty="0"/>
                  <a:t>到</a:t>
                </a:r>
                <a:r>
                  <a:rPr lang="en-US" altLang="zh-CN" sz="2400" b="1" i="1" dirty="0"/>
                  <a:t>X</a:t>
                </a:r>
                <a:r>
                  <a:rPr lang="zh-CN" altLang="en-US" sz="2400" b="1" dirty="0"/>
                  <a:t>的函数。</a:t>
                </a:r>
                <a:r>
                  <a:rPr lang="zh-CN" altLang="zh-CN" sz="2400" b="1" dirty="0"/>
                  <a:t>为此，可把</a:t>
                </a:r>
                <a14:m>
                  <m:oMath xmlns:m="http://schemas.openxmlformats.org/officeDocument/2006/math">
                    <m:r>
                      <a:rPr lang="en-US" altLang="zh-CN" sz="2400" b="1" i="1" dirty="0">
                        <a:solidFill>
                          <a:srgbClr val="002060"/>
                        </a:solidFill>
                        <a:latin typeface="Cambria Math" panose="02040503050406030204" pitchFamily="18" charset="0"/>
                      </a:rPr>
                      <m:t>𝒇</m:t>
                    </m:r>
                  </m:oMath>
                </a14:m>
                <a:r>
                  <a:rPr lang="zh-CN" altLang="en-US" sz="2400" b="1" dirty="0"/>
                  <a:t>和</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en-US" sz="2400" b="1" dirty="0"/>
                  <a:t>表达成</a:t>
                </a:r>
                <a:endParaRPr lang="en-US" altLang="zh-CN" sz="2400" b="1" dirty="0"/>
              </a:p>
              <a:p>
                <a:pPr eaLnBrk="1" hangingPunct="1"/>
                <a14:m>
                  <m:oMathPara xmlns:m="http://schemas.openxmlformats.org/officeDocument/2006/math">
                    <m:oMathParaPr>
                      <m:jc m:val="centerGroup"/>
                    </m:oMathParaPr>
                    <m:oMath xmlns:m="http://schemas.openxmlformats.org/officeDocument/2006/math">
                      <m:r>
                        <a:rPr lang="zh-CN" altLang="en-US" sz="2400" b="1" i="1" smtClean="0">
                          <a:solidFill>
                            <a:srgbClr val="002060"/>
                          </a:solidFill>
                          <a:latin typeface="Cambria Math" panose="02040503050406030204" pitchFamily="18" charset="0"/>
                        </a:rPr>
                        <m:t>𝒇</m:t>
                      </m:r>
                      <m:r>
                        <a:rPr lang="zh-CN" altLang="en-US" sz="2400" b="1">
                          <a:solidFill>
                            <a:srgbClr val="002060"/>
                          </a:solidFill>
                          <a:latin typeface="Cambria Math" panose="02040503050406030204" pitchFamily="18" charset="0"/>
                        </a:rPr>
                        <m:t>=</m:t>
                      </m:r>
                      <m:d>
                        <m:dPr>
                          <m:begChr m:val="{"/>
                          <m:endChr m:val="}"/>
                          <m:ctrlPr>
                            <a:rPr lang="zh-CN" altLang="en-US" sz="2400" b="1" i="1">
                              <a:solidFill>
                                <a:srgbClr val="002060"/>
                              </a:solidFill>
                              <a:latin typeface="Cambria Math" panose="02040503050406030204" pitchFamily="18" charset="0"/>
                            </a:rPr>
                          </m:ctrlPr>
                        </m:dPr>
                        <m:e>
                          <m:d>
                            <m:dPr>
                              <m:begChr m:val="〈"/>
                              <m:endChr m:val=""/>
                              <m:ctrlPr>
                                <a:rPr lang="zh-CN" altLang="en-US" sz="2400" b="1" i="1">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𝑿</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𝒀</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𝒚</m:t>
                              </m:r>
                            </m:e>
                          </m:d>
                        </m:e>
                      </m:d>
                    </m:oMath>
                  </m:oMathPara>
                </a14:m>
                <a:endParaRPr lang="zh-CN" altLang="en-US" sz="2400" b="1" dirty="0">
                  <a:solidFill>
                    <a:srgbClr val="002060"/>
                  </a:solidFill>
                </a:endParaRPr>
              </a:p>
              <a:p>
                <a:pPr eaLnBrk="1" hangingPunct="1"/>
                <a14:m>
                  <m:oMathPara xmlns:m="http://schemas.openxmlformats.org/officeDocument/2006/math">
                    <m:oMathParaPr>
                      <m:jc m:val="centerGroup"/>
                    </m:oMathParaPr>
                    <m:oMath xmlns:m="http://schemas.openxmlformats.org/officeDocument/2006/math">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r>
                        <a:rPr lang="zh-CN" altLang="en-US" sz="2400" b="1">
                          <a:solidFill>
                            <a:srgbClr val="002060"/>
                          </a:solidFill>
                          <a:latin typeface="Cambria Math" panose="02040503050406030204" pitchFamily="18" charset="0"/>
                        </a:rPr>
                        <m:t>=</m:t>
                      </m:r>
                      <m:d>
                        <m:dPr>
                          <m:begChr m:val="{"/>
                          <m:endChr m:val="}"/>
                          <m:ctrlPr>
                            <a:rPr lang="zh-CN" altLang="en-US" sz="2400" b="1" i="1">
                              <a:solidFill>
                                <a:srgbClr val="002060"/>
                              </a:solidFill>
                              <a:latin typeface="Cambria Math" panose="02040503050406030204" pitchFamily="18" charset="0"/>
                            </a:rPr>
                          </m:ctrlPr>
                        </m:dPr>
                        <m:e>
                          <m:d>
                            <m:dPr>
                              <m:begChr m:val="〈"/>
                              <m:endChr m:val=""/>
                              <m:ctrlPr>
                                <a:rPr lang="zh-CN" altLang="en-US" sz="2400" b="1" i="1">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e>
                          </m:d>
                        </m:e>
                      </m:d>
                    </m:oMath>
                  </m:oMathPara>
                </a14:m>
                <a:endParaRPr lang="zh-CN" altLang="en-US" sz="2400" b="1" dirty="0">
                  <a:solidFill>
                    <a:srgbClr val="002060"/>
                  </a:solidFill>
                </a:endParaRPr>
              </a:p>
              <a:p>
                <a:pPr marL="457200" indent="-457200" eaLnBrk="1" hangingPunct="1">
                  <a:buFont typeface="Wingdings" panose="05000000000000000000" pitchFamily="2" charset="2"/>
                  <a:buChar char="Ø"/>
                </a:pPr>
                <a:endParaRPr lang="en-US" altLang="zh-CN" sz="2400" b="1" dirty="0"/>
              </a:p>
              <a:p>
                <a:pPr marL="457200" indent="-457200" eaLnBrk="1" hangingPunct="1">
                  <a:buFont typeface="Wingdings" panose="05000000000000000000" pitchFamily="2" charset="2"/>
                  <a:buChar char="Ø"/>
                </a:pPr>
                <a:r>
                  <a:rPr lang="zh-CN" altLang="en-US" sz="2400" b="1" dirty="0"/>
                  <a:t>因为</a:t>
                </a:r>
                <a14:m>
                  <m:oMath xmlns:m="http://schemas.openxmlformats.org/officeDocument/2006/math">
                    <m:r>
                      <a:rPr lang="en-US" altLang="zh-CN" sz="2400" b="1" i="1" dirty="0">
                        <a:solidFill>
                          <a:srgbClr val="002060"/>
                        </a:solidFill>
                        <a:latin typeface="Cambria Math" panose="02040503050406030204" pitchFamily="18" charset="0"/>
                      </a:rPr>
                      <m:t>𝒇</m:t>
                    </m:r>
                  </m:oMath>
                </a14:m>
                <a:r>
                  <a:rPr lang="zh-CN" altLang="zh-CN" sz="2400" b="1" dirty="0"/>
                  <a:t>是双射函数，</a:t>
                </a:r>
                <a:r>
                  <a:rPr lang="zh-CN" altLang="en-US" sz="2400" b="1" dirty="0"/>
                  <a:t>既是满射的也是单射的，</a:t>
                </a:r>
                <a:r>
                  <a:rPr lang="zh-CN" altLang="zh-CN" sz="2400" b="1" dirty="0"/>
                  <a:t>所以每一个</a:t>
                </a:r>
                <a14:m>
                  <m:oMath xmlns:m="http://schemas.openxmlformats.org/officeDocument/2006/math">
                    <m:r>
                      <a:rPr lang="zh-CN" altLang="en-US" sz="2400" b="1" i="1">
                        <a:latin typeface="Cambria Math" panose="02040503050406030204" pitchFamily="18" charset="0"/>
                      </a:rPr>
                      <m:t>𝒚</m:t>
                    </m:r>
                    <m:r>
                      <a:rPr lang="zh-CN" altLang="en-US" sz="2400" b="1">
                        <a:latin typeface="Cambria Math" panose="02040503050406030204" pitchFamily="18" charset="0"/>
                      </a:rPr>
                      <m:t>∈</m:t>
                    </m:r>
                    <m:r>
                      <a:rPr lang="zh-CN" altLang="en-US" sz="2400" b="1" i="1">
                        <a:latin typeface="Cambria Math" panose="02040503050406030204" pitchFamily="18" charset="0"/>
                      </a:rPr>
                      <m:t>𝒀</m:t>
                    </m:r>
                  </m:oMath>
                </a14:m>
                <a:r>
                  <a:rPr lang="zh-CN" altLang="zh-CN" sz="2400" b="1" dirty="0"/>
                  <a:t>都必定出现</a:t>
                </a:r>
                <a:r>
                  <a:rPr lang="zh-CN" altLang="en-US" sz="2400" b="1" dirty="0"/>
                  <a:t>、且仅出现</a:t>
                </a:r>
                <a:r>
                  <a:rPr lang="zh-CN" altLang="zh-CN" sz="2400" b="1" dirty="0"/>
                  <a:t>于一个序偶</a:t>
                </a:r>
                <a14:m>
                  <m:oMath xmlns:m="http://schemas.openxmlformats.org/officeDocument/2006/math">
                    <m:d>
                      <m:dPr>
                        <m:begChr m:val="〈"/>
                        <m:endChr m:val=""/>
                        <m:ctrlPr>
                          <a:rPr lang="zh-CN" altLang="en-US" sz="2400" b="1" i="1" smtClean="0">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e>
                    </m:d>
                  </m:oMath>
                </a14:m>
                <a:r>
                  <a:rPr lang="zh-CN" altLang="en-US" sz="2400" b="1" dirty="0"/>
                  <a:t>中，也就是说只有一个对应的 </a:t>
                </a:r>
                <a14:m>
                  <m:oMath xmlns:m="http://schemas.openxmlformats.org/officeDocument/2006/math">
                    <m:r>
                      <a:rPr lang="en-US" altLang="zh-CN" sz="2400" b="1" i="1" smtClean="0">
                        <a:latin typeface="Cambria Math" panose="02040503050406030204" pitchFamily="18" charset="0"/>
                      </a:rPr>
                      <m:t>𝒙</m:t>
                    </m:r>
                  </m:oMath>
                </a14:m>
                <a:r>
                  <a:rPr lang="zh-CN" altLang="en-US" sz="2400" b="1" dirty="0"/>
                  <a:t>，进而</a:t>
                </a:r>
                <a:r>
                  <a:rPr lang="zh-CN" altLang="zh-CN" sz="2400" b="1" dirty="0"/>
                  <a:t>也出现于一个序偶</a:t>
                </a:r>
                <a14:m>
                  <m:oMath xmlns:m="http://schemas.openxmlformats.org/officeDocument/2006/math">
                    <m:d>
                      <m:dPr>
                        <m:begChr m:val="〈"/>
                        <m:endChr m:val=""/>
                        <m:ctrlPr>
                          <a:rPr lang="zh-CN" altLang="en-US" sz="2400" b="1" i="1" smtClean="0">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e>
                    </m:d>
                  </m:oMath>
                </a14:m>
                <a:r>
                  <a:rPr lang="zh-CN" altLang="en-US" sz="2400" b="1" dirty="0"/>
                  <a:t>中。</a:t>
                </a:r>
                <a:r>
                  <a:rPr lang="zh-CN" altLang="zh-CN" sz="2400" b="1" dirty="0"/>
                  <a:t>这说明反函数</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en-US" sz="2400" b="1" dirty="0"/>
                  <a:t>的定义域</a:t>
                </a:r>
                <a:r>
                  <a:rPr lang="zh-CN" altLang="zh-CN" sz="2400" b="1" dirty="0"/>
                  <a:t>是集合</a:t>
                </a:r>
                <a:r>
                  <a:rPr lang="en-US" altLang="zh-CN" sz="2400" b="1" i="1" dirty="0"/>
                  <a:t>Y</a:t>
                </a:r>
                <a:r>
                  <a:rPr lang="zh-CN" altLang="en-US" sz="2400" b="1" dirty="0"/>
                  <a:t>，而不是</a:t>
                </a:r>
                <a:r>
                  <a:rPr lang="en-US" altLang="zh-CN" sz="2400" b="1" i="1" dirty="0"/>
                  <a:t>Y </a:t>
                </a:r>
                <a:r>
                  <a:rPr lang="zh-CN" altLang="en-US" sz="2400" b="1" dirty="0"/>
                  <a:t>的子集。另外，每一个</a:t>
                </a:r>
                <a14:m>
                  <m:oMath xmlns:m="http://schemas.openxmlformats.org/officeDocument/2006/math">
                    <m:r>
                      <a:rPr lang="zh-CN" altLang="en-US" sz="2400" b="1" i="1">
                        <a:latin typeface="Cambria Math" panose="02040503050406030204" pitchFamily="18" charset="0"/>
                      </a:rPr>
                      <m:t>𝒚</m:t>
                    </m:r>
                    <m:r>
                      <a:rPr lang="zh-CN" altLang="en-US" sz="2400" b="1">
                        <a:latin typeface="Cambria Math" panose="02040503050406030204" pitchFamily="18" charset="0"/>
                      </a:rPr>
                      <m:t>∈</m:t>
                    </m:r>
                    <m:r>
                      <a:rPr lang="zh-CN" altLang="en-US" sz="2400" b="1" i="1">
                        <a:latin typeface="Cambria Math" panose="02040503050406030204" pitchFamily="18" charset="0"/>
                      </a:rPr>
                      <m:t>𝒀</m:t>
                    </m:r>
                  </m:oMath>
                </a14:m>
                <a:r>
                  <a:rPr lang="zh-CN" altLang="en-US" sz="2400" b="1" dirty="0"/>
                  <a:t>，仅有一个对应的</a:t>
                </a:r>
                <a14:m>
                  <m:oMath xmlns:m="http://schemas.openxmlformats.org/officeDocument/2006/math">
                    <m:r>
                      <a:rPr lang="zh-CN" altLang="en-US" sz="2400" b="1" i="1">
                        <a:latin typeface="Cambria Math" panose="02040503050406030204" pitchFamily="18" charset="0"/>
                      </a:rPr>
                      <m:t>𝒙</m:t>
                    </m:r>
                    <m:r>
                      <a:rPr lang="zh-CN" altLang="en-US" sz="2400" b="1">
                        <a:latin typeface="Cambria Math" panose="02040503050406030204" pitchFamily="18" charset="0"/>
                      </a:rPr>
                      <m:t>∈</m:t>
                    </m:r>
                    <m:r>
                      <a:rPr lang="zh-CN" altLang="en-US" sz="2400" b="1" i="1">
                        <a:latin typeface="Cambria Math" panose="02040503050406030204" pitchFamily="18" charset="0"/>
                      </a:rPr>
                      <m:t>𝑿</m:t>
                    </m:r>
                    <m:r>
                      <a:rPr lang="zh-CN" altLang="en-US" sz="2400" b="1" i="1">
                        <a:latin typeface="Cambria Math" panose="02040503050406030204" pitchFamily="18" charset="0"/>
                      </a:rPr>
                      <m:t>，</m:t>
                    </m:r>
                  </m:oMath>
                </a14:m>
                <a:r>
                  <a:rPr lang="zh-CN" altLang="zh-CN" sz="2400" b="1" dirty="0"/>
                  <a:t>使</a:t>
                </a:r>
                <a14:m>
                  <m:oMath xmlns:m="http://schemas.openxmlformats.org/officeDocument/2006/math">
                    <m:d>
                      <m:dPr>
                        <m:begChr m:val="〈"/>
                        <m:endChr m:val=""/>
                        <m:ctrlPr>
                          <a:rPr lang="zh-CN" altLang="en-US" sz="2400" b="1" i="1">
                            <a:latin typeface="Cambria Math" panose="02040503050406030204" pitchFamily="18" charset="0"/>
                          </a:rPr>
                        </m:ctrlPr>
                      </m:dPr>
                      <m:e>
                        <m:r>
                          <a:rPr lang="zh-CN" altLang="en-US" sz="2400" b="1" i="1">
                            <a:latin typeface="Cambria Math" panose="02040503050406030204" pitchFamily="18" charset="0"/>
                          </a:rPr>
                          <m:t>𝒚</m:t>
                        </m:r>
                        <m:r>
                          <a:rPr lang="zh-CN" altLang="en-US" sz="2400" b="1">
                            <a:latin typeface="Cambria Math" panose="02040503050406030204" pitchFamily="18" charset="0"/>
                          </a:rPr>
                          <m:t>,</m:t>
                        </m:r>
                        <m:r>
                          <a:rPr lang="zh-CN" altLang="en-US" sz="2400" b="1" i="1">
                            <a:latin typeface="Cambria Math" panose="02040503050406030204" pitchFamily="18" charset="0"/>
                          </a:rPr>
                          <m:t>𝒙</m:t>
                        </m:r>
                        <m:r>
                          <a:rPr lang="zh-CN" altLang="en-US" sz="2400" b="1">
                            <a:latin typeface="Cambria Math" panose="02040503050406030204" pitchFamily="18" charset="0"/>
                          </a:rPr>
                          <m:t>〉∈</m:t>
                        </m:r>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𝒇</m:t>
                            </m:r>
                          </m:e>
                          <m:sup>
                            <m:r>
                              <a:rPr lang="zh-CN" altLang="en-US" sz="2400" b="1">
                                <a:latin typeface="Cambria Math" panose="02040503050406030204" pitchFamily="18" charset="0"/>
                              </a:rPr>
                              <m:t>−</m:t>
                            </m:r>
                            <m:r>
                              <a:rPr lang="zh-CN" altLang="en-US" sz="2400" b="1" i="1">
                                <a:latin typeface="Cambria Math" panose="02040503050406030204" pitchFamily="18" charset="0"/>
                              </a:rPr>
                              <m:t>𝟏</m:t>
                            </m:r>
                          </m:sup>
                        </m:sSup>
                      </m:e>
                    </m:d>
                  </m:oMath>
                </a14:m>
                <a:r>
                  <a:rPr lang="zh-CN" altLang="zh-CN" sz="2400" b="1" dirty="0"/>
                  <a:t> </a:t>
                </a:r>
                <a:r>
                  <a:rPr lang="zh-CN" altLang="en-US" sz="2400" b="1" dirty="0"/>
                  <a:t>，满足唯一性，所以</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t>也</a:t>
                </a:r>
                <a:r>
                  <a:rPr lang="zh-CN" altLang="en-US" sz="2400" b="1" dirty="0"/>
                  <a:t>是从</a:t>
                </a:r>
                <a:r>
                  <a:rPr lang="en-US" altLang="zh-CN" sz="2400" b="1" i="1" dirty="0"/>
                  <a:t>Y</a:t>
                </a:r>
                <a:r>
                  <a:rPr lang="zh-CN" altLang="en-US" sz="2400" b="1" dirty="0"/>
                  <a:t>到</a:t>
                </a:r>
                <a:r>
                  <a:rPr lang="en-US" altLang="zh-CN" sz="2400" b="1" i="1" dirty="0"/>
                  <a:t>X</a:t>
                </a:r>
                <a:r>
                  <a:rPr lang="zh-CN" altLang="en-US" sz="2400" b="1" dirty="0"/>
                  <a:t>的函数。</a:t>
                </a:r>
                <a:endParaRPr lang="en-US" altLang="zh-CN" sz="2400" b="1" dirty="0"/>
              </a:p>
            </p:txBody>
          </p:sp>
        </mc:Choice>
        <mc:Fallback xmlns="">
          <p:sp>
            <p:nvSpPr>
              <p:cNvPr id="16" name="Text Box 3">
                <a:extLst>
                  <a:ext uri="{FF2B5EF4-FFF2-40B4-BE49-F238E27FC236}">
                    <a16:creationId xmlns:a16="http://schemas.microsoft.com/office/drawing/2014/main" id="{94E61F74-1A9C-FC6B-D5EC-E0A2BCC63EA2}"/>
                  </a:ext>
                </a:extLst>
              </p:cNvPr>
              <p:cNvSpPr txBox="1">
                <a:spLocks noRot="1" noChangeAspect="1" noMove="1" noResize="1" noEditPoints="1" noAdjustHandles="1" noChangeArrowheads="1" noChangeShapeType="1" noTextEdit="1"/>
              </p:cNvSpPr>
              <p:nvPr/>
            </p:nvSpPr>
            <p:spPr bwMode="auto">
              <a:xfrm>
                <a:off x="1964870" y="1130915"/>
                <a:ext cx="10036630" cy="5121402"/>
              </a:xfrm>
              <a:prstGeom prst="rect">
                <a:avLst/>
              </a:prstGeom>
              <a:blipFill>
                <a:blip r:embed="rId3"/>
                <a:stretch>
                  <a:fillRect l="-1214" t="-1429" r="-3947" b="-170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96509358-9F09-2320-3EE5-C690E4D36084}"/>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02654980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0" y="127784"/>
            <a:ext cx="9905999"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Inverse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3">
                <a:extLst>
                  <a:ext uri="{FF2B5EF4-FFF2-40B4-BE49-F238E27FC236}">
                    <a16:creationId xmlns:a16="http://schemas.microsoft.com/office/drawing/2014/main" id="{6F31CE73-0C55-100F-9CC1-5DDF352F7007}"/>
                  </a:ext>
                </a:extLst>
              </p:cNvPr>
              <p:cNvSpPr txBox="1">
                <a:spLocks noChangeArrowheads="1"/>
              </p:cNvSpPr>
              <p:nvPr/>
            </p:nvSpPr>
            <p:spPr bwMode="auto">
              <a:xfrm>
                <a:off x="1964870" y="1228112"/>
                <a:ext cx="10062030" cy="54473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ts val="600"/>
                  </a:spcBef>
                  <a:buFont typeface="Arial" panose="020B0604020202020204" pitchFamily="34" charset="0"/>
                  <a:buChar char="•"/>
                </a:pPr>
                <a:r>
                  <a:rPr lang="en-US" altLang="zh-CN" sz="2400" b="1" dirty="0">
                    <a:solidFill>
                      <a:srgbClr val="C00000"/>
                    </a:solidFill>
                  </a:rPr>
                  <a:t>Proof</a:t>
                </a:r>
                <a:r>
                  <a:rPr lang="zh-CN" altLang="zh-CN" sz="2400" b="1" dirty="0">
                    <a:solidFill>
                      <a:srgbClr val="C00000"/>
                    </a:solidFill>
                  </a:rPr>
                  <a:t>：</a:t>
                </a:r>
                <a:r>
                  <a:rPr lang="zh-CN" altLang="zh-CN" sz="2400" b="1" dirty="0"/>
                  <a:t>再来证明</a:t>
                </a:r>
                <a14:m>
                  <m:oMath xmlns:m="http://schemas.openxmlformats.org/officeDocument/2006/math">
                    <m:sSup>
                      <m:sSupPr>
                        <m:ctrlPr>
                          <a:rPr lang="en-US" altLang="zh-CN" sz="2400" b="1" i="1" dirty="0" smtClean="0">
                            <a:solidFill>
                              <a:srgbClr val="0070C0"/>
                            </a:solidFill>
                            <a:latin typeface="Cambria Math" panose="02040503050406030204" pitchFamily="18" charset="0"/>
                          </a:rPr>
                        </m:ctrlPr>
                      </m:sSupPr>
                      <m:e>
                        <m:r>
                          <a:rPr lang="en-US" altLang="zh-CN" sz="2400" b="1" i="1" dirty="0">
                            <a:solidFill>
                              <a:srgbClr val="0070C0"/>
                            </a:solidFill>
                            <a:latin typeface="Cambria Math" panose="02040503050406030204" pitchFamily="18" charset="0"/>
                          </a:rPr>
                          <m:t>𝒇</m:t>
                        </m:r>
                      </m:e>
                      <m:sup>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𝟏</m:t>
                        </m:r>
                      </m:sup>
                    </m:sSup>
                  </m:oMath>
                </a14:m>
                <a:r>
                  <a:rPr lang="zh-CN" altLang="zh-CN" sz="2400" b="1" dirty="0">
                    <a:solidFill>
                      <a:srgbClr val="0070C0"/>
                    </a:solidFill>
                  </a:rPr>
                  <a:t>是双射函数</a:t>
                </a:r>
                <a:r>
                  <a:rPr lang="zh-CN" altLang="zh-CN" sz="2400" b="1" dirty="0"/>
                  <a:t>。为此，假设反函数</a:t>
                </a:r>
                <a14:m>
                  <m:oMath xmlns:m="http://schemas.openxmlformats.org/officeDocument/2006/math">
                    <m:sSup>
                      <m:sSupPr>
                        <m:ctrlPr>
                          <a:rPr lang="zh-CN" altLang="en-US" sz="2400" b="1" i="1">
                            <a:latin typeface="Cambria Math" panose="02040503050406030204" pitchFamily="18" charset="0"/>
                          </a:rPr>
                        </m:ctrlPr>
                      </m:sSupPr>
                      <m:e>
                        <m:r>
                          <a:rPr lang="zh-CN" altLang="en-US" sz="2400" b="1" i="1">
                            <a:latin typeface="Cambria Math" panose="02040503050406030204" pitchFamily="18" charset="0"/>
                          </a:rPr>
                          <m:t>𝒇</m:t>
                        </m:r>
                      </m:e>
                      <m:sup>
                        <m:r>
                          <a:rPr lang="zh-CN" altLang="en-US" sz="2400" b="1">
                            <a:latin typeface="Cambria Math" panose="02040503050406030204" pitchFamily="18" charset="0"/>
                          </a:rPr>
                          <m:t>−</m:t>
                        </m:r>
                        <m:r>
                          <a:rPr lang="zh-CN" altLang="en-US" sz="2400" b="1" i="1">
                            <a:latin typeface="Cambria Math" panose="02040503050406030204" pitchFamily="18" charset="0"/>
                          </a:rPr>
                          <m:t>𝟏</m:t>
                        </m:r>
                      </m:sup>
                    </m:sSup>
                    <m:r>
                      <a:rPr lang="zh-CN" altLang="en-US" sz="2400" b="1">
                        <a:latin typeface="Cambria Math" panose="02040503050406030204" pitchFamily="18" charset="0"/>
                      </a:rPr>
                      <m:t>:</m:t>
                    </m:r>
                    <m:r>
                      <a:rPr lang="zh-CN" altLang="en-US" sz="2400" b="1" i="1">
                        <a:latin typeface="Cambria Math" panose="02040503050406030204" pitchFamily="18" charset="0"/>
                      </a:rPr>
                      <m:t>𝒀</m:t>
                    </m:r>
                    <m:r>
                      <a:rPr lang="zh-CN" altLang="en-US" sz="2400" b="1">
                        <a:latin typeface="Cambria Math" panose="02040503050406030204" pitchFamily="18" charset="0"/>
                      </a:rPr>
                      <m:t>→</m:t>
                    </m:r>
                    <m:r>
                      <a:rPr lang="zh-CN" altLang="en-US" sz="2400" b="1" i="1">
                        <a:latin typeface="Cambria Math" panose="02040503050406030204" pitchFamily="18" charset="0"/>
                      </a:rPr>
                      <m:t>𝑿</m:t>
                    </m:r>
                  </m:oMath>
                </a14:m>
                <a:r>
                  <a:rPr lang="zh-CN" altLang="zh-CN" sz="2400" b="1" dirty="0"/>
                  <a:t>不是双射函数，亦即</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t>不是单射或满射的。</a:t>
                </a:r>
                <a:endParaRPr lang="en-US" altLang="zh-CN" sz="2400" b="1" dirty="0"/>
              </a:p>
              <a:p>
                <a:pPr marL="457200" indent="-457200" eaLnBrk="1" hangingPunct="1">
                  <a:spcBef>
                    <a:spcPts val="600"/>
                  </a:spcBef>
                  <a:buFont typeface="Wingdings" panose="05000000000000000000" pitchFamily="2" charset="2"/>
                  <a:buChar char="Ø"/>
                </a:pPr>
                <a:r>
                  <a:rPr lang="zh-CN" altLang="zh-CN" sz="2400" b="1" dirty="0"/>
                  <a:t>如果</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solidFill>
                      <a:srgbClr val="002060"/>
                    </a:solidFill>
                  </a:rPr>
                  <a:t>不是单射</a:t>
                </a:r>
                <a:r>
                  <a:rPr lang="zh-CN" altLang="zh-CN" sz="2400" b="1" dirty="0"/>
                  <a:t>的，</a:t>
                </a:r>
                <a:endParaRPr lang="en-US" altLang="zh-CN" sz="2400" b="1" dirty="0"/>
              </a:p>
              <a:p>
                <a:pPr marL="1200150" lvl="1" indent="-457200" eaLnBrk="1" hangingPunct="1">
                  <a:spcBef>
                    <a:spcPts val="600"/>
                  </a:spcBef>
                  <a:buFont typeface="Arial" panose="020B0604020202020204" pitchFamily="34" charset="0"/>
                  <a:buChar char="•"/>
                </a:pPr>
                <a:r>
                  <a:rPr lang="zh-CN" altLang="zh-CN" sz="2400" b="1" dirty="0"/>
                  <a:t>则可能有</a:t>
                </a:r>
                <a14:m>
                  <m:oMath xmlns:m="http://schemas.openxmlformats.org/officeDocument/2006/math">
                    <m:d>
                      <m:dPr>
                        <m:begChr m:val="〈"/>
                        <m:endChr m:val=""/>
                        <m:ctrlPr>
                          <a:rPr lang="zh-CN" altLang="en-US" sz="2400" b="1" i="1" smtClean="0">
                            <a:solidFill>
                              <a:srgbClr val="002060"/>
                            </a:solidFill>
                            <a:latin typeface="Cambria Math" panose="02040503050406030204" pitchFamily="18" charset="0"/>
                          </a:rPr>
                        </m:ctrlPr>
                      </m:dPr>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𝒚</m:t>
                            </m:r>
                          </m:e>
                          <m:sub>
                            <m:r>
                              <a:rPr lang="zh-CN" altLang="en-US" sz="2400" b="1" i="1">
                                <a:solidFill>
                                  <a:srgbClr val="002060"/>
                                </a:solidFill>
                                <a:latin typeface="Cambria Math" panose="02040503050406030204" pitchFamily="18" charset="0"/>
                              </a:rPr>
                              <m:t>𝒊</m:t>
                            </m:r>
                          </m:sub>
                        </m:sSub>
                        <m:r>
                          <a:rPr lang="en-US" altLang="zh-CN" sz="2400" b="1" i="1" smtClean="0">
                            <a:solidFill>
                              <a:srgbClr val="002060"/>
                            </a:solidFill>
                            <a:latin typeface="Cambria Math" panose="02040503050406030204" pitchFamily="18" charset="0"/>
                          </a:rPr>
                          <m:t>,</m:t>
                        </m:r>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𝒊</m:t>
                            </m:r>
                          </m:sub>
                        </m:sSub>
                        <m:r>
                          <a:rPr lang="zh-CN" altLang="en-US" sz="2400" b="1">
                            <a:solidFill>
                              <a:srgbClr val="002060"/>
                            </a:solidFill>
                            <a:latin typeface="Cambria Math" panose="02040503050406030204" pitchFamily="18" charset="0"/>
                          </a:rPr>
                          <m:t>〉∈</m:t>
                        </m:r>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e>
                    </m:d>
                  </m:oMath>
                </a14:m>
                <a:r>
                  <a:rPr lang="zh-CN" altLang="en-US" sz="2400" b="1" dirty="0">
                    <a:latin typeface="Cambria Math" panose="02040503050406030204" pitchFamily="18" charset="0"/>
                  </a:rPr>
                  <a:t>和</a:t>
                </a:r>
                <a14:m>
                  <m:oMath xmlns:m="http://schemas.openxmlformats.org/officeDocument/2006/math">
                    <m:d>
                      <m:dPr>
                        <m:begChr m:val="〈"/>
                        <m:endChr m:val=""/>
                        <m:ctrlPr>
                          <a:rPr lang="zh-CN" altLang="en-US" sz="2400" b="1" i="1" smtClean="0">
                            <a:solidFill>
                              <a:srgbClr val="002060"/>
                            </a:solidFill>
                            <a:latin typeface="Cambria Math" panose="02040503050406030204" pitchFamily="18" charset="0"/>
                          </a:rPr>
                        </m:ctrlPr>
                      </m:dPr>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𝒚</m:t>
                            </m:r>
                          </m:e>
                          <m:sub>
                            <m:r>
                              <a:rPr lang="zh-CN" altLang="en-US" sz="2400" b="1" i="1">
                                <a:solidFill>
                                  <a:srgbClr val="002060"/>
                                </a:solidFill>
                                <a:latin typeface="Cambria Math" panose="02040503050406030204" pitchFamily="18" charset="0"/>
                              </a:rPr>
                              <m:t>𝒋</m:t>
                            </m:r>
                          </m:sub>
                        </m:sSub>
                        <m:r>
                          <a:rPr lang="en-US" altLang="zh-CN" sz="2400" b="1" i="1" smtClean="0">
                            <a:solidFill>
                              <a:srgbClr val="002060"/>
                            </a:solidFill>
                            <a:latin typeface="Cambria Math" panose="02040503050406030204" pitchFamily="18" charset="0"/>
                          </a:rPr>
                          <m:t>,</m:t>
                        </m:r>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𝒊</m:t>
                            </m:r>
                          </m:sub>
                        </m:sSub>
                        <m:r>
                          <a:rPr lang="zh-CN" altLang="en-US" sz="2400" b="1">
                            <a:solidFill>
                              <a:srgbClr val="002060"/>
                            </a:solidFill>
                            <a:latin typeface="Cambria Math" panose="02040503050406030204" pitchFamily="18" charset="0"/>
                          </a:rPr>
                          <m:t>〉∈</m:t>
                        </m:r>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e>
                    </m:d>
                  </m:oMath>
                </a14:m>
                <a:r>
                  <a:rPr lang="zh-CN" altLang="en-US" sz="2400" b="1" dirty="0"/>
                  <a:t>。</a:t>
                </a:r>
                <a:endParaRPr lang="en-US" altLang="zh-CN" sz="2400" b="1" dirty="0"/>
              </a:p>
              <a:p>
                <a:pPr marL="1200150" lvl="1" indent="-457200" eaLnBrk="1" hangingPunct="1">
                  <a:spcBef>
                    <a:spcPts val="600"/>
                  </a:spcBef>
                  <a:buFont typeface="Arial" panose="020B0604020202020204" pitchFamily="34" charset="0"/>
                  <a:buChar char="•"/>
                </a:pPr>
                <a:r>
                  <a:rPr lang="zh-CN" altLang="zh-CN" sz="2400" b="1" dirty="0"/>
                  <a:t>又有</a:t>
                </a:r>
                <a14:m>
                  <m:oMath xmlns:m="http://schemas.openxmlformats.org/officeDocument/2006/math">
                    <m:d>
                      <m:dPr>
                        <m:begChr m:val="〈"/>
                        <m:endChr m:val="〉"/>
                        <m:ctrlPr>
                          <a:rPr lang="zh-CN" altLang="en-US" sz="2400" b="1" i="1" smtClean="0">
                            <a:solidFill>
                              <a:srgbClr val="002060"/>
                            </a:solidFill>
                            <a:latin typeface="Cambria Math" panose="02040503050406030204" pitchFamily="18" charset="0"/>
                          </a:rPr>
                        </m:ctrlPr>
                      </m:dPr>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𝒊</m:t>
                            </m:r>
                          </m:sub>
                        </m:sSub>
                        <m:r>
                          <a:rPr lang="en-US" altLang="zh-CN" sz="2400" b="1" i="0" smtClean="0">
                            <a:solidFill>
                              <a:srgbClr val="002060"/>
                            </a:solidFill>
                            <a:latin typeface="Cambria Math" panose="02040503050406030204" pitchFamily="18" charset="0"/>
                          </a:rPr>
                          <m:t>,</m:t>
                        </m:r>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𝒚</m:t>
                            </m:r>
                          </m:e>
                          <m:sub>
                            <m:r>
                              <a:rPr lang="zh-CN" altLang="en-US" sz="2400" b="1" i="1">
                                <a:solidFill>
                                  <a:srgbClr val="002060"/>
                                </a:solidFill>
                                <a:latin typeface="Cambria Math" panose="02040503050406030204" pitchFamily="18" charset="0"/>
                              </a:rPr>
                              <m:t>𝒊</m:t>
                            </m:r>
                          </m:sub>
                        </m:sSub>
                      </m:e>
                    </m:d>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oMath>
                </a14:m>
                <a:r>
                  <a:rPr lang="zh-CN" altLang="en-US" sz="2400" b="1" dirty="0"/>
                  <a:t>和</a:t>
                </a:r>
                <a14:m>
                  <m:oMath xmlns:m="http://schemas.openxmlformats.org/officeDocument/2006/math">
                    <m:d>
                      <m:dPr>
                        <m:begChr m:val="〈"/>
                        <m:endChr m:val="〉"/>
                        <m:ctrlPr>
                          <a:rPr lang="zh-CN" altLang="en-US" sz="2400" b="1" i="1" smtClean="0">
                            <a:solidFill>
                              <a:srgbClr val="002060"/>
                            </a:solidFill>
                            <a:latin typeface="Cambria Math" panose="02040503050406030204" pitchFamily="18" charset="0"/>
                          </a:rPr>
                        </m:ctrlPr>
                      </m:dPr>
                      <m:e>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𝒙</m:t>
                            </m:r>
                          </m:e>
                          <m:sub>
                            <m:r>
                              <a:rPr lang="zh-CN" altLang="en-US" sz="2400" b="1" i="1">
                                <a:solidFill>
                                  <a:srgbClr val="002060"/>
                                </a:solidFill>
                                <a:latin typeface="Cambria Math" panose="02040503050406030204" pitchFamily="18" charset="0"/>
                              </a:rPr>
                              <m:t>𝒊</m:t>
                            </m:r>
                          </m:sub>
                        </m:sSub>
                        <m:r>
                          <a:rPr lang="en-US" altLang="zh-CN" sz="2400" b="1" i="0" smtClean="0">
                            <a:solidFill>
                              <a:srgbClr val="002060"/>
                            </a:solidFill>
                            <a:latin typeface="Cambria Math" panose="02040503050406030204" pitchFamily="18" charset="0"/>
                          </a:rPr>
                          <m:t>,</m:t>
                        </m:r>
                        <m:sSub>
                          <m:sSubPr>
                            <m:ctrlPr>
                              <a:rPr lang="zh-CN" altLang="en-US" sz="2400" b="1" i="1">
                                <a:solidFill>
                                  <a:srgbClr val="002060"/>
                                </a:solidFill>
                                <a:latin typeface="Cambria Math" panose="02040503050406030204" pitchFamily="18" charset="0"/>
                              </a:rPr>
                            </m:ctrlPr>
                          </m:sSubPr>
                          <m:e>
                            <m:r>
                              <a:rPr lang="zh-CN" altLang="en-US" sz="2400" b="1" i="1">
                                <a:solidFill>
                                  <a:srgbClr val="002060"/>
                                </a:solidFill>
                                <a:latin typeface="Cambria Math" panose="02040503050406030204" pitchFamily="18" charset="0"/>
                              </a:rPr>
                              <m:t>𝒚</m:t>
                            </m:r>
                          </m:e>
                          <m:sub>
                            <m:r>
                              <a:rPr lang="zh-CN" altLang="en-US" sz="2400" b="1" i="1">
                                <a:solidFill>
                                  <a:srgbClr val="002060"/>
                                </a:solidFill>
                                <a:latin typeface="Cambria Math" panose="02040503050406030204" pitchFamily="18" charset="0"/>
                              </a:rPr>
                              <m:t>𝒋</m:t>
                            </m:r>
                          </m:sub>
                        </m:sSub>
                      </m:e>
                    </m:d>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oMath>
                </a14:m>
                <a:r>
                  <a:rPr lang="zh-CN" altLang="zh-CN" sz="2400" b="1" dirty="0"/>
                  <a:t>。</a:t>
                </a:r>
                <a:endParaRPr lang="en-US" altLang="zh-CN" sz="2400" b="1" dirty="0"/>
              </a:p>
              <a:p>
                <a:pPr marL="1200150" lvl="1" indent="-457200" eaLnBrk="1" hangingPunct="1">
                  <a:spcBef>
                    <a:spcPts val="600"/>
                  </a:spcBef>
                  <a:buFont typeface="Arial" panose="020B0604020202020204" pitchFamily="34" charset="0"/>
                  <a:buChar char="•"/>
                </a:pPr>
                <a:r>
                  <a:rPr lang="zh-CN" altLang="zh-CN" sz="2400" b="1" dirty="0"/>
                  <a:t>这就是说，</a:t>
                </a:r>
                <a:r>
                  <a:rPr lang="en-US" altLang="zh-CN" sz="2400" b="1" dirty="0">
                    <a:solidFill>
                      <a:srgbClr val="002060"/>
                    </a:solidFill>
                  </a:rPr>
                  <a:t> </a:t>
                </a:r>
                <a14:m>
                  <m:oMath xmlns:m="http://schemas.openxmlformats.org/officeDocument/2006/math">
                    <m:r>
                      <a:rPr lang="en-US" altLang="zh-CN" sz="2400" b="1" i="1" dirty="0">
                        <a:solidFill>
                          <a:srgbClr val="002060"/>
                        </a:solidFill>
                        <a:latin typeface="Cambria Math" panose="02040503050406030204" pitchFamily="18" charset="0"/>
                      </a:rPr>
                      <m:t>𝒇</m:t>
                    </m:r>
                  </m:oMath>
                </a14:m>
                <a:r>
                  <a:rPr lang="zh-CN" altLang="zh-CN" sz="2400" b="1" dirty="0"/>
                  <a:t>不满足像点的唯一性条件，因此</a:t>
                </a:r>
                <a14:m>
                  <m:oMath xmlns:m="http://schemas.openxmlformats.org/officeDocument/2006/math">
                    <m:r>
                      <a:rPr lang="en-US" altLang="zh-CN" sz="2400" b="1" i="1" dirty="0">
                        <a:solidFill>
                          <a:srgbClr val="002060"/>
                        </a:solidFill>
                        <a:latin typeface="Cambria Math" panose="02040503050406030204" pitchFamily="18" charset="0"/>
                      </a:rPr>
                      <m:t>𝒇</m:t>
                    </m:r>
                  </m:oMath>
                </a14:m>
                <a:r>
                  <a:rPr lang="zh-CN" altLang="zh-CN" sz="2400" b="1" dirty="0"/>
                  <a:t>不是函数。</a:t>
                </a:r>
                <a:endParaRPr lang="en-US" altLang="zh-CN" sz="2400" b="1" dirty="0"/>
              </a:p>
              <a:p>
                <a:pPr marL="1200150" lvl="1" indent="-457200" eaLnBrk="1" hangingPunct="1">
                  <a:spcBef>
                    <a:spcPts val="600"/>
                  </a:spcBef>
                  <a:buFont typeface="Arial" panose="020B0604020202020204" pitchFamily="34" charset="0"/>
                  <a:buChar char="•"/>
                </a:pPr>
                <a:r>
                  <a:rPr lang="zh-CN" altLang="zh-CN" sz="2400" b="1" dirty="0"/>
                  <a:t>这与假设相矛盾，故</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t>应是单射函数。</a:t>
                </a:r>
                <a:endParaRPr lang="en-US" altLang="zh-CN" sz="2400" b="1" dirty="0"/>
              </a:p>
              <a:p>
                <a:pPr marL="457200" indent="-457200" eaLnBrk="1" hangingPunct="1">
                  <a:spcBef>
                    <a:spcPts val="600"/>
                  </a:spcBef>
                  <a:buFont typeface="Wingdings" panose="05000000000000000000" pitchFamily="2" charset="2"/>
                  <a:buChar char="Ø"/>
                </a:pPr>
                <a:r>
                  <a:rPr lang="zh-CN" altLang="zh-CN" sz="2400" b="1" dirty="0">
                    <a:solidFill>
                      <a:schemeClr val="accent1"/>
                    </a:solidFill>
                  </a:rPr>
                  <a:t>如果</a:t>
                </a:r>
                <a14:m>
                  <m:oMath xmlns:m="http://schemas.openxmlformats.org/officeDocument/2006/math">
                    <m:sSup>
                      <m:sSupPr>
                        <m:ctrlPr>
                          <a:rPr lang="en-US" altLang="zh-CN" sz="2400" b="1" i="1" dirty="0">
                            <a:solidFill>
                              <a:schemeClr val="accent1"/>
                            </a:solidFill>
                            <a:latin typeface="Cambria Math" panose="02040503050406030204" pitchFamily="18" charset="0"/>
                          </a:rPr>
                        </m:ctrlPr>
                      </m:sSupPr>
                      <m:e>
                        <m:r>
                          <a:rPr lang="en-US" altLang="zh-CN" sz="2400" b="1" i="1" dirty="0">
                            <a:solidFill>
                              <a:schemeClr val="accent1"/>
                            </a:solidFill>
                            <a:latin typeface="Cambria Math" panose="02040503050406030204" pitchFamily="18" charset="0"/>
                          </a:rPr>
                          <m:t>𝒇</m:t>
                        </m:r>
                      </m:e>
                      <m:sup>
                        <m:r>
                          <a:rPr lang="en-US" altLang="zh-CN" sz="2400" b="1" i="1" dirty="0">
                            <a:solidFill>
                              <a:schemeClr val="accent1"/>
                            </a:solidFill>
                            <a:latin typeface="Cambria Math" panose="02040503050406030204" pitchFamily="18" charset="0"/>
                          </a:rPr>
                          <m:t>−</m:t>
                        </m:r>
                        <m:r>
                          <a:rPr lang="en-US" altLang="zh-CN" sz="2400" b="1" i="1" dirty="0">
                            <a:solidFill>
                              <a:schemeClr val="accent1"/>
                            </a:solidFill>
                            <a:latin typeface="Cambria Math" panose="02040503050406030204" pitchFamily="18" charset="0"/>
                          </a:rPr>
                          <m:t>𝟏</m:t>
                        </m:r>
                      </m:sup>
                    </m:sSup>
                  </m:oMath>
                </a14:m>
                <a:r>
                  <a:rPr lang="zh-CN" altLang="zh-CN" sz="2400" b="1" dirty="0">
                    <a:solidFill>
                      <a:schemeClr val="accent1"/>
                    </a:solidFill>
                  </a:rPr>
                  <a:t>不是满射的，</a:t>
                </a:r>
                <a:endParaRPr lang="en-US" altLang="zh-CN" sz="2400" b="1" dirty="0">
                  <a:solidFill>
                    <a:schemeClr val="accent1"/>
                  </a:solidFill>
                </a:endParaRPr>
              </a:p>
              <a:p>
                <a:pPr marL="1200150" lvl="1" indent="-457200" eaLnBrk="1" hangingPunct="1">
                  <a:spcBef>
                    <a:spcPts val="600"/>
                  </a:spcBef>
                  <a:buFont typeface="Arial" panose="020B0604020202020204" pitchFamily="34" charset="0"/>
                  <a:buChar char="•"/>
                </a:pPr>
                <a:r>
                  <a:rPr lang="zh-CN" altLang="zh-CN" sz="2400" b="1" dirty="0"/>
                  <a:t>那么就不是每一个</a:t>
                </a:r>
                <a14:m>
                  <m:oMath xmlns:m="http://schemas.openxmlformats.org/officeDocument/2006/math">
                    <m:r>
                      <a:rPr lang="zh-CN" altLang="en-US" sz="2400" b="1" i="1">
                        <a:latin typeface="Cambria Math" panose="02040503050406030204" pitchFamily="18" charset="0"/>
                      </a:rPr>
                      <m:t>𝒙</m:t>
                    </m:r>
                    <m:r>
                      <a:rPr lang="zh-CN" altLang="en-US" sz="2400" b="1">
                        <a:latin typeface="Cambria Math" panose="02040503050406030204" pitchFamily="18" charset="0"/>
                      </a:rPr>
                      <m:t>∈</m:t>
                    </m:r>
                    <m:r>
                      <a:rPr lang="zh-CN" altLang="en-US" sz="2400" b="1" i="1">
                        <a:latin typeface="Cambria Math" panose="02040503050406030204" pitchFamily="18" charset="0"/>
                      </a:rPr>
                      <m:t>𝑿</m:t>
                    </m:r>
                  </m:oMath>
                </a14:m>
                <a:r>
                  <a:rPr lang="zh-CN" altLang="zh-CN" sz="2400" b="1" dirty="0"/>
                  <a:t>都出现于序偶</a:t>
                </a:r>
                <a14:m>
                  <m:oMath xmlns:m="http://schemas.openxmlformats.org/officeDocument/2006/math">
                    <m:d>
                      <m:dPr>
                        <m:begChr m:val="〈"/>
                        <m:endChr m:val=""/>
                        <m:ctrlPr>
                          <a:rPr lang="zh-CN" altLang="en-US" sz="2400" b="1" i="1">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sSup>
                          <m:sSupPr>
                            <m:ctrlPr>
                              <a:rPr lang="zh-CN" altLang="en-US" sz="2400" b="1" i="1">
                                <a:solidFill>
                                  <a:srgbClr val="002060"/>
                                </a:solidFill>
                                <a:latin typeface="Cambria Math" panose="02040503050406030204" pitchFamily="18" charset="0"/>
                              </a:rPr>
                            </m:ctrlPr>
                          </m:sSupPr>
                          <m:e>
                            <m:r>
                              <a:rPr lang="zh-CN" altLang="en-US" sz="2400" b="1" i="1">
                                <a:solidFill>
                                  <a:srgbClr val="002060"/>
                                </a:solidFill>
                                <a:latin typeface="Cambria Math" panose="02040503050406030204" pitchFamily="18" charset="0"/>
                              </a:rPr>
                              <m:t>𝒇</m:t>
                            </m:r>
                          </m:e>
                          <m:sup>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𝟏</m:t>
                            </m:r>
                          </m:sup>
                        </m:sSup>
                      </m:e>
                    </m:d>
                  </m:oMath>
                </a14:m>
                <a:r>
                  <a:rPr lang="zh-CN" altLang="en-US" sz="2400" b="1" dirty="0"/>
                  <a:t>中。</a:t>
                </a:r>
                <a:endParaRPr lang="en-US" altLang="zh-CN" sz="2400" b="1" dirty="0"/>
              </a:p>
              <a:p>
                <a:pPr marL="1200150" lvl="1" indent="-457200" eaLnBrk="1" hangingPunct="1">
                  <a:spcBef>
                    <a:spcPts val="600"/>
                  </a:spcBef>
                  <a:buFont typeface="Arial" panose="020B0604020202020204" pitchFamily="34" charset="0"/>
                  <a:buChar char="•"/>
                </a:pPr>
                <a:r>
                  <a:rPr lang="zh-CN" altLang="zh-CN" sz="2400" b="1" dirty="0"/>
                  <a:t>也就不是每一个</a:t>
                </a:r>
                <a14:m>
                  <m:oMath xmlns:m="http://schemas.openxmlformats.org/officeDocument/2006/math">
                    <m:r>
                      <a:rPr lang="zh-CN" altLang="en-US" sz="2400" b="1" i="1">
                        <a:latin typeface="Cambria Math" panose="02040503050406030204" pitchFamily="18" charset="0"/>
                      </a:rPr>
                      <m:t>𝒙</m:t>
                    </m:r>
                    <m:r>
                      <a:rPr lang="zh-CN" altLang="en-US" sz="2400" b="1">
                        <a:latin typeface="Cambria Math" panose="02040503050406030204" pitchFamily="18" charset="0"/>
                      </a:rPr>
                      <m:t>∈</m:t>
                    </m:r>
                    <m:r>
                      <a:rPr lang="zh-CN" altLang="en-US" sz="2400" b="1" i="1">
                        <a:latin typeface="Cambria Math" panose="02040503050406030204" pitchFamily="18" charset="0"/>
                      </a:rPr>
                      <m:t>𝑿</m:t>
                    </m:r>
                  </m:oMath>
                </a14:m>
                <a:r>
                  <a:rPr lang="zh-CN" altLang="zh-CN" sz="2400" b="1" dirty="0"/>
                  <a:t>都出现于序偶</a:t>
                </a:r>
                <a14:m>
                  <m:oMath xmlns:m="http://schemas.openxmlformats.org/officeDocument/2006/math">
                    <m:d>
                      <m:dPr>
                        <m:begChr m:val="〈"/>
                        <m:endChr m:val=""/>
                        <m:ctrlPr>
                          <a:rPr lang="zh-CN" altLang="en-US" sz="2400" b="1" i="1">
                            <a:solidFill>
                              <a:srgbClr val="002060"/>
                            </a:solidFill>
                            <a:latin typeface="Cambria Math" panose="02040503050406030204" pitchFamily="18" charset="0"/>
                          </a:rPr>
                        </m:ctrlPr>
                      </m:dPr>
                      <m:e>
                        <m:r>
                          <a:rPr lang="zh-CN" altLang="en-US" sz="2400" b="1" i="1">
                            <a:solidFill>
                              <a:srgbClr val="002060"/>
                            </a:solidFill>
                            <a:latin typeface="Cambria Math" panose="02040503050406030204" pitchFamily="18" charset="0"/>
                          </a:rPr>
                          <m:t>𝒙</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𝒚</m:t>
                        </m:r>
                        <m:r>
                          <a:rPr lang="zh-CN" altLang="en-US" sz="2400" b="1">
                            <a:solidFill>
                              <a:srgbClr val="002060"/>
                            </a:solidFill>
                            <a:latin typeface="Cambria Math" panose="02040503050406030204" pitchFamily="18" charset="0"/>
                          </a:rPr>
                          <m:t>〉∈</m:t>
                        </m:r>
                        <m:r>
                          <a:rPr lang="zh-CN" altLang="en-US" sz="2400" b="1" i="1">
                            <a:solidFill>
                              <a:srgbClr val="002060"/>
                            </a:solidFill>
                            <a:latin typeface="Cambria Math" panose="02040503050406030204" pitchFamily="18" charset="0"/>
                          </a:rPr>
                          <m:t>𝒇</m:t>
                        </m:r>
                      </m:e>
                    </m:d>
                  </m:oMath>
                </a14:m>
                <a:r>
                  <a:rPr lang="zh-CN" altLang="zh-CN" sz="2400" b="1" dirty="0"/>
                  <a:t>之中。</a:t>
                </a:r>
                <a:endParaRPr lang="en-US" altLang="zh-CN" sz="2400" b="1" dirty="0"/>
              </a:p>
              <a:p>
                <a:pPr marL="1200150" lvl="1" indent="-457200" eaLnBrk="1" hangingPunct="1">
                  <a:spcBef>
                    <a:spcPts val="600"/>
                  </a:spcBef>
                  <a:buFont typeface="Arial" panose="020B0604020202020204" pitchFamily="34" charset="0"/>
                  <a:buChar char="•"/>
                </a:pPr>
                <a:r>
                  <a:rPr lang="zh-CN" altLang="zh-CN" sz="2400" b="1" dirty="0"/>
                  <a:t>因此</a:t>
                </a:r>
                <a14:m>
                  <m:oMath xmlns:m="http://schemas.openxmlformats.org/officeDocument/2006/math">
                    <m:r>
                      <a:rPr lang="en-US" altLang="zh-CN" sz="2400" b="1" i="1" dirty="0">
                        <a:solidFill>
                          <a:srgbClr val="002060"/>
                        </a:solidFill>
                        <a:latin typeface="Cambria Math" panose="02040503050406030204" pitchFamily="18" charset="0"/>
                      </a:rPr>
                      <m:t>𝒇</m:t>
                    </m:r>
                  </m:oMath>
                </a14:m>
                <a:r>
                  <a:rPr lang="zh-CN" altLang="zh-CN" sz="2400" b="1" dirty="0"/>
                  <a:t>不是函数，与假设矛盾，故</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t>是满射函数。</a:t>
                </a:r>
                <a:endParaRPr lang="en-US" altLang="zh-CN" sz="2400" b="1" dirty="0"/>
              </a:p>
              <a:p>
                <a:pPr marL="457200" indent="-457200" eaLnBrk="1" hangingPunct="1">
                  <a:spcBef>
                    <a:spcPts val="600"/>
                  </a:spcBef>
                  <a:buFont typeface="Wingdings" panose="05000000000000000000" pitchFamily="2" charset="2"/>
                  <a:buChar char="Ø"/>
                </a:pPr>
                <a:r>
                  <a:rPr lang="zh-CN" altLang="zh-CN" sz="2400" b="1" dirty="0"/>
                  <a:t>因为</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t>既是单射的又是满射的，所以</a:t>
                </a:r>
                <a14:m>
                  <m:oMath xmlns:m="http://schemas.openxmlformats.org/officeDocument/2006/math">
                    <m:sSup>
                      <m:sSupPr>
                        <m:ctrlPr>
                          <a:rPr lang="en-US" altLang="zh-CN" sz="2400" b="1" i="1" dirty="0">
                            <a:solidFill>
                              <a:srgbClr val="002060"/>
                            </a:solidFill>
                            <a:latin typeface="Cambria Math" panose="02040503050406030204" pitchFamily="18" charset="0"/>
                          </a:rPr>
                        </m:ctrlPr>
                      </m:sSupPr>
                      <m:e>
                        <m:r>
                          <a:rPr lang="en-US" altLang="zh-CN" sz="2400" b="1" i="1" dirty="0">
                            <a:solidFill>
                              <a:srgbClr val="002060"/>
                            </a:solidFill>
                            <a:latin typeface="Cambria Math" panose="02040503050406030204" pitchFamily="18" charset="0"/>
                          </a:rPr>
                          <m:t>𝒇</m:t>
                        </m:r>
                      </m:e>
                      <m:sup>
                        <m:r>
                          <a:rPr lang="en-US" altLang="zh-CN" sz="2400" b="1" i="1" dirty="0">
                            <a:solidFill>
                              <a:srgbClr val="002060"/>
                            </a:solidFill>
                            <a:latin typeface="Cambria Math" panose="02040503050406030204" pitchFamily="18" charset="0"/>
                          </a:rPr>
                          <m:t>−</m:t>
                        </m:r>
                        <m:r>
                          <a:rPr lang="en-US" altLang="zh-CN" sz="2400" b="1" i="1" dirty="0">
                            <a:solidFill>
                              <a:srgbClr val="002060"/>
                            </a:solidFill>
                            <a:latin typeface="Cambria Math" panose="02040503050406030204" pitchFamily="18" charset="0"/>
                          </a:rPr>
                          <m:t>𝟏</m:t>
                        </m:r>
                      </m:sup>
                    </m:sSup>
                  </m:oMath>
                </a14:m>
                <a:r>
                  <a:rPr lang="zh-CN" altLang="zh-CN" sz="2400" b="1" dirty="0"/>
                  <a:t>是双射函数。</a:t>
                </a:r>
                <a:endParaRPr lang="zh-CN" altLang="en-US" sz="2400" b="1" dirty="0"/>
              </a:p>
            </p:txBody>
          </p:sp>
        </mc:Choice>
        <mc:Fallback xmlns="">
          <p:sp>
            <p:nvSpPr>
              <p:cNvPr id="12" name="Text Box 3">
                <a:extLst>
                  <a:ext uri="{FF2B5EF4-FFF2-40B4-BE49-F238E27FC236}">
                    <a16:creationId xmlns:a16="http://schemas.microsoft.com/office/drawing/2014/main" id="{6F31CE73-0C55-100F-9CC1-5DDF352F7007}"/>
                  </a:ext>
                </a:extLst>
              </p:cNvPr>
              <p:cNvSpPr txBox="1">
                <a:spLocks noRot="1" noChangeAspect="1" noMove="1" noResize="1" noEditPoints="1" noAdjustHandles="1" noChangeArrowheads="1" noChangeShapeType="1" noTextEdit="1"/>
              </p:cNvSpPr>
              <p:nvPr/>
            </p:nvSpPr>
            <p:spPr bwMode="auto">
              <a:xfrm>
                <a:off x="1964870" y="1228112"/>
                <a:ext cx="10062030" cy="5447325"/>
              </a:xfrm>
              <a:prstGeom prst="rect">
                <a:avLst/>
              </a:prstGeom>
              <a:blipFill>
                <a:blip r:embed="rId3"/>
                <a:stretch>
                  <a:fillRect l="-787" t="-1119" r="-727" b="-13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F0AD3E7-0147-257E-F76C-38B2A62FAADA}"/>
              </a:ext>
            </a:extLst>
          </p:cNvPr>
          <p:cNvSpPr/>
          <p:nvPr/>
        </p:nvSpPr>
        <p:spPr>
          <a:xfrm>
            <a:off x="0" y="1037509"/>
            <a:ext cx="1689098" cy="5712589"/>
          </a:xfrm>
          <a:prstGeom prst="rect">
            <a:avLst/>
          </a:prstGeom>
        </p:spPr>
        <p:txBody>
          <a:bodyPr wrap="square">
            <a:spAutoFit/>
            <a:scene3d>
              <a:camera prst="orthographicFront"/>
              <a:lightRig rig="threePt" dir="t"/>
            </a:scene3d>
            <a:sp3d/>
          </a:bodyPr>
          <a:lstStyle/>
          <a:p>
            <a:pPr>
              <a:lnSpc>
                <a:spcPct val="120000"/>
              </a:lnSpc>
            </a:pPr>
            <a:r>
              <a:rPr lang="zh-CN" altLang="en-US" b="1" u="sng" dirty="0">
                <a:solidFill>
                  <a:schemeClr val="bg1"/>
                </a:solidFill>
                <a:cs typeface="+mn-ea"/>
                <a:sym typeface="+mn-lt"/>
              </a:rPr>
              <a:t>反函数</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特征函数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定义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性质</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等势</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可数集 </a:t>
            </a:r>
            <a:r>
              <a:rPr lang="en-US" altLang="zh-CN" dirty="0">
                <a:solidFill>
                  <a:schemeClr val="bg1">
                    <a:lumMod val="65000"/>
                  </a:schemeClr>
                </a:solidFill>
                <a:cs typeface="+mn-ea"/>
                <a:sym typeface="+mn-lt"/>
              </a:rPr>
              <a:t>  </a:t>
            </a:r>
            <a:r>
              <a:rPr lang="zh-CN" altLang="en-US" dirty="0">
                <a:solidFill>
                  <a:schemeClr val="bg1">
                    <a:lumMod val="65000"/>
                  </a:schemeClr>
                </a:solidFill>
                <a:cs typeface="+mn-ea"/>
                <a:sym typeface="+mn-lt"/>
              </a:rPr>
              <a:t>不可数集</a:t>
            </a:r>
            <a:endParaRPr lang="en-US" altLang="zh-CN" dirty="0">
              <a:solidFill>
                <a:schemeClr val="bg1">
                  <a:lumMod val="65000"/>
                </a:schemeClr>
              </a:solidFill>
              <a:cs typeface="+mn-ea"/>
              <a:sym typeface="+mn-lt"/>
            </a:endParaRPr>
          </a:p>
          <a:p>
            <a:pPr>
              <a:lnSpc>
                <a:spcPct val="120000"/>
              </a:lnSpc>
            </a:pP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不可解问题*</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不可解问题存在性</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停机问题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57580932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a3beuqa">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6750</TotalTime>
  <Words>5810</Words>
  <Application>Microsoft Office PowerPoint</Application>
  <PresentationFormat>宽屏</PresentationFormat>
  <Paragraphs>858</Paragraphs>
  <Slides>48</Slides>
  <Notes>47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4" baseType="lpstr">
      <vt:lpstr>Arial Unicode MS</vt:lpstr>
      <vt:lpstr>等线</vt:lpstr>
      <vt:lpstr>汉仪跳跳体简</vt:lpstr>
      <vt:lpstr>华文楷体</vt:lpstr>
      <vt:lpstr>宋体</vt:lpstr>
      <vt:lpstr>微软雅黑</vt:lpstr>
      <vt:lpstr>Arial</vt:lpstr>
      <vt:lpstr>Calibri</vt:lpstr>
      <vt:lpstr>Cambria Math</vt:lpstr>
      <vt:lpstr>Franklin Gothic Demi</vt:lpstr>
      <vt:lpstr>Symbol</vt:lpstr>
      <vt:lpstr>Times New Roman</vt:lpstr>
      <vt:lpstr>Wingdings</vt:lpstr>
      <vt:lpstr>第一PPT，www.1ppt.com</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卡通公开课</dc:title>
  <dc:creator>第一PPT</dc:creator>
  <cp:keywords>www.1ppt.com</cp:keywords>
  <dc:description>www.1ppt.com</dc:description>
  <cp:lastModifiedBy>Huawei</cp:lastModifiedBy>
  <cp:revision>320</cp:revision>
  <dcterms:created xsi:type="dcterms:W3CDTF">2017-08-18T03:02:00Z</dcterms:created>
  <dcterms:modified xsi:type="dcterms:W3CDTF">2023-05-30T13:38:27Z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